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 below.</a:t>
            </a:r>
          </a:p>
          <a:p>
            <a:r>
              <a:t>- Link the lesson to work, pay, and rules.</a:t>
            </a:r>
          </a:p>
          <a:p>
            <a:r>
              <a:t>- Ask students to watch for similarities and differences with pre-industrial work.</a:t>
            </a:r>
          </a:p>
          <a:p>
            <a:r>
              <a:t>Did you know that during the Industrial Revolution, some factory workers toiled for up to 16 hours a day? Let's explore what life was like for these workers.</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fines, timing, and control.</a:t>
            </a:r>
          </a:p>
          <a:p>
            <a:r>
              <a:t>- Connect discipline to wages and long hours.</a:t>
            </a:r>
          </a:p>
          <a:p>
            <a:r>
              <a:t>- Use the broken clock example as a concrete case.</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B. Machines and overseers controlled the pace, with long shifts and little rest | Q2: D. They could leave families unable to pay rent, buy food, or cope with sickness | Q3: A. Factory discipline and strict control of time</a:t>
            </a:r>
          </a:p>
          <a:p/>
          <a:p>
            <a:r>
              <a:t>- Questions should require students to use evidence.</a:t>
            </a:r>
          </a:p>
          <a:p>
            <a:r>
              <a:t>- Check for comparison, pay, and discipline.</a:t>
            </a:r>
          </a:p>
          <a:p>
            <a:r>
              <a:t>- Vary the correct answer position across questions.</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Ask students to connect conditions, wages, and discipline.</a:t>
            </a:r>
          </a:p>
          <a:p>
            <a:r>
              <a:t>- Close by returning to the central question.</a:t>
            </a:r>
          </a:p>
          <a:p>
            <a:r>
              <a:t>- The exit ticket should include one specific example.</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working life, not inventions alone.</a:t>
            </a:r>
          </a:p>
          <a:p>
            <a:r>
              <a:t>- Students will compare factory and pre-industrial work.</a:t>
            </a:r>
          </a:p>
          <a:p>
            <a:r>
              <a:t>- Use examples from the lesson when answering.</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ideas about speed, rules, and freedom.</a:t>
            </a:r>
          </a:p>
          <a:p>
            <a:r>
              <a:t>- Do not correct answers yet; collect assumptions.</a:t>
            </a:r>
          </a:p>
          <a:p>
            <a:r>
              <a:t>- Use responses to bridge into the Industrial Revolution.</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words students will need for later slides.</a:t>
            </a:r>
          </a:p>
          <a:p>
            <a:r>
              <a:t>- Keep definitions linked to factory life.</a:t>
            </a:r>
          </a:p>
          <a:p>
            <a:r>
              <a:t>- Ask students to listen for these words in the lesson.</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Introduce industrialisation as a major turning point.</a:t>
            </a:r>
          </a:p>
          <a:p>
            <a:r>
              <a:t>- Emphasise change in economy and society.</a:t>
            </a:r>
          </a:p>
          <a:p>
            <a:r>
              <a:t>- Link to movement from home-based work to factory work.</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Show how machinery and division of labour changed work.</a:t>
            </a:r>
          </a:p>
          <a:p>
            <a:r>
              <a:t>- Connect to speed and control.</a:t>
            </a:r>
          </a:p>
          <a:p>
            <a:r>
              <a:t>- Prepare students for conditions and discipline.</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Stress hours, safety, and health together.</a:t>
            </a:r>
          </a:p>
          <a:p>
            <a:r>
              <a:t>- Use the factory and tenement examples to deepen understanding.</a:t>
            </a:r>
          </a:p>
          <a:p>
            <a:r>
              <a:t>- Students should notice how work and home life were connected.</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Link wages to survival, not spending money.</a:t>
            </a:r>
          </a:p>
          <a:p>
            <a:r>
              <a:t>- Show how low pay increased insecurity.</a:t>
            </a:r>
          </a:p>
          <a:p>
            <a:r>
              <a:t>- Keep attention on consequences for families.</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The output must show comparison, not just listing.</a:t>
            </a:r>
          </a:p>
          <a:p>
            <a:r>
              <a:t>- Encourage students to use vocabulary from the lesson.</a:t>
            </a:r>
          </a:p>
          <a:p>
            <a:r>
              <a:t>- Collect one example from each student or pair.</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fepynuzf.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CE3B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5700" b="1" i="0">
                <a:solidFill>
                  <a:srgbClr val="FFFFFF"/>
                </a:solidFill>
                <a:latin typeface="Calibri Light"/>
              </a:rPr>
              <a:t>Factory Workers in the Industrial Revolution</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Working conditions and experiences of factory workers</a:t>
            </a:r>
          </a:p>
        </p:txBody>
      </p:sp>
      <p:sp>
        <p:nvSpPr>
          <p:cNvPr id="8" name="Rectangle 7"/>
          <p:cNvSpPr/>
          <p:nvPr/>
        </p:nvSpPr>
        <p:spPr>
          <a:xfrm>
            <a:off x="0" y="6757200"/>
            <a:ext cx="12192119" cy="100800"/>
          </a:xfrm>
          <a:prstGeom prst="rect">
            <a:avLst/>
          </a:prstGeom>
          <a:solidFill>
            <a:srgbClr val="CE3B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93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Calibri Light"/>
              </a:rPr>
              <a:t>Factory Discipline</a:t>
            </a:r>
          </a:p>
        </p:txBody>
      </p:sp>
      <p:pic>
        <p:nvPicPr>
          <p:cNvPr id="5" name="Picture 4" descr="tmprm3cy0ux.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346"/>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300" b="0" i="0">
                <a:solidFill>
                  <a:srgbClr val="211712"/>
                </a:solidFill>
                <a:latin typeface="Calibri"/>
              </a:rPr>
              <a:t>The strict rules, timing, and punishments used to make workers arrive, move, and work exactly as the factory wanted. Discipline turned time into something controlled by managers rather than workers.</a:t>
            </a:r>
          </a:p>
        </p:txBody>
      </p:sp>
      <p:sp>
        <p:nvSpPr>
          <p:cNvPr id="8" name="Oval 7"/>
          <p:cNvSpPr/>
          <p:nvPr/>
        </p:nvSpPr>
        <p:spPr>
          <a:xfrm>
            <a:off x="6042059" y="3600000"/>
            <a:ext cx="108000" cy="108000"/>
          </a:xfrm>
          <a:prstGeom prst="ellipse">
            <a:avLst/>
          </a:prstGeom>
          <a:solidFill>
            <a:srgbClr val="C093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558"/>
                </a:solidFill>
                <a:latin typeface="Calibri"/>
              </a:rPr>
              <a:t>e.g.  In a Lancashire mill, a worker could be fined a day’s wages for arriving late because a clock was broken or because a shift had already started. This made factory life feel controlled and unforgiving, because even small mistakes could cost money.</a:t>
            </a:r>
          </a:p>
        </p:txBody>
      </p:sp>
      <p:sp>
        <p:nvSpPr>
          <p:cNvPr id="10" name="Rectangle 9"/>
          <p:cNvSpPr/>
          <p:nvPr/>
        </p:nvSpPr>
        <p:spPr>
          <a:xfrm>
            <a:off x="0" y="6768000"/>
            <a:ext cx="12192119" cy="90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CE3B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300" b="1" i="0">
                <a:solidFill>
                  <a:srgbClr val="7E4325"/>
                </a:solidFill>
                <a:latin typeface="Calibri Light"/>
              </a:rPr>
              <a:t>✓ Check Your Understanding</a:t>
            </a:r>
          </a:p>
        </p:txBody>
      </p:sp>
      <p:sp>
        <p:nvSpPr>
          <p:cNvPr id="4" name="Rectangle 3"/>
          <p:cNvSpPr/>
          <p:nvPr/>
        </p:nvSpPr>
        <p:spPr>
          <a:xfrm>
            <a:off x="540000" y="684000"/>
            <a:ext cx="1260000" cy="36000"/>
          </a:xfrm>
          <a:prstGeom prst="rect">
            <a:avLst/>
          </a:prstGeom>
          <a:solidFill>
            <a:srgbClr val="CE3B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712"/>
                </a:solidFill>
                <a:latin typeface="Calibri"/>
              </a:rPr>
              <a:t>Q1.  Which statement best explains why factory work felt harsher than many pre-industrial jobs?</a:t>
            </a:r>
          </a:p>
        </p:txBody>
      </p:sp>
      <p:sp>
        <p:nvSpPr>
          <p:cNvPr id="6" name="Rounded Rectangle 5"/>
          <p:cNvSpPr/>
          <p:nvPr/>
        </p:nvSpPr>
        <p:spPr>
          <a:xfrm>
            <a:off x="540000" y="124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211712"/>
                </a:solidFill>
                <a:latin typeface="Calibri"/>
              </a:rPr>
              <a:t>A.  Workers chose their own pace and hours</a:t>
            </a:r>
          </a:p>
        </p:txBody>
      </p:sp>
      <p:sp>
        <p:nvSpPr>
          <p:cNvPr id="8" name="Rounded Rectangle 7"/>
          <p:cNvSpPr/>
          <p:nvPr/>
        </p:nvSpPr>
        <p:spPr>
          <a:xfrm>
            <a:off x="6186059" y="124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211712"/>
                </a:solidFill>
                <a:latin typeface="Calibri"/>
              </a:rPr>
              <a:t>B.  Machines and overseers controlled the pace, with long shifts and little rest</a:t>
            </a:r>
          </a:p>
        </p:txBody>
      </p:sp>
      <p:sp>
        <p:nvSpPr>
          <p:cNvPr id="10" name="Rounded Rectangle 9"/>
          <p:cNvSpPr/>
          <p:nvPr/>
        </p:nvSpPr>
        <p:spPr>
          <a:xfrm>
            <a:off x="540000" y="1728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211712"/>
                </a:solidFill>
                <a:latin typeface="Calibri"/>
              </a:rPr>
              <a:t>C.  Workers earned high wages and could stop whenever they wanted</a:t>
            </a:r>
          </a:p>
        </p:txBody>
      </p:sp>
      <p:sp>
        <p:nvSpPr>
          <p:cNvPr id="12" name="Rounded Rectangle 11"/>
          <p:cNvSpPr/>
          <p:nvPr/>
        </p:nvSpPr>
        <p:spPr>
          <a:xfrm>
            <a:off x="6186059" y="1728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211712"/>
                </a:solidFill>
                <a:latin typeface="Calibri"/>
              </a:rPr>
              <a:t>D.  Factories were quieter, cleaner, and safer than homes</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712"/>
                </a:solidFill>
                <a:latin typeface="Calibri"/>
              </a:rPr>
              <a:t>Q2.  Why were low wages especially serious for factory families?</a:t>
            </a:r>
          </a:p>
        </p:txBody>
      </p:sp>
      <p:sp>
        <p:nvSpPr>
          <p:cNvPr id="15" name="Rounded Rectangle 14"/>
          <p:cNvSpPr/>
          <p:nvPr/>
        </p:nvSpPr>
        <p:spPr>
          <a:xfrm>
            <a:off x="540000" y="3144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211712"/>
                </a:solidFill>
                <a:latin typeface="Calibri"/>
              </a:rPr>
              <a:t>A.  They meant workers could buy luxury goods more easily</a:t>
            </a:r>
          </a:p>
        </p:txBody>
      </p:sp>
      <p:sp>
        <p:nvSpPr>
          <p:cNvPr id="17" name="Rounded Rectangle 16"/>
          <p:cNvSpPr/>
          <p:nvPr/>
        </p:nvSpPr>
        <p:spPr>
          <a:xfrm>
            <a:off x="6186059" y="3144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211712"/>
                </a:solidFill>
                <a:latin typeface="Calibri"/>
              </a:rPr>
              <a:t>B.  They made workers independent from employers</a:t>
            </a:r>
          </a:p>
        </p:txBody>
      </p:sp>
      <p:sp>
        <p:nvSpPr>
          <p:cNvPr id="19" name="Rounded Rectangle 18"/>
          <p:cNvSpPr/>
          <p:nvPr/>
        </p:nvSpPr>
        <p:spPr>
          <a:xfrm>
            <a:off x="540000" y="3630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211712"/>
                </a:solidFill>
                <a:latin typeface="Calibri"/>
              </a:rPr>
              <a:t>C.  They helped families save large amounts each month</a:t>
            </a:r>
          </a:p>
        </p:txBody>
      </p:sp>
      <p:sp>
        <p:nvSpPr>
          <p:cNvPr id="21" name="Rounded Rectangle 20"/>
          <p:cNvSpPr/>
          <p:nvPr/>
        </p:nvSpPr>
        <p:spPr>
          <a:xfrm>
            <a:off x="6186059" y="3630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211712"/>
                </a:solidFill>
                <a:latin typeface="Calibri"/>
              </a:rPr>
              <a:t>D.  They could leave families unable to pay rent, buy food, or cope with sickness</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712"/>
                </a:solidFill>
                <a:latin typeface="Calibri"/>
              </a:rPr>
              <a:t>Q3.  A worker is fined for being late because the overseer says the factory clock already started the shift. What does this show?</a:t>
            </a:r>
          </a:p>
        </p:txBody>
      </p:sp>
      <p:sp>
        <p:nvSpPr>
          <p:cNvPr id="24" name="Rounded Rectangle 23"/>
          <p:cNvSpPr/>
          <p:nvPr/>
        </p:nvSpPr>
        <p:spPr>
          <a:xfrm>
            <a:off x="540000" y="5046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211712"/>
                </a:solidFill>
                <a:latin typeface="Calibri"/>
              </a:rPr>
              <a:t>A.  Factory discipline and strict control of time</a:t>
            </a:r>
          </a:p>
        </p:txBody>
      </p:sp>
      <p:sp>
        <p:nvSpPr>
          <p:cNvPr id="26" name="Rounded Rectangle 25"/>
          <p:cNvSpPr/>
          <p:nvPr/>
        </p:nvSpPr>
        <p:spPr>
          <a:xfrm>
            <a:off x="6186059" y="5046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211712"/>
                </a:solidFill>
                <a:latin typeface="Calibri"/>
              </a:rPr>
              <a:t>B.  A pre-industrial work habit</a:t>
            </a:r>
          </a:p>
        </p:txBody>
      </p:sp>
      <p:sp>
        <p:nvSpPr>
          <p:cNvPr id="28" name="Rounded Rectangle 27"/>
          <p:cNvSpPr/>
          <p:nvPr/>
        </p:nvSpPr>
        <p:spPr>
          <a:xfrm>
            <a:off x="540000" y="553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211712"/>
                </a:solidFill>
                <a:latin typeface="Calibri"/>
              </a:rPr>
              <a:t>C.  A safe and flexible workplace</a:t>
            </a:r>
          </a:p>
        </p:txBody>
      </p:sp>
      <p:sp>
        <p:nvSpPr>
          <p:cNvPr id="30" name="Rounded Rectangle 29"/>
          <p:cNvSpPr/>
          <p:nvPr/>
        </p:nvSpPr>
        <p:spPr>
          <a:xfrm>
            <a:off x="6186059" y="553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211712"/>
                </a:solidFill>
                <a:latin typeface="Calibri"/>
              </a:rPr>
              <a:t>D.  A rise in wages</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7E43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CE3B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0" i="1">
                <a:solidFill>
                  <a:srgbClr val="CE3B57"/>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300" b="1" i="0">
                <a:solidFill>
                  <a:srgbClr val="FFFFFF"/>
                </a:solidFill>
                <a:latin typeface="Calibri Light"/>
              </a:rPr>
              <a:t>What were the working conditions like for factory workers during the Industrial Revolution, and how did they differ from pre-industrial work?</a:t>
            </a:r>
          </a:p>
        </p:txBody>
      </p:sp>
      <p:sp>
        <p:nvSpPr>
          <p:cNvPr id="5" name="Rectangle 4"/>
          <p:cNvSpPr/>
          <p:nvPr/>
        </p:nvSpPr>
        <p:spPr>
          <a:xfrm>
            <a:off x="5556059" y="1260000"/>
            <a:ext cx="1080000" cy="43200"/>
          </a:xfrm>
          <a:prstGeom prst="rect">
            <a:avLst/>
          </a:prstGeom>
          <a:solidFill>
            <a:srgbClr val="CE3B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2118000"/>
            <a:ext cx="306000" cy="306000"/>
          </a:xfrm>
          <a:prstGeom prst="ellipse">
            <a:avLst/>
          </a:prstGeom>
          <a:solidFill>
            <a:srgbClr val="CE3B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2118000"/>
            <a:ext cx="306000" cy="306000"/>
          </a:xfrm>
          <a:prstGeom prst="rect">
            <a:avLst/>
          </a:prstGeom>
          <a:noFill/>
        </p:spPr>
        <p:txBody>
          <a:bodyPr wrap="square" anchor="ctr"/>
          <a:lstStyle/>
          <a:p>
            <a:pPr algn="ctr"/>
            <a:r>
              <a:rPr sz="1400" b="1" i="0">
                <a:solidFill>
                  <a:srgbClr val="7E4325"/>
                </a:solidFill>
                <a:latin typeface="Calibri"/>
              </a:rPr>
              <a:t>1</a:t>
            </a:r>
          </a:p>
        </p:txBody>
      </p:sp>
      <p:sp>
        <p:nvSpPr>
          <p:cNvPr id="8" name="TextBox 7"/>
          <p:cNvSpPr txBox="1"/>
          <p:nvPr/>
        </p:nvSpPr>
        <p:spPr>
          <a:xfrm>
            <a:off x="990000" y="1512000"/>
            <a:ext cx="10662119" cy="1518000"/>
          </a:xfrm>
          <a:prstGeom prst="rect">
            <a:avLst/>
          </a:prstGeom>
          <a:noFill/>
        </p:spPr>
        <p:txBody>
          <a:bodyPr wrap="square" anchor="ctr"/>
          <a:lstStyle/>
          <a:p>
            <a:pPr algn="l"/>
            <a:r>
              <a:rPr sz="1800" b="0" i="0">
                <a:solidFill>
                  <a:srgbClr val="FFFFFF"/>
                </a:solidFill>
                <a:latin typeface="Calibri"/>
              </a:rPr>
              <a:t>Factory workers often faced long shifts, dangerous machinery, poor ventilation, and exhausting routines that made factory life much harsher than many older forms of work.</a:t>
            </a:r>
          </a:p>
        </p:txBody>
      </p:sp>
      <p:sp>
        <p:nvSpPr>
          <p:cNvPr id="9" name="Oval 8"/>
          <p:cNvSpPr/>
          <p:nvPr/>
        </p:nvSpPr>
        <p:spPr>
          <a:xfrm>
            <a:off x="540000" y="3636000"/>
            <a:ext cx="306000" cy="306000"/>
          </a:xfrm>
          <a:prstGeom prst="ellipse">
            <a:avLst/>
          </a:prstGeom>
          <a:solidFill>
            <a:srgbClr val="CE3B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636000"/>
            <a:ext cx="306000" cy="306000"/>
          </a:xfrm>
          <a:prstGeom prst="rect">
            <a:avLst/>
          </a:prstGeom>
          <a:noFill/>
        </p:spPr>
        <p:txBody>
          <a:bodyPr wrap="square" anchor="ctr"/>
          <a:lstStyle/>
          <a:p>
            <a:pPr algn="ctr"/>
            <a:r>
              <a:rPr sz="1400" b="1" i="0">
                <a:solidFill>
                  <a:srgbClr val="7E4325"/>
                </a:solidFill>
                <a:latin typeface="Calibri"/>
              </a:rPr>
              <a:t>2</a:t>
            </a:r>
          </a:p>
        </p:txBody>
      </p:sp>
      <p:sp>
        <p:nvSpPr>
          <p:cNvPr id="11" name="TextBox 10"/>
          <p:cNvSpPr txBox="1"/>
          <p:nvPr/>
        </p:nvSpPr>
        <p:spPr>
          <a:xfrm>
            <a:off x="990000" y="3030000"/>
            <a:ext cx="10662119" cy="1518000"/>
          </a:xfrm>
          <a:prstGeom prst="rect">
            <a:avLst/>
          </a:prstGeom>
          <a:noFill/>
        </p:spPr>
        <p:txBody>
          <a:bodyPr wrap="square" anchor="ctr"/>
          <a:lstStyle/>
          <a:p>
            <a:pPr algn="l"/>
            <a:r>
              <a:rPr sz="1800" b="0" i="0">
                <a:solidFill>
                  <a:srgbClr val="FFFFFF"/>
                </a:solidFill>
                <a:latin typeface="Calibri"/>
              </a:rPr>
              <a:t>Low wages meant many workers and their families lived close to the edge, so sickness, fines, or lost hours could quickly create hardship.</a:t>
            </a:r>
          </a:p>
        </p:txBody>
      </p:sp>
      <p:sp>
        <p:nvSpPr>
          <p:cNvPr id="12" name="Oval 11"/>
          <p:cNvSpPr/>
          <p:nvPr/>
        </p:nvSpPr>
        <p:spPr>
          <a:xfrm>
            <a:off x="540000" y="5154000"/>
            <a:ext cx="306000" cy="306000"/>
          </a:xfrm>
          <a:prstGeom prst="ellipse">
            <a:avLst/>
          </a:prstGeom>
          <a:solidFill>
            <a:srgbClr val="CE3B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5154000"/>
            <a:ext cx="306000" cy="306000"/>
          </a:xfrm>
          <a:prstGeom prst="rect">
            <a:avLst/>
          </a:prstGeom>
          <a:noFill/>
        </p:spPr>
        <p:txBody>
          <a:bodyPr wrap="square" anchor="ctr"/>
          <a:lstStyle/>
          <a:p>
            <a:pPr algn="ctr"/>
            <a:r>
              <a:rPr sz="1400" b="1" i="0">
                <a:solidFill>
                  <a:srgbClr val="7E4325"/>
                </a:solidFill>
                <a:latin typeface="Calibri"/>
              </a:rPr>
              <a:t>3</a:t>
            </a:r>
          </a:p>
        </p:txBody>
      </p:sp>
      <p:sp>
        <p:nvSpPr>
          <p:cNvPr id="14" name="TextBox 13"/>
          <p:cNvSpPr txBox="1"/>
          <p:nvPr/>
        </p:nvSpPr>
        <p:spPr>
          <a:xfrm>
            <a:off x="990000" y="4548000"/>
            <a:ext cx="10662119" cy="1518000"/>
          </a:xfrm>
          <a:prstGeom prst="rect">
            <a:avLst/>
          </a:prstGeom>
          <a:noFill/>
        </p:spPr>
        <p:txBody>
          <a:bodyPr wrap="square" anchor="ctr"/>
          <a:lstStyle/>
          <a:p>
            <a:pPr algn="l"/>
            <a:r>
              <a:rPr sz="1800" b="0" i="0">
                <a:solidFill>
                  <a:srgbClr val="FFFFFF"/>
                </a:solidFill>
                <a:latin typeface="Calibri"/>
              </a:rPr>
              <a:t>Factory discipline changed work by putting time, speed, and behaviour under tight control, which is very different from the greater flexibility many workers had before industrialisation.</a:t>
            </a:r>
          </a:p>
        </p:txBody>
      </p:sp>
      <p:sp>
        <p:nvSpPr>
          <p:cNvPr id="15" name="Rounded Rectangle 14"/>
          <p:cNvSpPr/>
          <p:nvPr/>
        </p:nvSpPr>
        <p:spPr>
          <a:xfrm>
            <a:off x="540000" y="6174001"/>
            <a:ext cx="11112119" cy="503999"/>
          </a:xfrm>
          <a:prstGeom prst="roundRect">
            <a:avLst>
              <a:gd name="adj" fmla="val 4000"/>
            </a:avLst>
          </a:prstGeom>
          <a:solidFill>
            <a:srgbClr val="CE3B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720000" y="6174001"/>
            <a:ext cx="10752119" cy="503999"/>
          </a:xfrm>
          <a:prstGeom prst="rect">
            <a:avLst/>
          </a:prstGeom>
          <a:noFill/>
        </p:spPr>
        <p:txBody>
          <a:bodyPr wrap="square" anchor="ctr"/>
          <a:lstStyle/>
          <a:p>
            <a:pPr algn="l"/>
            <a:r>
              <a:rPr sz="1400" b="0" i="1">
                <a:solidFill>
                  <a:srgbClr val="7E4325"/>
                </a:solidFill>
                <a:latin typeface="Calibri"/>
              </a:rPr>
              <a:t>Exit ticket:  In two sentences, explain factory conditions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900" b="1" i="0">
                <a:solidFill>
                  <a:srgbClr val="C0937C"/>
                </a:solidFill>
                <a:latin typeface="Calibri"/>
              </a:rPr>
              <a:t>LEARNING INTENTION</a:t>
            </a:r>
          </a:p>
        </p:txBody>
      </p:sp>
      <p:sp>
        <p:nvSpPr>
          <p:cNvPr id="4" name="Rectangle 3"/>
          <p:cNvSpPr/>
          <p:nvPr/>
        </p:nvSpPr>
        <p:spPr>
          <a:xfrm>
            <a:off x="540000" y="827999"/>
            <a:ext cx="720000" cy="36000"/>
          </a:xfrm>
          <a:prstGeom prst="rect">
            <a:avLst/>
          </a:prstGeom>
          <a:solidFill>
            <a:srgbClr val="C093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1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describe the working conditions and experiences of factory workers</a:t>
            </a:r>
          </a:p>
        </p:txBody>
      </p:sp>
      <p:sp>
        <p:nvSpPr>
          <p:cNvPr id="7" name="TextBox 6"/>
          <p:cNvSpPr txBox="1"/>
          <p:nvPr/>
        </p:nvSpPr>
        <p:spPr>
          <a:xfrm>
            <a:off x="5760000" y="540000"/>
            <a:ext cx="6162119" cy="216000"/>
          </a:xfrm>
          <a:prstGeom prst="rect">
            <a:avLst/>
          </a:prstGeom>
          <a:noFill/>
        </p:spPr>
        <p:txBody>
          <a:bodyPr wrap="square"/>
          <a:lstStyle/>
          <a:p>
            <a:pPr algn="l"/>
            <a:r>
              <a:rPr sz="900" b="1" i="0">
                <a:solidFill>
                  <a:srgbClr val="7E4325"/>
                </a:solidFill>
                <a:latin typeface="Calibri"/>
              </a:rPr>
              <a:t>SUCCESS CRITERIA</a:t>
            </a:r>
          </a:p>
        </p:txBody>
      </p:sp>
      <p:sp>
        <p:nvSpPr>
          <p:cNvPr id="8" name="Rectangle 7"/>
          <p:cNvSpPr/>
          <p:nvPr/>
        </p:nvSpPr>
        <p:spPr>
          <a:xfrm>
            <a:off x="5760000" y="827999"/>
            <a:ext cx="720000" cy="36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211712"/>
                </a:solidFill>
                <a:latin typeface="Calibri"/>
              </a:rPr>
              <a:t>I can explain what factory workers experienced in mills and factories</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CE3B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211712"/>
                </a:solidFill>
                <a:latin typeface="Calibri"/>
              </a:rPr>
              <a:t>I can compare factory work with pre-industrial work patterns</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211712"/>
                </a:solidFill>
                <a:latin typeface="Calibri"/>
              </a:rPr>
              <a:t>I can give examples of long hours, low wages, and strict discipline</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CE3B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211712"/>
                </a:solidFill>
                <a:latin typeface="Calibri"/>
              </a:rPr>
              <a:t>I can identify and describe why factory work felt harsh and unsafe</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CE3B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9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100" b="1" i="0">
                <a:solidFill>
                  <a:srgbClr val="7E43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100" b="0" i="0">
                <a:solidFill>
                  <a:srgbClr val="FFFFFF"/>
                </a:solidFill>
                <a:latin typeface="Calibri"/>
              </a:rPr>
              <a:t>Think quietly first, then swap ideas with a partner and be ready to share one assumption and one reason.</a:t>
            </a:r>
          </a:p>
        </p:txBody>
      </p:sp>
      <p:sp>
        <p:nvSpPr>
          <p:cNvPr id="8" name="TextBox 7"/>
          <p:cNvSpPr txBox="1"/>
          <p:nvPr/>
        </p:nvSpPr>
        <p:spPr>
          <a:xfrm>
            <a:off x="540000" y="720000"/>
            <a:ext cx="11112119" cy="360000"/>
          </a:xfrm>
          <a:prstGeom prst="rect">
            <a:avLst/>
          </a:prstGeom>
          <a:noFill/>
        </p:spPr>
        <p:txBody>
          <a:bodyPr wrap="square"/>
          <a:lstStyle/>
          <a:p>
            <a:pPr algn="l"/>
            <a:r>
              <a:rPr sz="2900" b="1" i="0">
                <a:solidFill>
                  <a:srgbClr val="7E4325"/>
                </a:solidFill>
                <a:latin typeface="Calibri Light"/>
              </a:rPr>
              <a:t>Factories, clocks and workers</a:t>
            </a:r>
          </a:p>
        </p:txBody>
      </p:sp>
      <p:sp>
        <p:nvSpPr>
          <p:cNvPr id="9" name="Rectangle 8"/>
          <p:cNvSpPr/>
          <p:nvPr/>
        </p:nvSpPr>
        <p:spPr>
          <a:xfrm>
            <a:off x="540000" y="1116000"/>
            <a:ext cx="1260000" cy="432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300" b="0" i="0">
                <a:solidFill>
                  <a:srgbClr val="211712"/>
                </a:solidFill>
                <a:latin typeface="Calibri"/>
              </a:rPr>
              <a:t>Think about work before machines dominated production: what might have been different about hours, pace, and supervision?</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300" b="0" i="0">
                <a:solidFill>
                  <a:srgbClr val="211712"/>
                </a:solidFill>
                <a:latin typeface="Calibri"/>
              </a:rPr>
              <a:t>Agree or disagree: factory work must have been better than older forms of work because machines made production faster.</a:t>
            </a:r>
          </a:p>
        </p:txBody>
      </p:sp>
      <p:sp>
        <p:nvSpPr>
          <p:cNvPr id="18" name="Rounded Rectangle 17"/>
          <p:cNvSpPr/>
          <p:nvPr/>
        </p:nvSpPr>
        <p:spPr>
          <a:xfrm>
            <a:off x="540000" y="6210000"/>
            <a:ext cx="11112119" cy="468000"/>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100" b="0" i="1">
                <a:solidFill>
                  <a:srgbClr val="7E43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600" b="1" i="0">
                <a:solidFill>
                  <a:srgbClr val="7E4325"/>
                </a:solidFill>
                <a:latin typeface="Calibri Light"/>
              </a:rPr>
              <a:t>Key Vocabulary</a:t>
            </a:r>
          </a:p>
        </p:txBody>
      </p:sp>
      <p:sp>
        <p:nvSpPr>
          <p:cNvPr id="3" name="Rectangle 2"/>
          <p:cNvSpPr/>
          <p:nvPr/>
        </p:nvSpPr>
        <p:spPr>
          <a:xfrm>
            <a:off x="540000" y="1170000"/>
            <a:ext cx="1260000" cy="50400"/>
          </a:xfrm>
          <a:prstGeom prst="rect">
            <a:avLst/>
          </a:prstGeom>
          <a:solidFill>
            <a:srgbClr val="CE3B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822281"/>
            <a:ext cx="5448059" cy="93071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858281"/>
            <a:ext cx="5232059" cy="36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966281"/>
            <a:ext cx="5124059" cy="234000"/>
          </a:xfrm>
          <a:prstGeom prst="rect">
            <a:avLst/>
          </a:prstGeom>
          <a:noFill/>
        </p:spPr>
        <p:txBody>
          <a:bodyPr wrap="square"/>
          <a:lstStyle/>
          <a:p>
            <a:pPr algn="l"/>
            <a:r>
              <a:rPr sz="1400" b="1" i="0">
                <a:solidFill>
                  <a:srgbClr val="7E4325"/>
                </a:solidFill>
                <a:latin typeface="Calibri Light"/>
              </a:rPr>
              <a:t>TENEMENT</a:t>
            </a:r>
          </a:p>
        </p:txBody>
      </p:sp>
      <p:sp>
        <p:nvSpPr>
          <p:cNvPr id="8" name="TextBox 7"/>
          <p:cNvSpPr txBox="1"/>
          <p:nvPr/>
        </p:nvSpPr>
        <p:spPr>
          <a:xfrm>
            <a:off x="702000" y="3200281"/>
            <a:ext cx="5124059" cy="462719"/>
          </a:xfrm>
          <a:prstGeom prst="rect">
            <a:avLst/>
          </a:prstGeom>
          <a:noFill/>
        </p:spPr>
        <p:txBody>
          <a:bodyPr wrap="square"/>
          <a:lstStyle/>
          <a:p>
            <a:pPr algn="l"/>
            <a:r>
              <a:rPr sz="1400" b="0" i="0">
                <a:solidFill>
                  <a:srgbClr val="211712"/>
                </a:solidFill>
                <a:latin typeface="Calibri"/>
              </a:rPr>
              <a:t>A cramped, low-rent building where many working families lived close to factories.</a:t>
            </a:r>
          </a:p>
        </p:txBody>
      </p:sp>
      <p:sp>
        <p:nvSpPr>
          <p:cNvPr id="9" name="Rounded Rectangle 8"/>
          <p:cNvSpPr/>
          <p:nvPr/>
        </p:nvSpPr>
        <p:spPr>
          <a:xfrm>
            <a:off x="6204059" y="2822281"/>
            <a:ext cx="5448059" cy="93071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858281"/>
            <a:ext cx="5232059" cy="36000"/>
          </a:xfrm>
          <a:prstGeom prst="rect">
            <a:avLst/>
          </a:prstGeom>
          <a:solidFill>
            <a:srgbClr val="CE3B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966281"/>
            <a:ext cx="5124059" cy="234000"/>
          </a:xfrm>
          <a:prstGeom prst="rect">
            <a:avLst/>
          </a:prstGeom>
          <a:noFill/>
        </p:spPr>
        <p:txBody>
          <a:bodyPr wrap="square"/>
          <a:lstStyle/>
          <a:p>
            <a:pPr algn="l"/>
            <a:r>
              <a:rPr sz="1400" b="1" i="0">
                <a:solidFill>
                  <a:srgbClr val="CE3B57"/>
                </a:solidFill>
                <a:latin typeface="Calibri Light"/>
              </a:rPr>
              <a:t>VENTILATION</a:t>
            </a:r>
          </a:p>
        </p:txBody>
      </p:sp>
      <p:sp>
        <p:nvSpPr>
          <p:cNvPr id="12" name="TextBox 11"/>
          <p:cNvSpPr txBox="1"/>
          <p:nvPr/>
        </p:nvSpPr>
        <p:spPr>
          <a:xfrm>
            <a:off x="6366059" y="3200281"/>
            <a:ext cx="5124059" cy="462719"/>
          </a:xfrm>
          <a:prstGeom prst="rect">
            <a:avLst/>
          </a:prstGeom>
          <a:noFill/>
        </p:spPr>
        <p:txBody>
          <a:bodyPr wrap="square"/>
          <a:lstStyle/>
          <a:p>
            <a:pPr algn="l"/>
            <a:r>
              <a:rPr sz="1400" b="0" i="0">
                <a:solidFill>
                  <a:srgbClr val="211712"/>
                </a:solidFill>
                <a:latin typeface="Calibri"/>
              </a:rPr>
              <a:t>The movement of fresh air through a building to reduce heat, dust, and sickness.</a:t>
            </a:r>
          </a:p>
        </p:txBody>
      </p:sp>
      <p:sp>
        <p:nvSpPr>
          <p:cNvPr id="13" name="Rounded Rectangle 12"/>
          <p:cNvSpPr/>
          <p:nvPr/>
        </p:nvSpPr>
        <p:spPr>
          <a:xfrm>
            <a:off x="540000" y="3897000"/>
            <a:ext cx="5448059" cy="93071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933000"/>
            <a:ext cx="5232059" cy="36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4041000"/>
            <a:ext cx="5124059" cy="234000"/>
          </a:xfrm>
          <a:prstGeom prst="rect">
            <a:avLst/>
          </a:prstGeom>
          <a:noFill/>
        </p:spPr>
        <p:txBody>
          <a:bodyPr wrap="square"/>
          <a:lstStyle/>
          <a:p>
            <a:pPr algn="l"/>
            <a:r>
              <a:rPr sz="1400" b="1" i="0">
                <a:solidFill>
                  <a:srgbClr val="7E4325"/>
                </a:solidFill>
                <a:latin typeface="Calibri Light"/>
              </a:rPr>
              <a:t>OVERSEER</a:t>
            </a:r>
          </a:p>
        </p:txBody>
      </p:sp>
      <p:sp>
        <p:nvSpPr>
          <p:cNvPr id="16" name="TextBox 15"/>
          <p:cNvSpPr txBox="1"/>
          <p:nvPr/>
        </p:nvSpPr>
        <p:spPr>
          <a:xfrm>
            <a:off x="702000" y="4275000"/>
            <a:ext cx="5124059" cy="462719"/>
          </a:xfrm>
          <a:prstGeom prst="rect">
            <a:avLst/>
          </a:prstGeom>
          <a:noFill/>
        </p:spPr>
        <p:txBody>
          <a:bodyPr wrap="square"/>
          <a:lstStyle/>
          <a:p>
            <a:pPr algn="l"/>
            <a:r>
              <a:rPr sz="1400" b="0" i="0">
                <a:solidFill>
                  <a:srgbClr val="211712"/>
                </a:solidFill>
                <a:latin typeface="Calibri"/>
              </a:rPr>
              <a:t>A person who watched workers closely and enforced factory rules and speed.</a:t>
            </a:r>
          </a:p>
        </p:txBody>
      </p:sp>
      <p:sp>
        <p:nvSpPr>
          <p:cNvPr id="17" name="Rounded Rectangle 16"/>
          <p:cNvSpPr/>
          <p:nvPr/>
        </p:nvSpPr>
        <p:spPr>
          <a:xfrm>
            <a:off x="6204059" y="3897000"/>
            <a:ext cx="5448059" cy="93071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933000"/>
            <a:ext cx="5232059" cy="36000"/>
          </a:xfrm>
          <a:prstGeom prst="rect">
            <a:avLst/>
          </a:prstGeom>
          <a:solidFill>
            <a:srgbClr val="CE3B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4041000"/>
            <a:ext cx="5124059" cy="234000"/>
          </a:xfrm>
          <a:prstGeom prst="rect">
            <a:avLst/>
          </a:prstGeom>
          <a:noFill/>
        </p:spPr>
        <p:txBody>
          <a:bodyPr wrap="square"/>
          <a:lstStyle/>
          <a:p>
            <a:pPr algn="l"/>
            <a:r>
              <a:rPr sz="1400" b="1" i="0">
                <a:solidFill>
                  <a:srgbClr val="CE3B57"/>
                </a:solidFill>
                <a:latin typeface="Calibri Light"/>
              </a:rPr>
              <a:t>MACHINERY</a:t>
            </a:r>
          </a:p>
        </p:txBody>
      </p:sp>
      <p:sp>
        <p:nvSpPr>
          <p:cNvPr id="20" name="TextBox 19"/>
          <p:cNvSpPr txBox="1"/>
          <p:nvPr/>
        </p:nvSpPr>
        <p:spPr>
          <a:xfrm>
            <a:off x="6366059" y="4275000"/>
            <a:ext cx="5124059" cy="462719"/>
          </a:xfrm>
          <a:prstGeom prst="rect">
            <a:avLst/>
          </a:prstGeom>
          <a:noFill/>
        </p:spPr>
        <p:txBody>
          <a:bodyPr wrap="square"/>
          <a:lstStyle/>
          <a:p>
            <a:pPr algn="l"/>
            <a:r>
              <a:rPr sz="1400" b="0" i="0">
                <a:solidFill>
                  <a:srgbClr val="211712"/>
                </a:solidFill>
                <a:latin typeface="Calibri"/>
              </a:rPr>
              <a:t>Machines that powered production and made workers follow the pace of equipment.</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93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Calibri Light"/>
              </a:rPr>
              <a:t>Industrial Revolution</a:t>
            </a:r>
          </a:p>
        </p:txBody>
      </p:sp>
      <p:pic>
        <p:nvPicPr>
          <p:cNvPr id="5" name="Picture 4" descr="tmprn_9edro.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346"/>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300" b="0" i="0">
                <a:solidFill>
                  <a:srgbClr val="211712"/>
                </a:solidFill>
                <a:latin typeface="Calibri"/>
              </a:rPr>
              <a:t>A period in the late 1700s and 1800s when machines, factories, and new power sources transformed how goods were made. It changed not just production, but also where people lived, how long they worked, and how families survived.</a:t>
            </a:r>
          </a:p>
        </p:txBody>
      </p:sp>
      <p:sp>
        <p:nvSpPr>
          <p:cNvPr id="8" name="Oval 7"/>
          <p:cNvSpPr/>
          <p:nvPr/>
        </p:nvSpPr>
        <p:spPr>
          <a:xfrm>
            <a:off x="6042059" y="3600000"/>
            <a:ext cx="108000" cy="108000"/>
          </a:xfrm>
          <a:prstGeom prst="ellipse">
            <a:avLst/>
          </a:prstGeom>
          <a:solidFill>
            <a:srgbClr val="C093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558"/>
                </a:solidFill>
                <a:latin typeface="Calibri"/>
              </a:rPr>
              <a:t>e.g.  In Manchester, England, textile mills expanded rapidly as steam power and water power fed bigger machines. As production moved from homes to factories, many families had to leave older craft routines and live near industrial centres to find paid work.</a:t>
            </a:r>
          </a:p>
        </p:txBody>
      </p:sp>
      <p:sp>
        <p:nvSpPr>
          <p:cNvPr id="10" name="Rectangle 9"/>
          <p:cNvSpPr/>
          <p:nvPr/>
        </p:nvSpPr>
        <p:spPr>
          <a:xfrm>
            <a:off x="0" y="6768000"/>
            <a:ext cx="12192119" cy="90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93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Calibri Light"/>
              </a:rPr>
              <a:t>Factory System</a:t>
            </a:r>
          </a:p>
        </p:txBody>
      </p:sp>
      <p:pic>
        <p:nvPicPr>
          <p:cNvPr id="5" name="Picture 4" descr="tmpx0h8ga2y.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346"/>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300" b="0" i="0">
                <a:solidFill>
                  <a:srgbClr val="211712"/>
                </a:solidFill>
                <a:latin typeface="Calibri"/>
              </a:rPr>
              <a:t>A way of making goods in a central workplace using machinery, timed shifts, and division of labour. Workers no longer controlled the whole product; each person repeated one task so the factory could produce faster and in larger amounts.</a:t>
            </a:r>
          </a:p>
        </p:txBody>
      </p:sp>
      <p:sp>
        <p:nvSpPr>
          <p:cNvPr id="8" name="Oval 7"/>
          <p:cNvSpPr/>
          <p:nvPr/>
        </p:nvSpPr>
        <p:spPr>
          <a:xfrm>
            <a:off x="6042059" y="3600000"/>
            <a:ext cx="108000" cy="108000"/>
          </a:xfrm>
          <a:prstGeom prst="ellipse">
            <a:avLst/>
          </a:prstGeom>
          <a:solidFill>
            <a:srgbClr val="C093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558"/>
                </a:solidFill>
                <a:latin typeface="Calibri"/>
              </a:rPr>
              <a:t>e.g.  At a textile mill in Leeds, one worker might feed raw cotton, another might watch threads, and another might pack finished cloth. This system increased output, but it also made workers easier to replace and easier to control by managers and overseers.</a:t>
            </a:r>
          </a:p>
        </p:txBody>
      </p:sp>
      <p:sp>
        <p:nvSpPr>
          <p:cNvPr id="10" name="Rectangle 9"/>
          <p:cNvSpPr/>
          <p:nvPr/>
        </p:nvSpPr>
        <p:spPr>
          <a:xfrm>
            <a:off x="0" y="6768000"/>
            <a:ext cx="12192119" cy="90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600" b="1" i="0">
                <a:solidFill>
                  <a:srgbClr val="7E4325"/>
                </a:solidFill>
                <a:latin typeface="Calibri Light"/>
              </a:rPr>
              <a:t>Working Conditions in Factory Life</a:t>
            </a:r>
          </a:p>
        </p:txBody>
      </p:sp>
      <p:sp>
        <p:nvSpPr>
          <p:cNvPr id="3" name="Rectangle 2"/>
          <p:cNvSpPr/>
          <p:nvPr/>
        </p:nvSpPr>
        <p:spPr>
          <a:xfrm>
            <a:off x="540000" y="1170000"/>
            <a:ext cx="1260000" cy="50400"/>
          </a:xfrm>
          <a:prstGeom prst="rect">
            <a:avLst/>
          </a:prstGeom>
          <a:solidFill>
            <a:srgbClr val="CE3B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nqat8b35.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31077" y="1444070"/>
            <a:ext cx="145723" cy="145723"/>
          </a:xfrm>
          <a:prstGeom prst="ellipse">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4308" y="1332000"/>
            <a:ext cx="7182088" cy="1137207"/>
          </a:xfrm>
          <a:prstGeom prst="rect">
            <a:avLst/>
          </a:prstGeom>
          <a:noFill/>
        </p:spPr>
        <p:txBody>
          <a:bodyPr wrap="square"/>
          <a:lstStyle/>
          <a:p>
            <a:pPr algn="l"/>
            <a:r>
              <a:rPr sz="1800" b="0" i="0">
                <a:solidFill>
                  <a:srgbClr val="211712"/>
                </a:solidFill>
                <a:latin typeface="Calibri"/>
              </a:rPr>
              <a:t>Factory work often meant very long shifts, sometimes 14 to 16 hours a day. Workers stood for most of that time, and breaks were short or non-existent, so exhaustion built up quickly and mistakes became more likely.</a:t>
            </a:r>
          </a:p>
        </p:txBody>
      </p:sp>
      <p:sp>
        <p:nvSpPr>
          <p:cNvPr id="8" name="Rectangle 7"/>
          <p:cNvSpPr/>
          <p:nvPr/>
        </p:nvSpPr>
        <p:spPr>
          <a:xfrm>
            <a:off x="904308" y="2534869"/>
            <a:ext cx="7182088"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31077" y="2727001"/>
            <a:ext cx="145723" cy="145723"/>
          </a:xfrm>
          <a:prstGeom prst="ellipse">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904308" y="2614930"/>
            <a:ext cx="7182088" cy="1137207"/>
          </a:xfrm>
          <a:prstGeom prst="rect">
            <a:avLst/>
          </a:prstGeom>
          <a:noFill/>
        </p:spPr>
        <p:txBody>
          <a:bodyPr wrap="square"/>
          <a:lstStyle/>
          <a:p>
            <a:pPr algn="l"/>
            <a:r>
              <a:rPr sz="1800" b="0" i="0">
                <a:solidFill>
                  <a:srgbClr val="211712"/>
                </a:solidFill>
                <a:latin typeface="Calibri"/>
              </a:rPr>
              <a:t>Factories were noisy, dusty, hot, and crowded, which made breathing and concentration difficult. When ventilation was poor, lint and coal dust stayed in the air and could damage lungs over time.</a:t>
            </a:r>
          </a:p>
        </p:txBody>
      </p:sp>
      <p:sp>
        <p:nvSpPr>
          <p:cNvPr id="11" name="Rectangle 10"/>
          <p:cNvSpPr/>
          <p:nvPr/>
        </p:nvSpPr>
        <p:spPr>
          <a:xfrm>
            <a:off x="904308" y="3817800"/>
            <a:ext cx="7182088"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31077" y="4009932"/>
            <a:ext cx="145723" cy="145723"/>
          </a:xfrm>
          <a:prstGeom prst="ellipse">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904308" y="3897861"/>
            <a:ext cx="7182088" cy="1137207"/>
          </a:xfrm>
          <a:prstGeom prst="rect">
            <a:avLst/>
          </a:prstGeom>
          <a:noFill/>
        </p:spPr>
        <p:txBody>
          <a:bodyPr wrap="square"/>
          <a:lstStyle/>
          <a:p>
            <a:pPr algn="l"/>
            <a:r>
              <a:rPr sz="1800" b="0" i="0">
                <a:solidFill>
                  <a:srgbClr val="211712"/>
                </a:solidFill>
                <a:latin typeface="Calibri"/>
              </a:rPr>
              <a:t>The machinery itself created danger because unguarded moving parts could catch clothing, hair, or fingers. In a fast-moving factory, one slip could lead to a serious injury, yet workers were still expected to keep up.</a:t>
            </a:r>
          </a:p>
        </p:txBody>
      </p:sp>
      <p:sp>
        <p:nvSpPr>
          <p:cNvPr id="14" name="Rectangle 13"/>
          <p:cNvSpPr/>
          <p:nvPr/>
        </p:nvSpPr>
        <p:spPr>
          <a:xfrm>
            <a:off x="904308" y="5100730"/>
            <a:ext cx="7182088"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31077" y="5292862"/>
            <a:ext cx="145723" cy="145723"/>
          </a:xfrm>
          <a:prstGeom prst="ellipse">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904308" y="5180792"/>
            <a:ext cx="7182088" cy="1137207"/>
          </a:xfrm>
          <a:prstGeom prst="rect">
            <a:avLst/>
          </a:prstGeom>
          <a:noFill/>
        </p:spPr>
        <p:txBody>
          <a:bodyPr wrap="square"/>
          <a:lstStyle/>
          <a:p>
            <a:pPr algn="l"/>
            <a:r>
              <a:rPr sz="1800" b="0" i="0">
                <a:solidFill>
                  <a:srgbClr val="211712"/>
                </a:solidFill>
                <a:latin typeface="Calibri"/>
              </a:rPr>
              <a:t>Working conditions also affected health outside the building, because factory towns grew quickly and housing could not keep up. Families often lived in tenements with little space, little clean water, and sickness spreading easily between neighbours.</a:t>
            </a: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93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Calibri Light"/>
              </a:rPr>
              <a:t>Wages</a:t>
            </a:r>
          </a:p>
        </p:txBody>
      </p:sp>
      <p:pic>
        <p:nvPicPr>
          <p:cNvPr id="5" name="Picture 4" descr="tmpu3hu9lbe.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346"/>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300" b="0" i="0">
                <a:solidFill>
                  <a:srgbClr val="211712"/>
                </a:solidFill>
                <a:latin typeface="Calibri"/>
              </a:rPr>
              <a:t>The money workers were paid for their labour, usually by the day, week, or by the amount they produced. Low wages meant families could struggle to buy food, pay rent, and cope with illness or injury.</a:t>
            </a:r>
          </a:p>
        </p:txBody>
      </p:sp>
      <p:sp>
        <p:nvSpPr>
          <p:cNvPr id="8" name="Oval 7"/>
          <p:cNvSpPr/>
          <p:nvPr/>
        </p:nvSpPr>
        <p:spPr>
          <a:xfrm>
            <a:off x="6042059" y="3600000"/>
            <a:ext cx="108000" cy="108000"/>
          </a:xfrm>
          <a:prstGeom prst="ellipse">
            <a:avLst/>
          </a:prstGeom>
          <a:solidFill>
            <a:srgbClr val="C093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558"/>
                </a:solidFill>
                <a:latin typeface="Calibri"/>
              </a:rPr>
              <a:t>e.g.  A mill worker in Birmingham might earn just enough to keep a family going, but not enough to save when work stopped or prices rose. If a child or adult missed pay because of sickness, the whole household could fall into debt within days.</a:t>
            </a:r>
          </a:p>
        </p:txBody>
      </p:sp>
      <p:sp>
        <p:nvSpPr>
          <p:cNvPr id="10" name="Rectangle 9"/>
          <p:cNvSpPr/>
          <p:nvPr/>
        </p:nvSpPr>
        <p:spPr>
          <a:xfrm>
            <a:off x="0" y="6768000"/>
            <a:ext cx="12192119" cy="90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600" b="1" i="0">
                <a:solidFill>
                  <a:srgbClr val="7E4325"/>
                </a:solidFill>
                <a:latin typeface="Calibri Light"/>
              </a:rPr>
              <a:t>Compare the Workday</a:t>
            </a:r>
          </a:p>
        </p:txBody>
      </p:sp>
      <p:sp>
        <p:nvSpPr>
          <p:cNvPr id="3" name="Rectangle 2"/>
          <p:cNvSpPr/>
          <p:nvPr/>
        </p:nvSpPr>
        <p:spPr>
          <a:xfrm>
            <a:off x="540000" y="1170000"/>
            <a:ext cx="1260000" cy="50400"/>
          </a:xfrm>
          <a:prstGeom prst="rect">
            <a:avLst/>
          </a:prstGeom>
          <a:solidFill>
            <a:srgbClr val="CE3B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Oval 4"/>
          <p:cNvSpPr/>
          <p:nvPr/>
        </p:nvSpPr>
        <p:spPr>
          <a:xfrm>
            <a:off x="540000" y="1368000"/>
            <a:ext cx="364308" cy="364308"/>
          </a:xfrm>
          <a:prstGeom prst="ellipse">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1368000"/>
            <a:ext cx="364308" cy="364308"/>
          </a:xfrm>
          <a:prstGeom prst="rect">
            <a:avLst/>
          </a:prstGeom>
          <a:noFill/>
        </p:spPr>
        <p:txBody>
          <a:bodyPr wrap="square" anchor="ctr"/>
          <a:lstStyle/>
          <a:p>
            <a:pPr algn="ctr"/>
            <a:r>
              <a:rPr sz="1400" b="1" i="0">
                <a:solidFill>
                  <a:srgbClr val="FFFFFF"/>
                </a:solidFill>
                <a:latin typeface="Calibri Light"/>
              </a:rPr>
              <a:t>1</a:t>
            </a:r>
          </a:p>
        </p:txBody>
      </p:sp>
      <p:sp>
        <p:nvSpPr>
          <p:cNvPr id="7" name="TextBox 6"/>
          <p:cNvSpPr txBox="1"/>
          <p:nvPr/>
        </p:nvSpPr>
        <p:spPr>
          <a:xfrm>
            <a:off x="1050031" y="1332000"/>
            <a:ext cx="10602088" cy="306000"/>
          </a:xfrm>
          <a:prstGeom prst="rect">
            <a:avLst/>
          </a:prstGeom>
          <a:noFill/>
        </p:spPr>
        <p:txBody>
          <a:bodyPr wrap="square"/>
          <a:lstStyle/>
          <a:p>
            <a:pPr algn="l"/>
            <a:r>
              <a:rPr sz="1800" b="1" i="0">
                <a:solidFill>
                  <a:srgbClr val="211712"/>
                </a:solidFill>
                <a:latin typeface="Calibri"/>
              </a:rPr>
              <a:t>Step 1</a:t>
            </a:r>
          </a:p>
        </p:txBody>
      </p:sp>
      <p:sp>
        <p:nvSpPr>
          <p:cNvPr id="8" name="TextBox 7"/>
          <p:cNvSpPr txBox="1"/>
          <p:nvPr/>
        </p:nvSpPr>
        <p:spPr>
          <a:xfrm>
            <a:off x="1050031" y="1638000"/>
            <a:ext cx="10602088" cy="631269"/>
          </a:xfrm>
          <a:prstGeom prst="rect">
            <a:avLst/>
          </a:prstGeom>
          <a:noFill/>
        </p:spPr>
        <p:txBody>
          <a:bodyPr wrap="square"/>
          <a:lstStyle/>
          <a:p>
            <a:pPr algn="l"/>
            <a:r>
              <a:rPr sz="1400" b="0" i="0">
                <a:solidFill>
                  <a:srgbClr val="7E6558"/>
                </a:solidFill>
                <a:latin typeface="Calibri"/>
              </a:rPr>
              <a:t>Step 1 — Draw two columns titled "Factory work" and "Pre-industrial work".</a:t>
            </a:r>
          </a:p>
        </p:txBody>
      </p:sp>
      <p:sp>
        <p:nvSpPr>
          <p:cNvPr id="9" name="Rectangle 8"/>
          <p:cNvSpPr/>
          <p:nvPr/>
        </p:nvSpPr>
        <p:spPr>
          <a:xfrm>
            <a:off x="1050031" y="2480223"/>
            <a:ext cx="10602088"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Oval 9"/>
          <p:cNvSpPr/>
          <p:nvPr/>
        </p:nvSpPr>
        <p:spPr>
          <a:xfrm>
            <a:off x="540000" y="2705577"/>
            <a:ext cx="364308" cy="364308"/>
          </a:xfrm>
          <a:prstGeom prst="ellipse">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40000" y="2705577"/>
            <a:ext cx="364308" cy="364308"/>
          </a:xfrm>
          <a:prstGeom prst="rect">
            <a:avLst/>
          </a:prstGeom>
          <a:noFill/>
        </p:spPr>
        <p:txBody>
          <a:bodyPr wrap="square" anchor="ctr"/>
          <a:lstStyle/>
          <a:p>
            <a:pPr algn="ctr"/>
            <a:r>
              <a:rPr sz="1400" b="1" i="0">
                <a:solidFill>
                  <a:srgbClr val="FFFFFF"/>
                </a:solidFill>
                <a:latin typeface="Calibri Light"/>
              </a:rPr>
              <a:t>2</a:t>
            </a:r>
          </a:p>
        </p:txBody>
      </p:sp>
      <p:sp>
        <p:nvSpPr>
          <p:cNvPr id="12" name="TextBox 11"/>
          <p:cNvSpPr txBox="1"/>
          <p:nvPr/>
        </p:nvSpPr>
        <p:spPr>
          <a:xfrm>
            <a:off x="1050031" y="2669577"/>
            <a:ext cx="10602088" cy="306000"/>
          </a:xfrm>
          <a:prstGeom prst="rect">
            <a:avLst/>
          </a:prstGeom>
          <a:noFill/>
        </p:spPr>
        <p:txBody>
          <a:bodyPr wrap="square"/>
          <a:lstStyle/>
          <a:p>
            <a:pPr algn="l"/>
            <a:r>
              <a:rPr sz="1800" b="1" i="0">
                <a:solidFill>
                  <a:srgbClr val="211712"/>
                </a:solidFill>
                <a:latin typeface="Calibri"/>
              </a:rPr>
              <a:t>Step 2</a:t>
            </a:r>
          </a:p>
        </p:txBody>
      </p:sp>
      <p:sp>
        <p:nvSpPr>
          <p:cNvPr id="13" name="TextBox 12"/>
          <p:cNvSpPr txBox="1"/>
          <p:nvPr/>
        </p:nvSpPr>
        <p:spPr>
          <a:xfrm>
            <a:off x="1050031" y="2975577"/>
            <a:ext cx="10602088" cy="631269"/>
          </a:xfrm>
          <a:prstGeom prst="rect">
            <a:avLst/>
          </a:prstGeom>
          <a:noFill/>
        </p:spPr>
        <p:txBody>
          <a:bodyPr wrap="square"/>
          <a:lstStyle/>
          <a:p>
            <a:pPr algn="l"/>
            <a:r>
              <a:rPr sz="1400" b="0" i="0">
                <a:solidFill>
                  <a:srgbClr val="7E6558"/>
                </a:solidFill>
                <a:latin typeface="Calibri"/>
              </a:rPr>
              <a:t>Step 2 — Add at least three pieces of evidence to each column from the lesson.</a:t>
            </a:r>
          </a:p>
        </p:txBody>
      </p:sp>
      <p:sp>
        <p:nvSpPr>
          <p:cNvPr id="14" name="Rectangle 13"/>
          <p:cNvSpPr/>
          <p:nvPr/>
        </p:nvSpPr>
        <p:spPr>
          <a:xfrm>
            <a:off x="1050031" y="3817800"/>
            <a:ext cx="10602088"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540000" y="4043154"/>
            <a:ext cx="364308" cy="364308"/>
          </a:xfrm>
          <a:prstGeom prst="ellipse">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4043154"/>
            <a:ext cx="364308" cy="364308"/>
          </a:xfrm>
          <a:prstGeom prst="rect">
            <a:avLst/>
          </a:prstGeom>
          <a:noFill/>
        </p:spPr>
        <p:txBody>
          <a:bodyPr wrap="square" anchor="ctr"/>
          <a:lstStyle/>
          <a:p>
            <a:pPr algn="ctr"/>
            <a:r>
              <a:rPr sz="1400" b="1" i="0">
                <a:solidFill>
                  <a:srgbClr val="FFFFFF"/>
                </a:solidFill>
                <a:latin typeface="Calibri Light"/>
              </a:rPr>
              <a:t>3</a:t>
            </a:r>
          </a:p>
        </p:txBody>
      </p:sp>
      <p:sp>
        <p:nvSpPr>
          <p:cNvPr id="17" name="TextBox 16"/>
          <p:cNvSpPr txBox="1"/>
          <p:nvPr/>
        </p:nvSpPr>
        <p:spPr>
          <a:xfrm>
            <a:off x="1050031" y="4007154"/>
            <a:ext cx="10602088" cy="306000"/>
          </a:xfrm>
          <a:prstGeom prst="rect">
            <a:avLst/>
          </a:prstGeom>
          <a:noFill/>
        </p:spPr>
        <p:txBody>
          <a:bodyPr wrap="square"/>
          <a:lstStyle/>
          <a:p>
            <a:pPr algn="l"/>
            <a:r>
              <a:rPr sz="1800" b="1" i="0">
                <a:solidFill>
                  <a:srgbClr val="211712"/>
                </a:solidFill>
                <a:latin typeface="Calibri"/>
              </a:rPr>
              <a:t>Step 3</a:t>
            </a:r>
          </a:p>
        </p:txBody>
      </p:sp>
      <p:sp>
        <p:nvSpPr>
          <p:cNvPr id="18" name="TextBox 17"/>
          <p:cNvSpPr txBox="1"/>
          <p:nvPr/>
        </p:nvSpPr>
        <p:spPr>
          <a:xfrm>
            <a:off x="1050031" y="4313154"/>
            <a:ext cx="10602088" cy="631269"/>
          </a:xfrm>
          <a:prstGeom prst="rect">
            <a:avLst/>
          </a:prstGeom>
          <a:noFill/>
        </p:spPr>
        <p:txBody>
          <a:bodyPr wrap="square"/>
          <a:lstStyle/>
          <a:p>
            <a:pPr algn="l"/>
            <a:r>
              <a:rPr sz="1400" b="0" i="0">
                <a:solidFill>
                  <a:srgbClr val="7E6558"/>
                </a:solidFill>
                <a:latin typeface="Calibri"/>
              </a:rPr>
              <a:t>Step 3 — Circle the evidence that shows more control, danger, or exhaustion in factory life.</a:t>
            </a:r>
          </a:p>
        </p:txBody>
      </p:sp>
      <p:sp>
        <p:nvSpPr>
          <p:cNvPr id="19" name="Rectangle 18"/>
          <p:cNvSpPr/>
          <p:nvPr/>
        </p:nvSpPr>
        <p:spPr>
          <a:xfrm>
            <a:off x="1050031" y="5155377"/>
            <a:ext cx="10602088"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Oval 19"/>
          <p:cNvSpPr/>
          <p:nvPr/>
        </p:nvSpPr>
        <p:spPr>
          <a:xfrm>
            <a:off x="540000" y="5380731"/>
            <a:ext cx="364308" cy="364308"/>
          </a:xfrm>
          <a:prstGeom prst="ellipse">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TextBox 20"/>
          <p:cNvSpPr txBox="1"/>
          <p:nvPr/>
        </p:nvSpPr>
        <p:spPr>
          <a:xfrm>
            <a:off x="540000" y="5380731"/>
            <a:ext cx="364308" cy="364308"/>
          </a:xfrm>
          <a:prstGeom prst="rect">
            <a:avLst/>
          </a:prstGeom>
          <a:noFill/>
        </p:spPr>
        <p:txBody>
          <a:bodyPr wrap="square" anchor="ctr"/>
          <a:lstStyle/>
          <a:p>
            <a:pPr algn="ctr"/>
            <a:r>
              <a:rPr sz="1400" b="1" i="0">
                <a:solidFill>
                  <a:srgbClr val="FFFFFF"/>
                </a:solidFill>
                <a:latin typeface="Calibri Light"/>
              </a:rPr>
              <a:t>4</a:t>
            </a:r>
          </a:p>
        </p:txBody>
      </p:sp>
      <p:sp>
        <p:nvSpPr>
          <p:cNvPr id="22" name="TextBox 21"/>
          <p:cNvSpPr txBox="1"/>
          <p:nvPr/>
        </p:nvSpPr>
        <p:spPr>
          <a:xfrm>
            <a:off x="1050031" y="5344731"/>
            <a:ext cx="10602088" cy="306000"/>
          </a:xfrm>
          <a:prstGeom prst="rect">
            <a:avLst/>
          </a:prstGeom>
          <a:noFill/>
        </p:spPr>
        <p:txBody>
          <a:bodyPr wrap="square"/>
          <a:lstStyle/>
          <a:p>
            <a:pPr algn="l"/>
            <a:r>
              <a:rPr sz="1800" b="1" i="0">
                <a:solidFill>
                  <a:srgbClr val="211712"/>
                </a:solidFill>
                <a:latin typeface="Calibri"/>
              </a:rPr>
              <a:t>Step 4</a:t>
            </a:r>
          </a:p>
        </p:txBody>
      </p:sp>
      <p:sp>
        <p:nvSpPr>
          <p:cNvPr id="23" name="TextBox 22"/>
          <p:cNvSpPr txBox="1"/>
          <p:nvPr/>
        </p:nvSpPr>
        <p:spPr>
          <a:xfrm>
            <a:off x="1050031" y="5650731"/>
            <a:ext cx="10602088" cy="631269"/>
          </a:xfrm>
          <a:prstGeom prst="rect">
            <a:avLst/>
          </a:prstGeom>
          <a:noFill/>
        </p:spPr>
        <p:txBody>
          <a:bodyPr wrap="square"/>
          <a:lstStyle/>
          <a:p>
            <a:pPr algn="l"/>
            <a:r>
              <a:rPr sz="1400" b="0" i="0">
                <a:solidFill>
                  <a:srgbClr val="7E6558"/>
                </a:solidFill>
                <a:latin typeface="Calibri"/>
              </a:rPr>
              <a:t>Step 4 — Write four sentences explaining which kind of work gave workers more freedom and why.</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