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jp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9"/>
    <p:sldId id="258" r:id="rId10"/>
    <p:sldId id="259" r:id="rId11"/>
    <p:sldId id="260" r:id="rId12"/>
    <p:sldId id="261" r:id="rId13"/>
    <p:sldId id="262" r:id="rId14"/>
    <p:sldId id="263" r:id="rId15"/>
    <p:sldId id="264" r:id="rId16"/>
    <p:sldId id="265" r:id="rId17"/>
    <p:sldId id="266" r:id="rId18"/>
  </p:sldIdLst>
  <p:sldSz cx="12192119"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notesMaster" Target="notesMasters/notesMaster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p="http://schemas.openxmlformats.org/presentationml/2006/main" xmlns:r="http://schemas.openxmlformats.org/officeDocument/2006/relationships">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89C1C7-3DCD-1040-A9CF-14679D8B5DDD}" type="datetimeFigureOut">
              <a:rPr lang="en-US" smtClean="0"/>
              <a:t>10/17/16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5E49A5-4136-284D-997B-48E1D791AD67}" type="slidenum">
              <a:rPr lang="en-US" smtClean="0"/>
              <a:t>‹#›</a:t>
            </a:fld>
            <a:endParaRPr lang="en-US"/>
          </a:p>
        </p:txBody>
      </p:sp>
    </p:spTree>
    <p:extLst>
      <p:ext uri="{BB962C8B-B14F-4D97-AF65-F5344CB8AC3E}">
        <p14:creationId xmlns:p14="http://schemas.microsoft.com/office/powerpoint/2010/main" val="262325218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Read the hook aloud before anything else.</a:t>
            </a:r>
          </a:p>
          <a:p>
            <a:r>
              <a:t>- Emphasise that scientists can find evidence, not just live animals.</a:t>
            </a:r>
          </a:p>
          <a:p>
            <a:r>
              <a:t>- Set the central question: how can we identify life around school?</a:t>
            </a:r>
          </a:p>
          <a:p>
            <a:r>
              <a:t>Opening hook — say this: "Did you know that even your school grounds are home to a wide variety of life forms? Today, we'll become scientists and discover the hidden biodiversity around us."</a:t>
            </a:r>
          </a:p>
        </p:txBody>
      </p:sp>
      <p:sp>
        <p:nvSpPr>
          <p:cNvPr id="4" name="Slide Number Placeholder 3"/>
          <p:cNvSpPr>
            <a:spLocks noGrp="1"/>
          </p:cNvSpPr>
          <p:nvPr>
            <p:ph type="sldNum" idx="5" sz="quarter"/>
          </p:nvPr>
        </p:nvSpPr>
        <p:spPr/>
      </p:sp>
    </p:spTree>
  </p:cSld>
  <p:clrMapOvr>
    <a:masterClrMapping/>
  </p:clrMapOvr>
</p:notes>
</file>

<file path=ppt/notesSlides/notesSlide10.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ANSWER KEY: Q1: Take photographs of organisms, note where they were found, and leave them in the habitat | Q2: These are feeding signs and tracks that can help identify which organisms were present | Q3: Follow the 'yes' path for wings, then continue with the next question in the key</a:t>
            </a:r>
          </a:p>
          <a:p/>
          <a:p>
            <a:r>
              <a:t>Run as a quick whole-class check. Students vote, then reveal and discuss each answer.</a:t>
            </a:r>
          </a:p>
        </p:txBody>
      </p:sp>
      <p:sp>
        <p:nvSpPr>
          <p:cNvPr id="4" name="Slide Number Placeholder 3"/>
          <p:cNvSpPr>
            <a:spLocks noGrp="1"/>
          </p:cNvSpPr>
          <p:nvPr>
            <p:ph type="sldNum" idx="5" sz="quarter"/>
          </p:nvPr>
        </p:nvSpPr>
        <p:spPr/>
      </p:sp>
    </p:spTree>
  </p:cSld>
  <p:clrMapOvr>
    <a:masterClrMapping/>
  </p:clrMapOvr>
</p:notes>
</file>

<file path=ppt/notesSlides/notesSlide11.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Finish by linking evidence, keys and ethics.</a:t>
            </a:r>
          </a:p>
          <a:p>
            <a:r>
              <a:t>- Ask students to connect observation with identification.</a:t>
            </a:r>
          </a:p>
          <a:p>
            <a:r>
              <a:t>- Exit ticket should use one school-based example.</a:t>
            </a:r>
          </a:p>
        </p:txBody>
      </p:sp>
      <p:sp>
        <p:nvSpPr>
          <p:cNvPr id="4" name="Slide Number Placeholder 3"/>
          <p:cNvSpPr>
            <a:spLocks noGrp="1"/>
          </p:cNvSpPr>
          <p:nvPr>
            <p:ph type="sldNum" idx="5" sz="quarter"/>
          </p:nvPr>
        </p:nvSpPr>
        <p:spPr/>
      </p:sp>
    </p:spTree>
  </p:cSld>
  <p:clrMapOvr>
    <a:masterClrMapping/>
  </p:clrMapOvr>
</p:notes>
</file>

<file path=ppt/notesSlides/notesSlide2.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evidence, classification and identification.</a:t>
            </a:r>
          </a:p>
          <a:p>
            <a:r>
              <a:t>- Remind students that they will use examples from around the school.</a:t>
            </a:r>
          </a:p>
          <a:p>
            <a:r>
              <a:t>- Success criteria link to later observation, keys and ethical collection.</a:t>
            </a:r>
          </a:p>
        </p:txBody>
      </p:sp>
      <p:sp>
        <p:nvSpPr>
          <p:cNvPr id="4" name="Slide Number Placeholder 3"/>
          <p:cNvSpPr>
            <a:spLocks noGrp="1"/>
          </p:cNvSpPr>
          <p:nvPr>
            <p:ph type="sldNum" idx="5" sz="quarter"/>
          </p:nvPr>
        </p:nvSpPr>
        <p:spPr/>
      </p:sp>
    </p:spTree>
  </p:cSld>
  <p:clrMapOvr>
    <a:masterClrMapping/>
  </p:clrMapOvr>
</p:notes>
</file>

<file path=ppt/notesSlides/notesSlide3.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Surface prior observations, not correct answers.</a:t>
            </a:r>
          </a:p>
          <a:p>
            <a:r>
              <a:t>- Encourage students to think about evidence as well as animals.</a:t>
            </a:r>
          </a:p>
          <a:p>
            <a:r>
              <a:t>- Listen for guesses about tracks, nests and plants.</a:t>
            </a:r>
          </a:p>
        </p:txBody>
      </p:sp>
      <p:sp>
        <p:nvSpPr>
          <p:cNvPr id="4" name="Slide Number Placeholder 3"/>
          <p:cNvSpPr>
            <a:spLocks noGrp="1"/>
          </p:cNvSpPr>
          <p:nvPr>
            <p:ph type="sldNum" idx="5" sz="quarter"/>
          </p:nvPr>
        </p:nvSpPr>
        <p:spPr/>
      </p:sp>
    </p:spTree>
  </p:cSld>
  <p:clrMapOvr>
    <a:masterClrMapping/>
  </p:clrMapOvr>
</p:notes>
</file>

<file path=ppt/notesSlides/notesSlide4.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Only include words students need before the deeper content.</a:t>
            </a:r>
          </a:p>
          <a:p>
            <a:r>
              <a:t>- Stress that photographs can replace collecting when possible.</a:t>
            </a:r>
          </a:p>
          <a:p>
            <a:r>
              <a:t>- Keep definitions short and practical.</a:t>
            </a:r>
          </a:p>
        </p:txBody>
      </p:sp>
      <p:sp>
        <p:nvSpPr>
          <p:cNvPr id="4" name="Slide Number Placeholder 3"/>
          <p:cNvSpPr>
            <a:spLocks noGrp="1"/>
          </p:cNvSpPr>
          <p:nvPr>
            <p:ph type="sldNum" idx="5" sz="quarter"/>
          </p:nvPr>
        </p:nvSpPr>
        <p:spPr/>
      </p:sp>
    </p:spTree>
  </p:cSld>
  <p:clrMapOvr>
    <a:masterClrMapping/>
  </p:clrMapOvr>
</p:notes>
</file>

<file path=ppt/notesSlides/notesSlide5.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Link biodiversity to variety in one area.</a:t>
            </a:r>
          </a:p>
          <a:p>
            <a:r>
              <a:t>- Use the school grounds as the example space.</a:t>
            </a:r>
          </a:p>
          <a:p>
            <a:r>
              <a:t>- Ask students to look for more than obvious animals.</a:t>
            </a:r>
          </a:p>
        </p:txBody>
      </p:sp>
      <p:sp>
        <p:nvSpPr>
          <p:cNvPr id="4" name="Slide Number Placeholder 3"/>
          <p:cNvSpPr>
            <a:spLocks noGrp="1"/>
          </p:cNvSpPr>
          <p:nvPr>
            <p:ph type="sldNum" idx="5" sz="quarter"/>
          </p:nvPr>
        </p:nvSpPr>
        <p:spPr/>
      </p:sp>
    </p:spTree>
  </p:cSld>
  <p:clrMapOvr>
    <a:masterClrMapping/>
  </p:clrMapOvr>
</p:notes>
</file>

<file path=ppt/notesSlides/notesSlide6.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Keep the focus on grouping by similarities.</a:t>
            </a:r>
          </a:p>
          <a:p>
            <a:r>
              <a:t>- Show that classification supports later identification.</a:t>
            </a:r>
          </a:p>
          <a:p>
            <a:r>
              <a:t>- Do not drift into full taxonomy.</a:t>
            </a:r>
          </a:p>
        </p:txBody>
      </p:sp>
      <p:sp>
        <p:nvSpPr>
          <p:cNvPr id="4" name="Slide Number Placeholder 3"/>
          <p:cNvSpPr>
            <a:spLocks noGrp="1"/>
          </p:cNvSpPr>
          <p:nvPr>
            <p:ph type="sldNum" idx="5" sz="quarter"/>
          </p:nvPr>
        </p:nvSpPr>
        <p:spPr/>
      </p:sp>
    </p:spTree>
  </p:cSld>
  <p:clrMapOvr>
    <a:masterClrMapping/>
  </p:clrMapOvr>
</p:notes>
</file>

<file path=ppt/notesSlides/notesSlide7.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Emphasise yes/no choices and narrowing down.</a:t>
            </a:r>
          </a:p>
          <a:p>
            <a:r>
              <a:t>- Use the plant example from leaves and flowers.</a:t>
            </a:r>
          </a:p>
          <a:p>
            <a:r>
              <a:t>- This is the main identification tool for the lesson.</a:t>
            </a:r>
          </a:p>
        </p:txBody>
      </p:sp>
      <p:sp>
        <p:nvSpPr>
          <p:cNvPr id="4" name="Slide Number Placeholder 3"/>
          <p:cNvSpPr>
            <a:spLocks noGrp="1"/>
          </p:cNvSpPr>
          <p:nvPr>
            <p:ph type="sldNum" idx="5" sz="quarter"/>
          </p:nvPr>
        </p:nvSpPr>
        <p:spPr/>
      </p:sp>
    </p:spTree>
  </p:cSld>
  <p:clrMapOvr>
    <a:masterClrMapping/>
  </p:clrMapOvr>
</p:notes>
</file>

<file path=ppt/notesSlides/notesSlide8.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Highlight minimal impact and respect for living things.</a:t>
            </a:r>
          </a:p>
          <a:p>
            <a:r>
              <a:t>- Use photography as a better option when possible.</a:t>
            </a:r>
          </a:p>
          <a:p>
            <a:r>
              <a:t>- Connect ethics to safety and care.</a:t>
            </a:r>
          </a:p>
        </p:txBody>
      </p:sp>
      <p:sp>
        <p:nvSpPr>
          <p:cNvPr id="4" name="Slide Number Placeholder 3"/>
          <p:cNvSpPr>
            <a:spLocks noGrp="1"/>
          </p:cNvSpPr>
          <p:nvPr>
            <p:ph type="sldNum" idx="5" sz="quarter"/>
          </p:nvPr>
        </p:nvSpPr>
        <p:spPr/>
      </p:sp>
    </p:spTree>
  </p:cSld>
  <p:clrMapOvr>
    <a:masterClrMapping/>
  </p:clrMapOvr>
</p:notes>
</file>

<file path=ppt/notesSlides/notesSlide9.xml><?xml version="1.0" encoding="utf-8"?>
<p:notes xmlns:a="http://schemas.openxmlformats.org/drawingml/2006/main" xmlns:p="http://schemas.openxmlformats.org/presentationml/2006/main" xmlns:r="http://schemas.openxmlformats.org/officeDocument/2006/relationships">
  <p:cSld>
    <p:spTree>
      <p:nvGrpSpPr>
        <p:cNvPr id="1" name=""/>
        <p:cNvGrpSpPr/>
        <p:nvPr/>
      </p:nvGrpSpPr>
      <p:grpSpPr>
        <a:xfrm>
          <a:off x="0" y="0"/>
          <a:ext cx="0" cy="0"/>
          <a:chOff x="0" y="0"/>
          <a:chExt cx="0" cy="0"/>
        </a:xfrm>
      </p:grpSpPr>
      <p:sp>
        <p:nvSpPr>
          <p:cNvPr id="2" name="Slide Image Placeholder 1"/>
          <p:cNvSpPr>
            <a:spLocks noGrp="1"/>
          </p:cNvSpPr>
          <p:nvPr>
            <p:ph type="sldImg" idx="2"/>
          </p:nvPr>
        </p:nvSpPr>
        <p:spPr/>
      </p:sp>
      <p:sp>
        <p:nvSpPr>
          <p:cNvPr id="3" name="Notes Placeholder 2"/>
          <p:cNvSpPr>
            <a:spLocks noGrp="1"/>
          </p:cNvSpPr>
          <p:nvPr>
            <p:ph type="body" idx="3" sz="quarter"/>
          </p:nvPr>
        </p:nvSpPr>
        <p:spPr/>
        <p:txBody>
          <a:bodyPr/>
          <a:lstStyle/>
          <a:p>
            <a:r>
              <a:t>- Students need a clear product: a short record with an identification and reason.</a:t>
            </a:r>
          </a:p>
          <a:p>
            <a:r>
              <a:t>- Encourage careful looking before naming.</a:t>
            </a:r>
          </a:p>
          <a:p>
            <a:r>
              <a:t>- Remind them to photograph rather than disturb when needed.</a:t>
            </a:r>
          </a:p>
        </p:txBody>
      </p:sp>
      <p:sp>
        <p:nvSpPr>
          <p:cNvPr id="4" name="Slide Number Placeholder 3"/>
          <p:cNvSpPr>
            <a:spLocks noGrp="1"/>
          </p:cNvSpPr>
          <p:nvPr>
            <p:ph type="sldNum" idx="5" sz="quarter"/>
          </p:nvPr>
        </p:nvSpPr>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 Id="rId3"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jpg"/><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jpg"/><Relationship Id="rId3"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jpg"/><Relationship Id="rId3"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5.jpg"/><Relationship Id="rId3"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pic>
        <p:nvPicPr>
          <p:cNvPr id="2" name="Picture 1" descr="tmp7me14h62.jpg"/>
          <p:cNvPicPr>
            <a:picLocks noChangeAspect="1"/>
          </p:cNvPicPr>
          <p:nvPr/>
        </p:nvPicPr>
        <p:blipFill>
          <a:blip r:embed="rId2"/>
          <a:stretch>
            <a:fillRect/>
          </a:stretch>
        </p:blipFill>
        <p:spPr>
          <a:xfrm>
            <a:off x="0" y="0"/>
            <a:ext cx="12192119" cy="6858000"/>
          </a:xfrm>
          <a:prstGeom prst="rect">
            <a:avLst/>
          </a:prstGeom>
        </p:spPr>
      </p:pic>
      <p:sp>
        <p:nvSpPr>
          <p:cNvPr id="3" name="Rectangle 2"/>
          <p:cNvSpPr/>
          <p:nvPr/>
        </p:nvSpPr>
        <p:spPr>
          <a:xfrm>
            <a:off x="0" y="2057400"/>
            <a:ext cx="12192119" cy="4800600"/>
          </a:xfrm>
          <a:prstGeom prst="rect">
            <a:avLst/>
          </a:prstGeom>
          <a:gradFill>
            <a:gsLst>
              <a:gs pos="0">
                <a:srgbClr val="0A0A0A">
                  <a:alpha val="0"/>
                </a:srgbClr>
              </a:gs>
              <a:gs pos="100000">
                <a:srgbClr val="0A0A0A">
                  <a:alpha val="72000"/>
                </a:srgbClr>
              </a:gs>
            </a:gsLst>
            <a:lin ang="5400000" scaled="1"/>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684000"/>
            <a:ext cx="7778483" cy="324000"/>
          </a:xfrm>
          <a:prstGeom prst="rect">
            <a:avLst/>
          </a:prstGeom>
          <a:noFill/>
        </p:spPr>
        <p:txBody>
          <a:bodyPr wrap="square"/>
          <a:lstStyle/>
          <a:p>
            <a:pPr algn="l"/>
            <a:r>
              <a:rPr sz="1000" b="1" i="0">
                <a:solidFill>
                  <a:srgbClr val="FFFFFF"/>
                </a:solidFill>
                <a:latin typeface="Calibri"/>
              </a:rPr>
              <a:t>SCIENCE  ·  YEAR 7</a:t>
            </a:r>
          </a:p>
        </p:txBody>
      </p:sp>
      <p:sp>
        <p:nvSpPr>
          <p:cNvPr id="5" name="Rectangle 4"/>
          <p:cNvSpPr/>
          <p:nvPr/>
        </p:nvSpPr>
        <p:spPr>
          <a:xfrm>
            <a:off x="540000" y="3564000"/>
            <a:ext cx="792000" cy="576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540000" y="3744000"/>
            <a:ext cx="9111937" cy="1872000"/>
          </a:xfrm>
          <a:prstGeom prst="rect">
            <a:avLst/>
          </a:prstGeom>
          <a:noFill/>
        </p:spPr>
        <p:txBody>
          <a:bodyPr wrap="square"/>
          <a:lstStyle/>
          <a:p>
            <a:pPr algn="l"/>
            <a:r>
              <a:rPr sz="3800" b="1" i="0">
                <a:solidFill>
                  <a:srgbClr val="FFFFFF"/>
                </a:solidFill>
                <a:latin typeface="Trebuchet MS"/>
              </a:rPr>
              <a:t>Hidden Biodiversity Around Our School</a:t>
            </a:r>
          </a:p>
        </p:txBody>
      </p:sp>
      <p:sp>
        <p:nvSpPr>
          <p:cNvPr id="7" name="TextBox 6"/>
          <p:cNvSpPr txBox="1"/>
          <p:nvPr/>
        </p:nvSpPr>
        <p:spPr>
          <a:xfrm>
            <a:off x="540000" y="5652000"/>
            <a:ext cx="7333998" cy="720000"/>
          </a:xfrm>
          <a:prstGeom prst="rect">
            <a:avLst/>
          </a:prstGeom>
          <a:noFill/>
        </p:spPr>
        <p:txBody>
          <a:bodyPr wrap="square"/>
          <a:lstStyle/>
          <a:p>
            <a:pPr algn="l"/>
            <a:r>
              <a:rPr sz="1800" b="0" i="1">
                <a:solidFill>
                  <a:srgbClr val="FFFFFF"/>
                </a:solidFill>
                <a:latin typeface="Calibri"/>
              </a:rPr>
              <a:t>Year 7 Science: using classification tools to identify life forms</a:t>
            </a:r>
          </a:p>
        </p:txBody>
      </p:sp>
      <p:sp>
        <p:nvSpPr>
          <p:cNvPr id="8" name="Rectangle 7"/>
          <p:cNvSpPr/>
          <p:nvPr/>
        </p:nvSpPr>
        <p:spPr>
          <a:xfrm>
            <a:off x="0" y="6757200"/>
            <a:ext cx="12192119" cy="1008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10.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44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216000"/>
            <a:ext cx="11112119" cy="432000"/>
          </a:xfrm>
          <a:prstGeom prst="rect">
            <a:avLst/>
          </a:prstGeom>
          <a:noFill/>
        </p:spPr>
        <p:txBody>
          <a:bodyPr wrap="square"/>
          <a:lstStyle/>
          <a:p>
            <a:pPr algn="l"/>
            <a:r>
              <a:rPr sz="2200" b="1" i="0">
                <a:solidFill>
                  <a:srgbClr val="25797E"/>
                </a:solidFill>
                <a:latin typeface="Trebuchet MS"/>
              </a:rPr>
              <a:t>✓ Check Your Understanding</a:t>
            </a:r>
          </a:p>
        </p:txBody>
      </p:sp>
      <p:sp>
        <p:nvSpPr>
          <p:cNvPr id="4" name="Rectangle 3"/>
          <p:cNvSpPr/>
          <p:nvPr/>
        </p:nvSpPr>
        <p:spPr>
          <a:xfrm>
            <a:off x="540000" y="684000"/>
            <a:ext cx="1260000"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864000"/>
            <a:ext cx="11112119" cy="360000"/>
          </a:xfrm>
          <a:prstGeom prst="rect">
            <a:avLst/>
          </a:prstGeom>
          <a:noFill/>
        </p:spPr>
        <p:txBody>
          <a:bodyPr wrap="square"/>
          <a:lstStyle/>
          <a:p>
            <a:pPr algn="l"/>
            <a:r>
              <a:rPr sz="1800" b="1" i="0">
                <a:solidFill>
                  <a:srgbClr val="122021"/>
                </a:solidFill>
                <a:latin typeface="Calibri"/>
              </a:rPr>
              <a:t>Q1.  A student is surveying a school garden for biodiversity. Which action would give useful evidence while following ethical collection?</a:t>
            </a:r>
          </a:p>
        </p:txBody>
      </p:sp>
      <p:sp>
        <p:nvSpPr>
          <p:cNvPr id="6" name="Rounded Rectangle 5"/>
          <p:cNvSpPr/>
          <p:nvPr/>
        </p:nvSpPr>
        <p:spPr>
          <a:xfrm>
            <a:off x="540000"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648000" y="1242000"/>
            <a:ext cx="5250059" cy="432000"/>
          </a:xfrm>
          <a:prstGeom prst="rect">
            <a:avLst/>
          </a:prstGeom>
          <a:noFill/>
        </p:spPr>
        <p:txBody>
          <a:bodyPr wrap="square" anchor="ctr"/>
          <a:lstStyle/>
          <a:p>
            <a:pPr algn="l"/>
            <a:r>
              <a:rPr sz="1500" b="0" i="0">
                <a:solidFill>
                  <a:srgbClr val="122021"/>
                </a:solidFill>
                <a:latin typeface="Calibri"/>
              </a:rPr>
              <a:t>A.  Pick every insect and plant you can find so they can be identified later</a:t>
            </a:r>
          </a:p>
        </p:txBody>
      </p:sp>
      <p:sp>
        <p:nvSpPr>
          <p:cNvPr id="8" name="Rounded Rectangle 7"/>
          <p:cNvSpPr/>
          <p:nvPr/>
        </p:nvSpPr>
        <p:spPr>
          <a:xfrm>
            <a:off x="6186059" y="124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6294059" y="1242000"/>
            <a:ext cx="5250059" cy="432000"/>
          </a:xfrm>
          <a:prstGeom prst="rect">
            <a:avLst/>
          </a:prstGeom>
          <a:noFill/>
        </p:spPr>
        <p:txBody>
          <a:bodyPr wrap="square" anchor="ctr"/>
          <a:lstStyle/>
          <a:p>
            <a:pPr algn="l"/>
            <a:r>
              <a:rPr sz="1500" b="0" i="0">
                <a:solidFill>
                  <a:srgbClr val="122021"/>
                </a:solidFill>
                <a:latin typeface="Calibri"/>
              </a:rPr>
              <a:t>B.  Take photographs of organisms, note where they were found, and leave them in the habitat</a:t>
            </a:r>
          </a:p>
        </p:txBody>
      </p:sp>
      <p:sp>
        <p:nvSpPr>
          <p:cNvPr id="10" name="Rounded Rectangle 9"/>
          <p:cNvSpPr/>
          <p:nvPr/>
        </p:nvSpPr>
        <p:spPr>
          <a:xfrm>
            <a:off x="540000"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648000" y="1728000"/>
            <a:ext cx="5250059" cy="432000"/>
          </a:xfrm>
          <a:prstGeom prst="rect">
            <a:avLst/>
          </a:prstGeom>
          <a:noFill/>
        </p:spPr>
        <p:txBody>
          <a:bodyPr wrap="square" anchor="ctr"/>
          <a:lstStyle/>
          <a:p>
            <a:pPr algn="l"/>
            <a:r>
              <a:rPr sz="1500" b="0" i="0">
                <a:solidFill>
                  <a:srgbClr val="122021"/>
                </a:solidFill>
                <a:latin typeface="Calibri"/>
              </a:rPr>
              <a:t>C.  Collect soil from the whole garden and ignore any living things</a:t>
            </a:r>
          </a:p>
        </p:txBody>
      </p:sp>
      <p:sp>
        <p:nvSpPr>
          <p:cNvPr id="12" name="Rounded Rectangle 11"/>
          <p:cNvSpPr/>
          <p:nvPr/>
        </p:nvSpPr>
        <p:spPr>
          <a:xfrm>
            <a:off x="6186059" y="1728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6294059" y="1728000"/>
            <a:ext cx="5250059" cy="432000"/>
          </a:xfrm>
          <a:prstGeom prst="rect">
            <a:avLst/>
          </a:prstGeom>
          <a:noFill/>
        </p:spPr>
        <p:txBody>
          <a:bodyPr wrap="square" anchor="ctr"/>
          <a:lstStyle/>
          <a:p>
            <a:pPr algn="l"/>
            <a:r>
              <a:rPr sz="1500" b="0" i="0">
                <a:solidFill>
                  <a:srgbClr val="122021"/>
                </a:solidFill>
                <a:latin typeface="Calibri"/>
              </a:rPr>
              <a:t>D.  Only record the biggest animal you see because small organisms do not matter</a:t>
            </a:r>
          </a:p>
        </p:txBody>
      </p:sp>
      <p:sp>
        <p:nvSpPr>
          <p:cNvPr id="14" name="TextBox 13"/>
          <p:cNvSpPr txBox="1"/>
          <p:nvPr/>
        </p:nvSpPr>
        <p:spPr>
          <a:xfrm>
            <a:off x="540000" y="2766000"/>
            <a:ext cx="11112119" cy="360000"/>
          </a:xfrm>
          <a:prstGeom prst="rect">
            <a:avLst/>
          </a:prstGeom>
          <a:noFill/>
        </p:spPr>
        <p:txBody>
          <a:bodyPr wrap="square"/>
          <a:lstStyle/>
          <a:p>
            <a:pPr algn="l"/>
            <a:r>
              <a:rPr sz="1800" b="1" i="0">
                <a:solidFill>
                  <a:srgbClr val="122021"/>
                </a:solidFill>
                <a:latin typeface="Calibri"/>
              </a:rPr>
              <a:t>Q2.  A scientist finds chewed leaves, a snail shell and tiny footprints near a bush. What is the best conclusion?</a:t>
            </a:r>
          </a:p>
        </p:txBody>
      </p:sp>
      <p:sp>
        <p:nvSpPr>
          <p:cNvPr id="15" name="Rounded Rectangle 14"/>
          <p:cNvSpPr/>
          <p:nvPr/>
        </p:nvSpPr>
        <p:spPr>
          <a:xfrm>
            <a:off x="540000"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48000" y="3144000"/>
            <a:ext cx="5250059" cy="432000"/>
          </a:xfrm>
          <a:prstGeom prst="rect">
            <a:avLst/>
          </a:prstGeom>
          <a:noFill/>
        </p:spPr>
        <p:txBody>
          <a:bodyPr wrap="square" anchor="ctr"/>
          <a:lstStyle/>
          <a:p>
            <a:pPr algn="l"/>
            <a:r>
              <a:rPr sz="1500" b="0" i="0">
                <a:solidFill>
                  <a:srgbClr val="122021"/>
                </a:solidFill>
                <a:latin typeface="Calibri"/>
              </a:rPr>
              <a:t>A.  The area has no biodiversity because there are no large animals</a:t>
            </a:r>
          </a:p>
        </p:txBody>
      </p:sp>
      <p:sp>
        <p:nvSpPr>
          <p:cNvPr id="17" name="Rounded Rectangle 16"/>
          <p:cNvSpPr/>
          <p:nvPr/>
        </p:nvSpPr>
        <p:spPr>
          <a:xfrm>
            <a:off x="6186059" y="3144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294059" y="3144000"/>
            <a:ext cx="5250059" cy="432000"/>
          </a:xfrm>
          <a:prstGeom prst="rect">
            <a:avLst/>
          </a:prstGeom>
          <a:noFill/>
        </p:spPr>
        <p:txBody>
          <a:bodyPr wrap="square" anchor="ctr"/>
          <a:lstStyle/>
          <a:p>
            <a:pPr algn="l"/>
            <a:r>
              <a:rPr sz="1500" b="0" i="0">
                <a:solidFill>
                  <a:srgbClr val="122021"/>
                </a:solidFill>
                <a:latin typeface="Calibri"/>
              </a:rPr>
              <a:t>B.  These are feeding signs and tracks that can help identify which organisms were present</a:t>
            </a:r>
          </a:p>
        </p:txBody>
      </p:sp>
      <p:sp>
        <p:nvSpPr>
          <p:cNvPr id="19" name="Rounded Rectangle 18"/>
          <p:cNvSpPr/>
          <p:nvPr/>
        </p:nvSpPr>
        <p:spPr>
          <a:xfrm>
            <a:off x="540000"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648000" y="3630000"/>
            <a:ext cx="5250059" cy="432000"/>
          </a:xfrm>
          <a:prstGeom prst="rect">
            <a:avLst/>
          </a:prstGeom>
          <a:noFill/>
        </p:spPr>
        <p:txBody>
          <a:bodyPr wrap="square" anchor="ctr"/>
          <a:lstStyle/>
          <a:p>
            <a:pPr algn="l"/>
            <a:r>
              <a:rPr sz="1500" b="0" i="0">
                <a:solidFill>
                  <a:srgbClr val="122021"/>
                </a:solidFill>
                <a:latin typeface="Calibri"/>
              </a:rPr>
              <a:t>C.  The marks are useless unless the animal is caught</a:t>
            </a:r>
          </a:p>
        </p:txBody>
      </p:sp>
      <p:sp>
        <p:nvSpPr>
          <p:cNvPr id="21" name="Rounded Rectangle 20"/>
          <p:cNvSpPr/>
          <p:nvPr/>
        </p:nvSpPr>
        <p:spPr>
          <a:xfrm>
            <a:off x="6186059" y="3630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6294059" y="3630000"/>
            <a:ext cx="5250059" cy="432000"/>
          </a:xfrm>
          <a:prstGeom prst="rect">
            <a:avLst/>
          </a:prstGeom>
          <a:noFill/>
        </p:spPr>
        <p:txBody>
          <a:bodyPr wrap="square" anchor="ctr"/>
          <a:lstStyle/>
          <a:p>
            <a:pPr algn="l"/>
            <a:r>
              <a:rPr sz="1500" b="0" i="0">
                <a:solidFill>
                  <a:srgbClr val="122021"/>
                </a:solidFill>
                <a:latin typeface="Calibri"/>
              </a:rPr>
              <a:t>D.  The bush is not a habitat because only plants live there</a:t>
            </a:r>
          </a:p>
        </p:txBody>
      </p:sp>
      <p:sp>
        <p:nvSpPr>
          <p:cNvPr id="23" name="TextBox 22"/>
          <p:cNvSpPr txBox="1"/>
          <p:nvPr/>
        </p:nvSpPr>
        <p:spPr>
          <a:xfrm>
            <a:off x="540000" y="4668000"/>
            <a:ext cx="11112119" cy="360000"/>
          </a:xfrm>
          <a:prstGeom prst="rect">
            <a:avLst/>
          </a:prstGeom>
          <a:noFill/>
        </p:spPr>
        <p:txBody>
          <a:bodyPr wrap="square"/>
          <a:lstStyle/>
          <a:p>
            <a:pPr algn="l"/>
            <a:r>
              <a:rPr sz="1800" b="1" i="0">
                <a:solidFill>
                  <a:srgbClr val="122021"/>
                </a:solidFill>
                <a:latin typeface="Calibri"/>
              </a:rPr>
              <a:t>Q3.  A dichotomous key asks: 1. Does the organism have wings? 2. If no, does it have six legs? A specimen has wings and also six legs. What should the student do next?</a:t>
            </a:r>
          </a:p>
        </p:txBody>
      </p:sp>
      <p:sp>
        <p:nvSpPr>
          <p:cNvPr id="24" name="Rounded Rectangle 23"/>
          <p:cNvSpPr/>
          <p:nvPr/>
        </p:nvSpPr>
        <p:spPr>
          <a:xfrm>
            <a:off x="540000"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648000" y="5046000"/>
            <a:ext cx="5250059" cy="432000"/>
          </a:xfrm>
          <a:prstGeom prst="rect">
            <a:avLst/>
          </a:prstGeom>
          <a:noFill/>
        </p:spPr>
        <p:txBody>
          <a:bodyPr wrap="square" anchor="ctr"/>
          <a:lstStyle/>
          <a:p>
            <a:pPr algn="l"/>
            <a:r>
              <a:rPr sz="1500" b="0" i="0">
                <a:solidFill>
                  <a:srgbClr val="122021"/>
                </a:solidFill>
                <a:latin typeface="Calibri"/>
              </a:rPr>
              <a:t>A.  Choose the 'no' path because it has legs</a:t>
            </a:r>
          </a:p>
        </p:txBody>
      </p:sp>
      <p:sp>
        <p:nvSpPr>
          <p:cNvPr id="26" name="Rounded Rectangle 25"/>
          <p:cNvSpPr/>
          <p:nvPr/>
        </p:nvSpPr>
        <p:spPr>
          <a:xfrm>
            <a:off x="6186059" y="5046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7" name="TextBox 26"/>
          <p:cNvSpPr txBox="1"/>
          <p:nvPr/>
        </p:nvSpPr>
        <p:spPr>
          <a:xfrm>
            <a:off x="6294059" y="5046000"/>
            <a:ext cx="5250059" cy="432000"/>
          </a:xfrm>
          <a:prstGeom prst="rect">
            <a:avLst/>
          </a:prstGeom>
          <a:noFill/>
        </p:spPr>
        <p:txBody>
          <a:bodyPr wrap="square" anchor="ctr"/>
          <a:lstStyle/>
          <a:p>
            <a:pPr algn="l"/>
            <a:r>
              <a:rPr sz="1500" b="0" i="0">
                <a:solidFill>
                  <a:srgbClr val="122021"/>
                </a:solidFill>
                <a:latin typeface="Calibri"/>
              </a:rPr>
              <a:t>B.  Use both paths at the same time</a:t>
            </a:r>
          </a:p>
        </p:txBody>
      </p:sp>
      <p:sp>
        <p:nvSpPr>
          <p:cNvPr id="28" name="Rounded Rectangle 27"/>
          <p:cNvSpPr/>
          <p:nvPr/>
        </p:nvSpPr>
        <p:spPr>
          <a:xfrm>
            <a:off x="540000"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9" name="TextBox 28"/>
          <p:cNvSpPr txBox="1"/>
          <p:nvPr/>
        </p:nvSpPr>
        <p:spPr>
          <a:xfrm>
            <a:off x="648000" y="5532000"/>
            <a:ext cx="5250059" cy="432000"/>
          </a:xfrm>
          <a:prstGeom prst="rect">
            <a:avLst/>
          </a:prstGeom>
          <a:noFill/>
        </p:spPr>
        <p:txBody>
          <a:bodyPr wrap="square" anchor="ctr"/>
          <a:lstStyle/>
          <a:p>
            <a:pPr algn="l"/>
            <a:r>
              <a:rPr sz="1500" b="0" i="0">
                <a:solidFill>
                  <a:srgbClr val="122021"/>
                </a:solidFill>
                <a:latin typeface="Calibri"/>
              </a:rPr>
              <a:t>C.  Follow the 'yes' path for wings, then continue with the next question in the key</a:t>
            </a:r>
          </a:p>
        </p:txBody>
      </p:sp>
      <p:sp>
        <p:nvSpPr>
          <p:cNvPr id="30" name="Rounded Rectangle 29"/>
          <p:cNvSpPr/>
          <p:nvPr/>
        </p:nvSpPr>
        <p:spPr>
          <a:xfrm>
            <a:off x="6186059" y="5532000"/>
            <a:ext cx="5466059" cy="432000"/>
          </a:xfrm>
          <a:prstGeom prst="roundRect">
            <a:avLst>
              <a:gd name="adj" fmla="val 5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1" name="TextBox 30"/>
          <p:cNvSpPr txBox="1"/>
          <p:nvPr/>
        </p:nvSpPr>
        <p:spPr>
          <a:xfrm>
            <a:off x="6294059" y="5532000"/>
            <a:ext cx="5250059" cy="432000"/>
          </a:xfrm>
          <a:prstGeom prst="rect">
            <a:avLst/>
          </a:prstGeom>
          <a:noFill/>
        </p:spPr>
        <p:txBody>
          <a:bodyPr wrap="square" anchor="ctr"/>
          <a:lstStyle/>
          <a:p>
            <a:pPr algn="l"/>
            <a:r>
              <a:rPr sz="1500" b="0" i="0">
                <a:solidFill>
                  <a:srgbClr val="122021"/>
                </a:solidFill>
                <a:latin typeface="Calibri"/>
              </a:rPr>
              <a:t>D.  Stop and classify it as an animal without using the key</a:t>
            </a:r>
          </a:p>
        </p:txBody>
      </p:sp>
    </p:spTree>
  </p:cSld>
  <p:clrMapOvr>
    <a:masterClrMapping/>
  </p:clrMapOvr>
</p:sld>
</file>

<file path=ppt/slides/slide11.xml><?xml version="1.0" encoding="utf-8"?>
<p:sld xmlns:a="http://schemas.openxmlformats.org/drawingml/2006/main" xmlns:p="http://schemas.openxmlformats.org/presentationml/2006/main" xmlns:r="http://schemas.openxmlformats.org/officeDocument/2006/relationships">
  <p:cSld>
    <p:bg>
      <p:bgPr>
        <a:solidFill>
          <a:srgbClr val="25797E"/>
        </a:solidFill>
        <a:effectLst/>
      </p:bgPr>
    </p:bg>
    <p:spTree>
      <p:nvGrpSpPr>
        <p:cNvPr id="1" name=""/>
        <p:cNvGrpSpPr/>
        <p:nvPr/>
      </p:nvGrpSpPr>
      <p:grpSpPr/>
      <p:sp>
        <p:nvSpPr>
          <p:cNvPr id="2" name="Rectangle 1"/>
          <p:cNvSpPr/>
          <p:nvPr/>
        </p:nvSpPr>
        <p:spPr>
          <a:xfrm>
            <a:off x="0" y="0"/>
            <a:ext cx="12192119" cy="72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200" b="0" i="1">
                <a:solidFill>
                  <a:srgbClr val="2FDA57"/>
                </a:solidFill>
                <a:latin typeface="Calibri"/>
              </a:rPr>
              <a:t>What we covered:</a:t>
            </a:r>
          </a:p>
        </p:txBody>
      </p:sp>
      <p:sp>
        <p:nvSpPr>
          <p:cNvPr id="4" name="TextBox 3"/>
          <p:cNvSpPr txBox="1"/>
          <p:nvPr/>
        </p:nvSpPr>
        <p:spPr>
          <a:xfrm>
            <a:off x="540000" y="432000"/>
            <a:ext cx="11112119" cy="792000"/>
          </a:xfrm>
          <a:prstGeom prst="rect">
            <a:avLst/>
          </a:prstGeom>
          <a:noFill/>
        </p:spPr>
        <p:txBody>
          <a:bodyPr wrap="square"/>
          <a:lstStyle/>
          <a:p>
            <a:pPr algn="ctr"/>
            <a:r>
              <a:rPr sz="2600" b="1" i="0">
                <a:solidFill>
                  <a:srgbClr val="FFFFFF"/>
                </a:solidFill>
                <a:latin typeface="Trebuchet MS"/>
              </a:rPr>
              <a:t>How can we use classification tools to identify the diverse life forms around our school?</a:t>
            </a:r>
          </a:p>
        </p:txBody>
      </p:sp>
      <p:sp>
        <p:nvSpPr>
          <p:cNvPr id="5" name="Rectangle 4"/>
          <p:cNvSpPr/>
          <p:nvPr/>
        </p:nvSpPr>
        <p:spPr>
          <a:xfrm>
            <a:off x="5556059" y="1260000"/>
            <a:ext cx="1080000" cy="432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Oval 5"/>
          <p:cNvSpPr/>
          <p:nvPr/>
        </p:nvSpPr>
        <p:spPr>
          <a:xfrm>
            <a:off x="540000" y="19116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540000" y="1911600"/>
            <a:ext cx="306000" cy="306000"/>
          </a:xfrm>
          <a:prstGeom prst="rect">
            <a:avLst/>
          </a:prstGeom>
          <a:noFill/>
        </p:spPr>
        <p:txBody>
          <a:bodyPr wrap="square" anchor="ctr"/>
          <a:lstStyle/>
          <a:p>
            <a:pPr algn="ctr"/>
            <a:r>
              <a:rPr sz="1500" b="1" i="0">
                <a:solidFill>
                  <a:srgbClr val="25797E"/>
                </a:solidFill>
                <a:latin typeface="Calibri"/>
              </a:rPr>
              <a:t>1</a:t>
            </a:r>
          </a:p>
        </p:txBody>
      </p:sp>
      <p:sp>
        <p:nvSpPr>
          <p:cNvPr id="8" name="TextBox 7"/>
          <p:cNvSpPr txBox="1"/>
          <p:nvPr/>
        </p:nvSpPr>
        <p:spPr>
          <a:xfrm>
            <a:off x="990000" y="1512000"/>
            <a:ext cx="10662119" cy="1105200"/>
          </a:xfrm>
          <a:prstGeom prst="rect">
            <a:avLst/>
          </a:prstGeom>
          <a:noFill/>
        </p:spPr>
        <p:txBody>
          <a:bodyPr wrap="square" anchor="ctr"/>
          <a:lstStyle/>
          <a:p>
            <a:pPr algn="l"/>
            <a:r>
              <a:rPr sz="1800" b="0" i="0">
                <a:solidFill>
                  <a:srgbClr val="FFFFFF"/>
                </a:solidFill>
                <a:latin typeface="Calibri"/>
              </a:rPr>
              <a:t>Biodiversity is the variety of living organisms in one area, and school grounds can contain more life than first appears.</a:t>
            </a:r>
          </a:p>
        </p:txBody>
      </p:sp>
      <p:sp>
        <p:nvSpPr>
          <p:cNvPr id="9" name="Oval 8"/>
          <p:cNvSpPr/>
          <p:nvPr/>
        </p:nvSpPr>
        <p:spPr>
          <a:xfrm>
            <a:off x="540000" y="30168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3016800"/>
            <a:ext cx="306000" cy="306000"/>
          </a:xfrm>
          <a:prstGeom prst="rect">
            <a:avLst/>
          </a:prstGeom>
          <a:noFill/>
        </p:spPr>
        <p:txBody>
          <a:bodyPr wrap="square" anchor="ctr"/>
          <a:lstStyle/>
          <a:p>
            <a:pPr algn="ctr"/>
            <a:r>
              <a:rPr sz="1500" b="1" i="0">
                <a:solidFill>
                  <a:srgbClr val="25797E"/>
                </a:solidFill>
                <a:latin typeface="Calibri"/>
              </a:rPr>
              <a:t>2</a:t>
            </a:r>
          </a:p>
        </p:txBody>
      </p:sp>
      <p:sp>
        <p:nvSpPr>
          <p:cNvPr id="11" name="TextBox 10"/>
          <p:cNvSpPr txBox="1"/>
          <p:nvPr/>
        </p:nvSpPr>
        <p:spPr>
          <a:xfrm>
            <a:off x="990000" y="2617200"/>
            <a:ext cx="10662119" cy="1105200"/>
          </a:xfrm>
          <a:prstGeom prst="rect">
            <a:avLst/>
          </a:prstGeom>
          <a:noFill/>
        </p:spPr>
        <p:txBody>
          <a:bodyPr wrap="square" anchor="ctr"/>
          <a:lstStyle/>
          <a:p>
            <a:pPr algn="l"/>
            <a:r>
              <a:rPr sz="1800" b="0" i="0">
                <a:solidFill>
                  <a:srgbClr val="FFFFFF"/>
                </a:solidFill>
                <a:latin typeface="Calibri"/>
              </a:rPr>
              <a:t>Classification groups organisms by shared similarities, which helps scientists organise evidence before naming a specimen.</a:t>
            </a:r>
          </a:p>
        </p:txBody>
      </p:sp>
      <p:sp>
        <p:nvSpPr>
          <p:cNvPr id="12" name="Oval 11"/>
          <p:cNvSpPr/>
          <p:nvPr/>
        </p:nvSpPr>
        <p:spPr>
          <a:xfrm>
            <a:off x="540000" y="41220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TextBox 12"/>
          <p:cNvSpPr txBox="1"/>
          <p:nvPr/>
        </p:nvSpPr>
        <p:spPr>
          <a:xfrm>
            <a:off x="540000" y="4122000"/>
            <a:ext cx="306000" cy="306000"/>
          </a:xfrm>
          <a:prstGeom prst="rect">
            <a:avLst/>
          </a:prstGeom>
          <a:noFill/>
        </p:spPr>
        <p:txBody>
          <a:bodyPr wrap="square" anchor="ctr"/>
          <a:lstStyle/>
          <a:p>
            <a:pPr algn="ctr"/>
            <a:r>
              <a:rPr sz="1500" b="1" i="0">
                <a:solidFill>
                  <a:srgbClr val="25797E"/>
                </a:solidFill>
                <a:latin typeface="Calibri"/>
              </a:rPr>
              <a:t>3</a:t>
            </a:r>
          </a:p>
        </p:txBody>
      </p:sp>
      <p:sp>
        <p:nvSpPr>
          <p:cNvPr id="14" name="TextBox 13"/>
          <p:cNvSpPr txBox="1"/>
          <p:nvPr/>
        </p:nvSpPr>
        <p:spPr>
          <a:xfrm>
            <a:off x="990000" y="3722400"/>
            <a:ext cx="10662119" cy="1105200"/>
          </a:xfrm>
          <a:prstGeom prst="rect">
            <a:avLst/>
          </a:prstGeom>
          <a:noFill/>
        </p:spPr>
        <p:txBody>
          <a:bodyPr wrap="square" anchor="ctr"/>
          <a:lstStyle/>
          <a:p>
            <a:pPr algn="l"/>
            <a:r>
              <a:rPr sz="1800" b="0" i="0">
                <a:solidFill>
                  <a:srgbClr val="FFFFFF"/>
                </a:solidFill>
                <a:latin typeface="Calibri"/>
              </a:rPr>
              <a:t>A dichotomous key uses yes/no questions to narrow identification, and photographs, tracks and feeding signs can provide clues without harming organisms.</a:t>
            </a:r>
          </a:p>
        </p:txBody>
      </p:sp>
      <p:sp>
        <p:nvSpPr>
          <p:cNvPr id="15" name="Oval 14"/>
          <p:cNvSpPr/>
          <p:nvPr/>
        </p:nvSpPr>
        <p:spPr>
          <a:xfrm>
            <a:off x="540000" y="5227200"/>
            <a:ext cx="306000" cy="306000"/>
          </a:xfrm>
          <a:prstGeom prst="ellipse">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540000" y="5227200"/>
            <a:ext cx="306000" cy="306000"/>
          </a:xfrm>
          <a:prstGeom prst="rect">
            <a:avLst/>
          </a:prstGeom>
          <a:noFill/>
        </p:spPr>
        <p:txBody>
          <a:bodyPr wrap="square" anchor="ctr"/>
          <a:lstStyle/>
          <a:p>
            <a:pPr algn="ctr"/>
            <a:r>
              <a:rPr sz="1500" b="1" i="0">
                <a:solidFill>
                  <a:srgbClr val="25797E"/>
                </a:solidFill>
                <a:latin typeface="Calibri"/>
              </a:rPr>
              <a:t>4</a:t>
            </a:r>
          </a:p>
        </p:txBody>
      </p:sp>
      <p:sp>
        <p:nvSpPr>
          <p:cNvPr id="17" name="TextBox 16"/>
          <p:cNvSpPr txBox="1"/>
          <p:nvPr/>
        </p:nvSpPr>
        <p:spPr>
          <a:xfrm>
            <a:off x="990000" y="4827600"/>
            <a:ext cx="10662119" cy="1105200"/>
          </a:xfrm>
          <a:prstGeom prst="rect">
            <a:avLst/>
          </a:prstGeom>
          <a:noFill/>
        </p:spPr>
        <p:txBody>
          <a:bodyPr wrap="square" anchor="ctr"/>
          <a:lstStyle/>
          <a:p>
            <a:pPr algn="l"/>
            <a:r>
              <a:rPr sz="1800" b="0" i="0">
                <a:solidFill>
                  <a:srgbClr val="FFFFFF"/>
                </a:solidFill>
                <a:latin typeface="Calibri"/>
              </a:rPr>
              <a:t>Ethical collection means protecting organisms and habitats while still gathering useful scientific evidence.</a:t>
            </a:r>
          </a:p>
        </p:txBody>
      </p:sp>
      <p:sp>
        <p:nvSpPr>
          <p:cNvPr id="18" name="Rounded Rectangle 17"/>
          <p:cNvSpPr/>
          <p:nvPr/>
        </p:nvSpPr>
        <p:spPr>
          <a:xfrm>
            <a:off x="540000" y="6040800"/>
            <a:ext cx="11112119" cy="637200"/>
          </a:xfrm>
          <a:prstGeom prst="roundRect">
            <a:avLst>
              <a:gd name="adj" fmla="val 4000"/>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TextBox 18"/>
          <p:cNvSpPr txBox="1"/>
          <p:nvPr/>
        </p:nvSpPr>
        <p:spPr>
          <a:xfrm>
            <a:off x="720000" y="6040800"/>
            <a:ext cx="10752119" cy="637200"/>
          </a:xfrm>
          <a:prstGeom prst="rect">
            <a:avLst/>
          </a:prstGeom>
          <a:noFill/>
        </p:spPr>
        <p:txBody>
          <a:bodyPr wrap="square" anchor="ctr"/>
          <a:lstStyle/>
          <a:p>
            <a:pPr algn="l"/>
            <a:r>
              <a:rPr sz="1500" b="0" i="1">
                <a:solidFill>
                  <a:srgbClr val="25797E"/>
                </a:solidFill>
                <a:latin typeface="Calibri"/>
              </a:rPr>
              <a:t>Exit ticket:  In two sentences, explain how a dichotomous key and careful observation can help identify one organism around the school, and give one real-world example.</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ounded Rectangle 1"/>
          <p:cNvSpPr/>
          <p:nvPr/>
        </p:nvSpPr>
        <p:spPr>
          <a:xfrm>
            <a:off x="270000" y="270000"/>
            <a:ext cx="5220000" cy="6318000"/>
          </a:xfrm>
          <a:prstGeom prst="roundRect">
            <a:avLst>
              <a:gd name="adj" fmla="val 3000"/>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540000"/>
            <a:ext cx="4680000" cy="216000"/>
          </a:xfrm>
          <a:prstGeom prst="rect">
            <a:avLst/>
          </a:prstGeom>
          <a:noFill/>
        </p:spPr>
        <p:txBody>
          <a:bodyPr wrap="square"/>
          <a:lstStyle/>
          <a:p>
            <a:pPr algn="l"/>
            <a:r>
              <a:rPr sz="1000" b="1" i="0">
                <a:solidFill>
                  <a:srgbClr val="7CBCC0"/>
                </a:solidFill>
                <a:latin typeface="Calibri"/>
              </a:rPr>
              <a:t>LEARNING INTENTION</a:t>
            </a:r>
          </a:p>
        </p:txBody>
      </p:sp>
      <p:sp>
        <p:nvSpPr>
          <p:cNvPr id="4" name="Rectangle 3"/>
          <p:cNvSpPr/>
          <p:nvPr/>
        </p:nvSpPr>
        <p:spPr>
          <a:xfrm>
            <a:off x="540000" y="827999"/>
            <a:ext cx="720000" cy="36000"/>
          </a:xfrm>
          <a:prstGeom prst="rect">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972000"/>
            <a:ext cx="4680000" cy="251999"/>
          </a:xfrm>
          <a:prstGeom prst="rect">
            <a:avLst/>
          </a:prstGeom>
          <a:noFill/>
        </p:spPr>
        <p:txBody>
          <a:bodyPr wrap="square"/>
          <a:lstStyle/>
          <a:p>
            <a:pPr algn="l"/>
            <a:r>
              <a:rPr sz="1200" b="1" i="1">
                <a:solidFill>
                  <a:srgbClr val="FFFFFF"/>
                </a:solidFill>
                <a:latin typeface="Trebuchet MS"/>
              </a:rPr>
              <a:t>We are learning to:</a:t>
            </a:r>
          </a:p>
        </p:txBody>
      </p:sp>
      <p:sp>
        <p:nvSpPr>
          <p:cNvPr id="6" name="TextBox 5"/>
          <p:cNvSpPr txBox="1"/>
          <p:nvPr/>
        </p:nvSpPr>
        <p:spPr>
          <a:xfrm>
            <a:off x="540000" y="1332000"/>
            <a:ext cx="4680000" cy="1800000"/>
          </a:xfrm>
          <a:prstGeom prst="rect">
            <a:avLst/>
          </a:prstGeom>
          <a:noFill/>
        </p:spPr>
        <p:txBody>
          <a:bodyPr wrap="square"/>
          <a:lstStyle/>
          <a:p>
            <a:pPr algn="l"/>
            <a:r>
              <a:rPr sz="1800" b="0" i="0">
                <a:solidFill>
                  <a:srgbClr val="FFFFFF"/>
                </a:solidFill>
                <a:latin typeface="Calibri"/>
              </a:rPr>
              <a:t>collect evidence of local biodiversity and use keys to identify specimens</a:t>
            </a:r>
          </a:p>
        </p:txBody>
      </p:sp>
      <p:sp>
        <p:nvSpPr>
          <p:cNvPr id="7" name="TextBox 6"/>
          <p:cNvSpPr txBox="1"/>
          <p:nvPr/>
        </p:nvSpPr>
        <p:spPr>
          <a:xfrm>
            <a:off x="5760000" y="540000"/>
            <a:ext cx="6162119" cy="216000"/>
          </a:xfrm>
          <a:prstGeom prst="rect">
            <a:avLst/>
          </a:prstGeom>
          <a:noFill/>
        </p:spPr>
        <p:txBody>
          <a:bodyPr wrap="square"/>
          <a:lstStyle/>
          <a:p>
            <a:pPr algn="l"/>
            <a:r>
              <a:rPr sz="1000" b="1" i="0">
                <a:solidFill>
                  <a:srgbClr val="25797E"/>
                </a:solidFill>
                <a:latin typeface="Calibri"/>
              </a:rPr>
              <a:t>SUCCESS CRITERIA</a:t>
            </a:r>
          </a:p>
        </p:txBody>
      </p:sp>
      <p:sp>
        <p:nvSpPr>
          <p:cNvPr id="8" name="Rectangle 7"/>
          <p:cNvSpPr/>
          <p:nvPr/>
        </p:nvSpPr>
        <p:spPr>
          <a:xfrm>
            <a:off x="5760000" y="827999"/>
            <a:ext cx="720000"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ounded Rectangle 8"/>
          <p:cNvSpPr/>
          <p:nvPr/>
        </p:nvSpPr>
        <p:spPr>
          <a:xfrm>
            <a:off x="5760000" y="972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ectangle 9"/>
          <p:cNvSpPr/>
          <p:nvPr/>
        </p:nvSpPr>
        <p:spPr>
          <a:xfrm>
            <a:off x="5814000" y="1080000"/>
            <a:ext cx="54000" cy="10845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TextBox 10"/>
          <p:cNvSpPr txBox="1"/>
          <p:nvPr/>
        </p:nvSpPr>
        <p:spPr>
          <a:xfrm>
            <a:off x="5976000" y="1044000"/>
            <a:ext cx="5802119" cy="1156500"/>
          </a:xfrm>
          <a:prstGeom prst="rect">
            <a:avLst/>
          </a:prstGeom>
          <a:noFill/>
        </p:spPr>
        <p:txBody>
          <a:bodyPr wrap="square"/>
          <a:lstStyle/>
          <a:p>
            <a:pPr algn="l"/>
            <a:r>
              <a:rPr sz="1800" b="0" i="0">
                <a:solidFill>
                  <a:srgbClr val="122021"/>
                </a:solidFill>
                <a:latin typeface="Calibri"/>
              </a:rPr>
              <a:t>I can explain how evidence from school grounds can show biodiversity</a:t>
            </a:r>
          </a:p>
        </p:txBody>
      </p:sp>
      <p:sp>
        <p:nvSpPr>
          <p:cNvPr id="12" name="Rounded Rectangle 11"/>
          <p:cNvSpPr/>
          <p:nvPr/>
        </p:nvSpPr>
        <p:spPr>
          <a:xfrm>
            <a:off x="5760000" y="2380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5814000" y="2488500"/>
            <a:ext cx="54000" cy="10845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5976000" y="2452500"/>
            <a:ext cx="5802119" cy="1156500"/>
          </a:xfrm>
          <a:prstGeom prst="rect">
            <a:avLst/>
          </a:prstGeom>
          <a:noFill/>
        </p:spPr>
        <p:txBody>
          <a:bodyPr wrap="square"/>
          <a:lstStyle/>
          <a:p>
            <a:pPr algn="l"/>
            <a:r>
              <a:rPr sz="1800" b="0" i="0">
                <a:solidFill>
                  <a:srgbClr val="122021"/>
                </a:solidFill>
                <a:latin typeface="Calibri"/>
              </a:rPr>
              <a:t>I can compare ways of recording organisms without disturbing them</a:t>
            </a:r>
          </a:p>
        </p:txBody>
      </p:sp>
      <p:sp>
        <p:nvSpPr>
          <p:cNvPr id="15" name="Rounded Rectangle 14"/>
          <p:cNvSpPr/>
          <p:nvPr/>
        </p:nvSpPr>
        <p:spPr>
          <a:xfrm>
            <a:off x="5760000" y="37890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Rectangle 15"/>
          <p:cNvSpPr/>
          <p:nvPr/>
        </p:nvSpPr>
        <p:spPr>
          <a:xfrm>
            <a:off x="5814000" y="3897000"/>
            <a:ext cx="54000" cy="10845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TextBox 16"/>
          <p:cNvSpPr txBox="1"/>
          <p:nvPr/>
        </p:nvSpPr>
        <p:spPr>
          <a:xfrm>
            <a:off x="5976000" y="3861000"/>
            <a:ext cx="5802119" cy="1156500"/>
          </a:xfrm>
          <a:prstGeom prst="rect">
            <a:avLst/>
          </a:prstGeom>
          <a:noFill/>
        </p:spPr>
        <p:txBody>
          <a:bodyPr wrap="square"/>
          <a:lstStyle/>
          <a:p>
            <a:pPr algn="l"/>
            <a:r>
              <a:rPr sz="1800" b="0" i="0">
                <a:solidFill>
                  <a:srgbClr val="122021"/>
                </a:solidFill>
                <a:latin typeface="Calibri"/>
              </a:rPr>
              <a:t>I can give examples of how a dichotomous key helps narrow an identification</a:t>
            </a:r>
          </a:p>
        </p:txBody>
      </p:sp>
      <p:sp>
        <p:nvSpPr>
          <p:cNvPr id="18" name="Rounded Rectangle 17"/>
          <p:cNvSpPr/>
          <p:nvPr/>
        </p:nvSpPr>
        <p:spPr>
          <a:xfrm>
            <a:off x="5760000" y="5197500"/>
            <a:ext cx="6162119" cy="1300500"/>
          </a:xfrm>
          <a:prstGeom prst="roundRect">
            <a:avLst>
              <a:gd name="adj" fmla="val 4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814000" y="5305500"/>
            <a:ext cx="54000" cy="10845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976000" y="5269500"/>
            <a:ext cx="5802119" cy="1156500"/>
          </a:xfrm>
          <a:prstGeom prst="rect">
            <a:avLst/>
          </a:prstGeom>
          <a:noFill/>
        </p:spPr>
        <p:txBody>
          <a:bodyPr wrap="square"/>
          <a:lstStyle/>
          <a:p>
            <a:pPr algn="l"/>
            <a:r>
              <a:rPr sz="1800" b="0" i="0">
                <a:solidFill>
                  <a:srgbClr val="122021"/>
                </a:solidFill>
                <a:latin typeface="Calibri"/>
              </a:rPr>
              <a:t>I can identify and describe ethical choices when collecting evidence</a:t>
            </a:r>
          </a:p>
        </p:txBody>
      </p:sp>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Rounded Rectangle 2"/>
          <p:cNvSpPr/>
          <p:nvPr/>
        </p:nvSpPr>
        <p:spPr>
          <a:xfrm>
            <a:off x="540000" y="108000"/>
            <a:ext cx="1620000" cy="324000"/>
          </a:xfrm>
          <a:prstGeom prst="roundRect">
            <a:avLst>
              <a:gd name="adj" fmla="val 20000"/>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4" name="TextBox 3"/>
          <p:cNvSpPr txBox="1"/>
          <p:nvPr/>
        </p:nvSpPr>
        <p:spPr>
          <a:xfrm>
            <a:off x="540000" y="108000"/>
            <a:ext cx="1620000" cy="324000"/>
          </a:xfrm>
          <a:prstGeom prst="rect">
            <a:avLst/>
          </a:prstGeom>
          <a:noFill/>
        </p:spPr>
        <p:txBody>
          <a:bodyPr wrap="square"/>
          <a:lstStyle/>
          <a:p>
            <a:pPr algn="ctr"/>
            <a:r>
              <a:rPr sz="1000" b="1" i="0">
                <a:solidFill>
                  <a:srgbClr val="FFFFFF"/>
                </a:solidFill>
                <a:latin typeface="Calibri"/>
              </a:rPr>
              <a:t>WARM-UP</a:t>
            </a:r>
          </a:p>
        </p:txBody>
      </p:sp>
      <p:sp>
        <p:nvSpPr>
          <p:cNvPr id="5" name="Rounded Rectangle 4"/>
          <p:cNvSpPr/>
          <p:nvPr/>
        </p:nvSpPr>
        <p:spPr>
          <a:xfrm>
            <a:off x="10752119" y="118800"/>
            <a:ext cx="900000" cy="288000"/>
          </a:xfrm>
          <a:prstGeom prst="roundRect">
            <a:avLst>
              <a:gd name="adj" fmla="val 20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10752119" y="118800"/>
            <a:ext cx="900000" cy="288000"/>
          </a:xfrm>
          <a:prstGeom prst="rect">
            <a:avLst/>
          </a:prstGeom>
          <a:noFill/>
        </p:spPr>
        <p:txBody>
          <a:bodyPr wrap="square"/>
          <a:lstStyle/>
          <a:p>
            <a:pPr algn="ctr"/>
            <a:r>
              <a:rPr sz="1200" b="1" i="0">
                <a:solidFill>
                  <a:srgbClr val="25797E"/>
                </a:solidFill>
                <a:latin typeface="Calibri"/>
              </a:rPr>
              <a:t>5 min</a:t>
            </a:r>
          </a:p>
        </p:txBody>
      </p:sp>
      <p:sp>
        <p:nvSpPr>
          <p:cNvPr id="7" name="TextBox 6"/>
          <p:cNvSpPr txBox="1"/>
          <p:nvPr/>
        </p:nvSpPr>
        <p:spPr>
          <a:xfrm>
            <a:off x="2376000" y="144000"/>
            <a:ext cx="8232119" cy="251999"/>
          </a:xfrm>
          <a:prstGeom prst="rect">
            <a:avLst/>
          </a:prstGeom>
          <a:noFill/>
        </p:spPr>
        <p:txBody>
          <a:bodyPr wrap="square"/>
          <a:lstStyle/>
          <a:p>
            <a:pPr algn="l"/>
            <a:r>
              <a:rPr sz="1200" b="0" i="0">
                <a:solidFill>
                  <a:srgbClr val="FFFFFF"/>
                </a:solidFill>
                <a:latin typeface="Calibri"/>
              </a:rPr>
              <a:t>Think for 20 seconds, talk with a partner, then share one idea with the class.</a:t>
            </a:r>
          </a:p>
        </p:txBody>
      </p:sp>
      <p:sp>
        <p:nvSpPr>
          <p:cNvPr id="8" name="TextBox 7"/>
          <p:cNvSpPr txBox="1"/>
          <p:nvPr/>
        </p:nvSpPr>
        <p:spPr>
          <a:xfrm>
            <a:off x="540000" y="720000"/>
            <a:ext cx="11112119" cy="360000"/>
          </a:xfrm>
          <a:prstGeom prst="rect">
            <a:avLst/>
          </a:prstGeom>
          <a:noFill/>
        </p:spPr>
        <p:txBody>
          <a:bodyPr wrap="square"/>
          <a:lstStyle/>
          <a:p>
            <a:pPr algn="l"/>
            <a:r>
              <a:rPr sz="2600" b="1" i="0">
                <a:solidFill>
                  <a:srgbClr val="25797E"/>
                </a:solidFill>
                <a:latin typeface="Trebuchet MS"/>
              </a:rPr>
              <a:t>School Grounds Safari Think-Pair-Share</a:t>
            </a:r>
          </a:p>
        </p:txBody>
      </p:sp>
      <p:sp>
        <p:nvSpPr>
          <p:cNvPr id="9" name="Rectangle 8"/>
          <p:cNvSpPr/>
          <p:nvPr/>
        </p:nvSpPr>
        <p:spPr>
          <a:xfrm>
            <a:off x="540000" y="1116000"/>
            <a:ext cx="1260000" cy="432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Rounded Rectangle 9"/>
          <p:cNvSpPr/>
          <p:nvPr/>
        </p:nvSpPr>
        <p:spPr>
          <a:xfrm>
            <a:off x="540000" y="1260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1" name="Oval 10"/>
          <p:cNvSpPr/>
          <p:nvPr/>
        </p:nvSpPr>
        <p:spPr>
          <a:xfrm>
            <a:off x="684000" y="2263500"/>
            <a:ext cx="306000" cy="306000"/>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2" name="TextBox 11"/>
          <p:cNvSpPr txBox="1"/>
          <p:nvPr/>
        </p:nvSpPr>
        <p:spPr>
          <a:xfrm>
            <a:off x="684000" y="2263500"/>
            <a:ext cx="306000" cy="306000"/>
          </a:xfrm>
          <a:prstGeom prst="rect">
            <a:avLst/>
          </a:prstGeom>
          <a:noFill/>
        </p:spPr>
        <p:txBody>
          <a:bodyPr wrap="square" anchor="ctr"/>
          <a:lstStyle/>
          <a:p>
            <a:pPr algn="ctr"/>
            <a:r>
              <a:rPr sz="1800" b="1" i="0">
                <a:solidFill>
                  <a:srgbClr val="FFFFFF"/>
                </a:solidFill>
                <a:latin typeface="Calibri"/>
              </a:rPr>
              <a:t>1</a:t>
            </a:r>
          </a:p>
        </p:txBody>
      </p:sp>
      <p:sp>
        <p:nvSpPr>
          <p:cNvPr id="13" name="TextBox 12"/>
          <p:cNvSpPr txBox="1"/>
          <p:nvPr/>
        </p:nvSpPr>
        <p:spPr>
          <a:xfrm>
            <a:off x="1188000" y="1368000"/>
            <a:ext cx="10284120" cy="2097000"/>
          </a:xfrm>
          <a:prstGeom prst="rect">
            <a:avLst/>
          </a:prstGeom>
          <a:noFill/>
        </p:spPr>
        <p:txBody>
          <a:bodyPr wrap="square" anchor="ctr"/>
          <a:lstStyle/>
          <a:p>
            <a:pPr algn="l"/>
            <a:r>
              <a:rPr sz="2200" b="0" i="0">
                <a:solidFill>
                  <a:srgbClr val="122021"/>
                </a:solidFill>
                <a:latin typeface="Calibri"/>
              </a:rPr>
              <a:t>What kinds of living things or evidence of living things have you noticed around our school before?</a:t>
            </a:r>
          </a:p>
        </p:txBody>
      </p:sp>
      <p:sp>
        <p:nvSpPr>
          <p:cNvPr id="14" name="Rounded Rectangle 13"/>
          <p:cNvSpPr/>
          <p:nvPr/>
        </p:nvSpPr>
        <p:spPr>
          <a:xfrm>
            <a:off x="540000" y="3681000"/>
            <a:ext cx="11112119" cy="2313000"/>
          </a:xfrm>
          <a:prstGeom prst="roundRect">
            <a:avLst>
              <a:gd name="adj" fmla="val 3000"/>
            </a:avLst>
          </a:prstGeom>
          <a:solidFill>
            <a:srgbClr val="FFFFF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Oval 14"/>
          <p:cNvSpPr/>
          <p:nvPr/>
        </p:nvSpPr>
        <p:spPr>
          <a:xfrm>
            <a:off x="684000" y="4684500"/>
            <a:ext cx="306000" cy="306000"/>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6" name="TextBox 15"/>
          <p:cNvSpPr txBox="1"/>
          <p:nvPr/>
        </p:nvSpPr>
        <p:spPr>
          <a:xfrm>
            <a:off x="684000" y="4684500"/>
            <a:ext cx="306000" cy="306000"/>
          </a:xfrm>
          <a:prstGeom prst="rect">
            <a:avLst/>
          </a:prstGeom>
          <a:noFill/>
        </p:spPr>
        <p:txBody>
          <a:bodyPr wrap="square" anchor="ctr"/>
          <a:lstStyle/>
          <a:p>
            <a:pPr algn="ctr"/>
            <a:r>
              <a:rPr sz="1800" b="1" i="0">
                <a:solidFill>
                  <a:srgbClr val="FFFFFF"/>
                </a:solidFill>
                <a:latin typeface="Calibri"/>
              </a:rPr>
              <a:t>2</a:t>
            </a:r>
          </a:p>
        </p:txBody>
      </p:sp>
      <p:sp>
        <p:nvSpPr>
          <p:cNvPr id="17" name="TextBox 16"/>
          <p:cNvSpPr txBox="1"/>
          <p:nvPr/>
        </p:nvSpPr>
        <p:spPr>
          <a:xfrm>
            <a:off x="1188000" y="3789000"/>
            <a:ext cx="10284120" cy="2097000"/>
          </a:xfrm>
          <a:prstGeom prst="rect">
            <a:avLst/>
          </a:prstGeom>
          <a:noFill/>
        </p:spPr>
        <p:txBody>
          <a:bodyPr wrap="square" anchor="ctr"/>
          <a:lstStyle/>
          <a:p>
            <a:pPr algn="l"/>
            <a:r>
              <a:rPr sz="2200" b="0" i="0">
                <a:solidFill>
                  <a:srgbClr val="122021"/>
                </a:solidFill>
                <a:latin typeface="Calibri"/>
              </a:rPr>
              <a:t>Why might two students look at the same plant or track and come to different ideas at first?</a:t>
            </a:r>
          </a:p>
        </p:txBody>
      </p:sp>
      <p:sp>
        <p:nvSpPr>
          <p:cNvPr id="18" name="Rounded Rectangle 17"/>
          <p:cNvSpPr/>
          <p:nvPr/>
        </p:nvSpPr>
        <p:spPr>
          <a:xfrm>
            <a:off x="540000" y="6210000"/>
            <a:ext cx="11112119" cy="468000"/>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Rectangle 18"/>
          <p:cNvSpPr/>
          <p:nvPr/>
        </p:nvSpPr>
        <p:spPr>
          <a:xfrm>
            <a:off x="594000" y="6282000"/>
            <a:ext cx="54000" cy="324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756000" y="6282000"/>
            <a:ext cx="10752119" cy="324000"/>
          </a:xfrm>
          <a:prstGeom prst="rect">
            <a:avLst/>
          </a:prstGeom>
          <a:noFill/>
        </p:spPr>
        <p:txBody>
          <a:bodyPr wrap="square"/>
          <a:lstStyle/>
          <a:p>
            <a:pPr algn="l"/>
            <a:r>
              <a:rPr sz="1200" b="0" i="1">
                <a:solidFill>
                  <a:srgbClr val="25797E"/>
                </a:solidFill>
                <a:latin typeface="Calibri"/>
              </a:rPr>
              <a:t>Share what you already know — every idea counts.</a:t>
            </a:r>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674"/>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445"/>
            <a:ext cx="11112119" cy="457229"/>
          </a:xfrm>
          <a:prstGeom prst="rect">
            <a:avLst/>
          </a:prstGeom>
          <a:noFill/>
        </p:spPr>
        <p:txBody>
          <a:bodyPr wrap="square"/>
          <a:lstStyle/>
          <a:p>
            <a:pPr algn="l"/>
            <a:r>
              <a:rPr sz="3100" b="1" i="0">
                <a:solidFill>
                  <a:srgbClr val="FFFFFF"/>
                </a:solidFill>
                <a:latin typeface="Trebuchet MS"/>
              </a:rPr>
              <a:t>Key Vocabulary</a:t>
            </a:r>
          </a:p>
        </p:txBody>
      </p:sp>
      <p:sp>
        <p:nvSpPr>
          <p:cNvPr id="4" name="Rounded Rectangle 3"/>
          <p:cNvSpPr/>
          <p:nvPr/>
        </p:nvSpPr>
        <p:spPr>
          <a:xfrm>
            <a:off x="540000" y="1577795"/>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Rectangle 4"/>
          <p:cNvSpPr/>
          <p:nvPr/>
        </p:nvSpPr>
        <p:spPr>
          <a:xfrm>
            <a:off x="648000" y="1613795"/>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6" name="TextBox 5"/>
          <p:cNvSpPr txBox="1"/>
          <p:nvPr/>
        </p:nvSpPr>
        <p:spPr>
          <a:xfrm>
            <a:off x="702000" y="1721795"/>
            <a:ext cx="5124059" cy="234000"/>
          </a:xfrm>
          <a:prstGeom prst="rect">
            <a:avLst/>
          </a:prstGeom>
          <a:noFill/>
        </p:spPr>
        <p:txBody>
          <a:bodyPr wrap="square"/>
          <a:lstStyle/>
          <a:p>
            <a:pPr algn="l"/>
            <a:r>
              <a:rPr sz="1500" b="1" i="0">
                <a:solidFill>
                  <a:srgbClr val="25797E"/>
                </a:solidFill>
                <a:latin typeface="Trebuchet MS"/>
              </a:rPr>
              <a:t>SPECIMEN</a:t>
            </a:r>
          </a:p>
        </p:txBody>
      </p:sp>
      <p:sp>
        <p:nvSpPr>
          <p:cNvPr id="7" name="TextBox 6"/>
          <p:cNvSpPr txBox="1"/>
          <p:nvPr/>
        </p:nvSpPr>
        <p:spPr>
          <a:xfrm>
            <a:off x="702000" y="1955795"/>
            <a:ext cx="5124059" cy="721799"/>
          </a:xfrm>
          <a:prstGeom prst="rect">
            <a:avLst/>
          </a:prstGeom>
          <a:noFill/>
        </p:spPr>
        <p:txBody>
          <a:bodyPr wrap="square"/>
          <a:lstStyle/>
          <a:p>
            <a:pPr algn="l"/>
            <a:r>
              <a:rPr sz="1500" b="0" i="0">
                <a:solidFill>
                  <a:srgbClr val="122021"/>
                </a:solidFill>
                <a:latin typeface="Calibri"/>
              </a:rPr>
              <a:t>A specimen is a living thing or sample used for scientific study or identification.</a:t>
            </a:r>
          </a:p>
        </p:txBody>
      </p:sp>
      <p:sp>
        <p:nvSpPr>
          <p:cNvPr id="8" name="Rounded Rectangle 7"/>
          <p:cNvSpPr/>
          <p:nvPr/>
        </p:nvSpPr>
        <p:spPr>
          <a:xfrm>
            <a:off x="6204059" y="1577795"/>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Rectangle 8"/>
          <p:cNvSpPr/>
          <p:nvPr/>
        </p:nvSpPr>
        <p:spPr>
          <a:xfrm>
            <a:off x="6312059" y="1613795"/>
            <a:ext cx="5232059"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6366059" y="1721795"/>
            <a:ext cx="5124059" cy="234000"/>
          </a:xfrm>
          <a:prstGeom prst="rect">
            <a:avLst/>
          </a:prstGeom>
          <a:noFill/>
        </p:spPr>
        <p:txBody>
          <a:bodyPr wrap="square"/>
          <a:lstStyle/>
          <a:p>
            <a:pPr algn="l"/>
            <a:r>
              <a:rPr sz="1500" b="1" i="0">
                <a:solidFill>
                  <a:srgbClr val="2FDA57"/>
                </a:solidFill>
                <a:latin typeface="Trebuchet MS"/>
              </a:rPr>
              <a:t>HABITAT</a:t>
            </a:r>
          </a:p>
        </p:txBody>
      </p:sp>
      <p:sp>
        <p:nvSpPr>
          <p:cNvPr id="11" name="TextBox 10"/>
          <p:cNvSpPr txBox="1"/>
          <p:nvPr/>
        </p:nvSpPr>
        <p:spPr>
          <a:xfrm>
            <a:off x="6366059" y="1955795"/>
            <a:ext cx="5124059" cy="721799"/>
          </a:xfrm>
          <a:prstGeom prst="rect">
            <a:avLst/>
          </a:prstGeom>
          <a:noFill/>
        </p:spPr>
        <p:txBody>
          <a:bodyPr wrap="square"/>
          <a:lstStyle/>
          <a:p>
            <a:pPr algn="l"/>
            <a:r>
              <a:rPr sz="1500" b="0" i="0">
                <a:solidFill>
                  <a:srgbClr val="122021"/>
                </a:solidFill>
                <a:latin typeface="Calibri"/>
              </a:rPr>
              <a:t>A habitat is the natural place where an organism lives and finds what it needs to survive.</a:t>
            </a:r>
          </a:p>
        </p:txBody>
      </p:sp>
      <p:sp>
        <p:nvSpPr>
          <p:cNvPr id="12" name="Rounded Rectangle 11"/>
          <p:cNvSpPr/>
          <p:nvPr/>
        </p:nvSpPr>
        <p:spPr>
          <a:xfrm>
            <a:off x="540000" y="2911594"/>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3" name="Rectangle 12"/>
          <p:cNvSpPr/>
          <p:nvPr/>
        </p:nvSpPr>
        <p:spPr>
          <a:xfrm>
            <a:off x="648000" y="2947594"/>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TextBox 13"/>
          <p:cNvSpPr txBox="1"/>
          <p:nvPr/>
        </p:nvSpPr>
        <p:spPr>
          <a:xfrm>
            <a:off x="702000" y="3055594"/>
            <a:ext cx="5124059" cy="234000"/>
          </a:xfrm>
          <a:prstGeom prst="rect">
            <a:avLst/>
          </a:prstGeom>
          <a:noFill/>
        </p:spPr>
        <p:txBody>
          <a:bodyPr wrap="square"/>
          <a:lstStyle/>
          <a:p>
            <a:pPr algn="l"/>
            <a:r>
              <a:rPr sz="1500" b="1" i="0">
                <a:solidFill>
                  <a:srgbClr val="25797E"/>
                </a:solidFill>
                <a:latin typeface="Trebuchet MS"/>
              </a:rPr>
              <a:t>TRACKS</a:t>
            </a:r>
          </a:p>
        </p:txBody>
      </p:sp>
      <p:sp>
        <p:nvSpPr>
          <p:cNvPr id="15" name="TextBox 14"/>
          <p:cNvSpPr txBox="1"/>
          <p:nvPr/>
        </p:nvSpPr>
        <p:spPr>
          <a:xfrm>
            <a:off x="702000" y="3289594"/>
            <a:ext cx="5124059" cy="721799"/>
          </a:xfrm>
          <a:prstGeom prst="rect">
            <a:avLst/>
          </a:prstGeom>
          <a:noFill/>
        </p:spPr>
        <p:txBody>
          <a:bodyPr wrap="square"/>
          <a:lstStyle/>
          <a:p>
            <a:pPr algn="l"/>
            <a:r>
              <a:rPr sz="1500" b="0" i="0">
                <a:solidFill>
                  <a:srgbClr val="122021"/>
                </a:solidFill>
                <a:latin typeface="Calibri"/>
              </a:rPr>
              <a:t>Tracks are footprints or marks left behind by an animal that can help scientists identify it.</a:t>
            </a:r>
          </a:p>
        </p:txBody>
      </p:sp>
      <p:sp>
        <p:nvSpPr>
          <p:cNvPr id="16" name="Rounded Rectangle 15"/>
          <p:cNvSpPr/>
          <p:nvPr/>
        </p:nvSpPr>
        <p:spPr>
          <a:xfrm>
            <a:off x="6204059" y="2911594"/>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7" name="Rectangle 16"/>
          <p:cNvSpPr/>
          <p:nvPr/>
        </p:nvSpPr>
        <p:spPr>
          <a:xfrm>
            <a:off x="6312059" y="2947594"/>
            <a:ext cx="5232059" cy="36000"/>
          </a:xfrm>
          <a:prstGeom prst="rect">
            <a:avLst/>
          </a:prstGeom>
          <a:solidFill>
            <a:srgbClr val="2FDA57"/>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8" name="TextBox 17"/>
          <p:cNvSpPr txBox="1"/>
          <p:nvPr/>
        </p:nvSpPr>
        <p:spPr>
          <a:xfrm>
            <a:off x="6366059" y="3055594"/>
            <a:ext cx="5124059" cy="234000"/>
          </a:xfrm>
          <a:prstGeom prst="rect">
            <a:avLst/>
          </a:prstGeom>
          <a:noFill/>
        </p:spPr>
        <p:txBody>
          <a:bodyPr wrap="square"/>
          <a:lstStyle/>
          <a:p>
            <a:pPr algn="l"/>
            <a:r>
              <a:rPr sz="1500" b="1" i="0">
                <a:solidFill>
                  <a:srgbClr val="2FDA57"/>
                </a:solidFill>
                <a:latin typeface="Trebuchet MS"/>
              </a:rPr>
              <a:t>FEEDING SIGNS</a:t>
            </a:r>
          </a:p>
        </p:txBody>
      </p:sp>
      <p:sp>
        <p:nvSpPr>
          <p:cNvPr id="19" name="TextBox 18"/>
          <p:cNvSpPr txBox="1"/>
          <p:nvPr/>
        </p:nvSpPr>
        <p:spPr>
          <a:xfrm>
            <a:off x="6366059" y="3289594"/>
            <a:ext cx="5124059" cy="721799"/>
          </a:xfrm>
          <a:prstGeom prst="rect">
            <a:avLst/>
          </a:prstGeom>
          <a:noFill/>
        </p:spPr>
        <p:txBody>
          <a:bodyPr wrap="square"/>
          <a:lstStyle/>
          <a:p>
            <a:pPr algn="l"/>
            <a:r>
              <a:rPr sz="1500" b="0" i="0">
                <a:solidFill>
                  <a:srgbClr val="122021"/>
                </a:solidFill>
                <a:latin typeface="Calibri"/>
              </a:rPr>
              <a:t>Feeding signs are clues such as chewed leaves, shells or scraps that show an organism has eaten or been eaten.</a:t>
            </a:r>
          </a:p>
        </p:txBody>
      </p:sp>
      <p:sp>
        <p:nvSpPr>
          <p:cNvPr id="20" name="Rounded Rectangle 19"/>
          <p:cNvSpPr/>
          <p:nvPr/>
        </p:nvSpPr>
        <p:spPr>
          <a:xfrm>
            <a:off x="540000" y="4245393"/>
            <a:ext cx="5448059" cy="1189799"/>
          </a:xfrm>
          <a:prstGeom prst="roundRect">
            <a:avLst>
              <a:gd name="adj" fmla="val 4000"/>
            </a:avLst>
          </a:prstGeom>
          <a:solidFill>
            <a:srgbClr val="EFF5F5"/>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1" name="Rectangle 20"/>
          <p:cNvSpPr/>
          <p:nvPr/>
        </p:nvSpPr>
        <p:spPr>
          <a:xfrm>
            <a:off x="648000" y="4281393"/>
            <a:ext cx="5232059" cy="36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2" name="TextBox 21"/>
          <p:cNvSpPr txBox="1"/>
          <p:nvPr/>
        </p:nvSpPr>
        <p:spPr>
          <a:xfrm>
            <a:off x="702000" y="4389393"/>
            <a:ext cx="5124059" cy="234000"/>
          </a:xfrm>
          <a:prstGeom prst="rect">
            <a:avLst/>
          </a:prstGeom>
          <a:noFill/>
        </p:spPr>
        <p:txBody>
          <a:bodyPr wrap="square"/>
          <a:lstStyle/>
          <a:p>
            <a:pPr algn="l"/>
            <a:r>
              <a:rPr sz="1500" b="1" i="0">
                <a:solidFill>
                  <a:srgbClr val="25797E"/>
                </a:solidFill>
                <a:latin typeface="Trebuchet MS"/>
              </a:rPr>
              <a:t>PHOTOGRAPH</a:t>
            </a:r>
          </a:p>
        </p:txBody>
      </p:sp>
      <p:sp>
        <p:nvSpPr>
          <p:cNvPr id="23" name="TextBox 22"/>
          <p:cNvSpPr txBox="1"/>
          <p:nvPr/>
        </p:nvSpPr>
        <p:spPr>
          <a:xfrm>
            <a:off x="702000" y="4623393"/>
            <a:ext cx="5124059" cy="721799"/>
          </a:xfrm>
          <a:prstGeom prst="rect">
            <a:avLst/>
          </a:prstGeom>
          <a:noFill/>
        </p:spPr>
        <p:txBody>
          <a:bodyPr wrap="square"/>
          <a:lstStyle/>
          <a:p>
            <a:pPr algn="l"/>
            <a:r>
              <a:rPr sz="1500" b="0" i="0">
                <a:solidFill>
                  <a:srgbClr val="122021"/>
                </a:solidFill>
                <a:latin typeface="Calibri"/>
              </a:rPr>
              <a:t>A photograph is a useful record that captures details without removing or harming an organism.</a:t>
            </a:r>
          </a:p>
        </p:txBody>
      </p:sp>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Biodiversity</a:t>
            </a:r>
          </a:p>
        </p:txBody>
      </p:sp>
      <p:pic>
        <p:nvPicPr>
          <p:cNvPr id="5" name="Picture 4" descr="tmp1lbi_fz9.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Biodiversity is the variety of living organisms found in a particular area. A place with many different plants, animals and other organisms has high biodiversity, even if some of them are small or easy to miss.</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At Kew Primary School, one patch of grass can hold ants, beetles, fungi and flowering weeds at the same time. A scientist walking past might only see a lawn, but careful searching reveals a much richer community of life.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6.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Classification</a:t>
            </a:r>
          </a:p>
        </p:txBody>
      </p:sp>
      <p:pic>
        <p:nvPicPr>
          <p:cNvPr id="5" name="Picture 4" descr="tmpf78fqi_d.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Classification is the process of organising living things into groups based on their similarities. Scientists classify organisms so that they can compare them, talk about them clearly and work out what they might be.</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student who notices that two insects both have six legs, antennae and hard wing cases may group them together before trying to name them. That grouping does not give the final species, but it makes the next identification step much more manageable.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7.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Dichotomous Key</a:t>
            </a:r>
          </a:p>
        </p:txBody>
      </p:sp>
      <p:pic>
        <p:nvPicPr>
          <p:cNvPr id="5" name="Picture 4" descr="tmp8270qn_6.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A dichotomous key is a tool that helps identify organisms by answering a series of yes/no questions. Each choice divides the options into two paths until only one organism fits.</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Year 7 class finds a plant with smooth leaves and tiny white flowers. By following a key that asks about leaf shape, flower colour and stem type, they narrow the possibilities until they can name the plant with confidence.</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8.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1152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180000"/>
            <a:ext cx="11112119" cy="216000"/>
          </a:xfrm>
          <a:prstGeom prst="rect">
            <a:avLst/>
          </a:prstGeom>
          <a:noFill/>
        </p:spPr>
        <p:txBody>
          <a:bodyPr wrap="square"/>
          <a:lstStyle/>
          <a:p>
            <a:pPr algn="ctr"/>
            <a:r>
              <a:rPr sz="1000" b="1" i="0">
                <a:solidFill>
                  <a:srgbClr val="7CBCC0"/>
                </a:solidFill>
                <a:latin typeface="Calibri"/>
              </a:rPr>
              <a:t>KEY TERM</a:t>
            </a:r>
          </a:p>
        </p:txBody>
      </p:sp>
      <p:sp>
        <p:nvSpPr>
          <p:cNvPr id="4" name="TextBox 3"/>
          <p:cNvSpPr txBox="1"/>
          <p:nvPr/>
        </p:nvSpPr>
        <p:spPr>
          <a:xfrm>
            <a:off x="540000" y="396000"/>
            <a:ext cx="11112119" cy="648000"/>
          </a:xfrm>
          <a:prstGeom prst="rect">
            <a:avLst/>
          </a:prstGeom>
          <a:noFill/>
        </p:spPr>
        <p:txBody>
          <a:bodyPr wrap="square"/>
          <a:lstStyle/>
          <a:p>
            <a:pPr algn="ctr"/>
            <a:r>
              <a:rPr sz="3800" b="1" i="0">
                <a:solidFill>
                  <a:srgbClr val="FFFFFF"/>
                </a:solidFill>
                <a:latin typeface="Trebuchet MS"/>
              </a:rPr>
              <a:t>Ethical Collection</a:t>
            </a:r>
          </a:p>
        </p:txBody>
      </p:sp>
      <p:pic>
        <p:nvPicPr>
          <p:cNvPr id="5" name="Picture 4" descr="tmpfk09hilv.jpg"/>
          <p:cNvPicPr>
            <a:picLocks noChangeAspect="1"/>
          </p:cNvPicPr>
          <p:nvPr/>
        </p:nvPicPr>
        <p:blipFill>
          <a:blip r:embed="rId2"/>
          <a:stretch>
            <a:fillRect/>
          </a:stretch>
        </p:blipFill>
        <p:spPr>
          <a:xfrm>
            <a:off x="8232119" y="1620000"/>
            <a:ext cx="3420000" cy="2340000"/>
          </a:xfrm>
          <a:prstGeom prst="rect">
            <a:avLst/>
          </a:prstGeom>
        </p:spPr>
      </p:pic>
      <p:sp>
        <p:nvSpPr>
          <p:cNvPr id="6" name="Rounded Rectangle 5"/>
          <p:cNvSpPr/>
          <p:nvPr/>
        </p:nvSpPr>
        <p:spPr>
          <a:xfrm>
            <a:off x="540000" y="1620000"/>
            <a:ext cx="7332119" cy="1800000"/>
          </a:xfrm>
          <a:prstGeom prst="roundRect">
            <a:avLst>
              <a:gd name="adj" fmla="val 2283"/>
            </a:avLst>
          </a:prstGeom>
          <a:solidFill>
            <a:srgbClr val="F1F3F4"/>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7" name="TextBox 6"/>
          <p:cNvSpPr txBox="1"/>
          <p:nvPr/>
        </p:nvSpPr>
        <p:spPr>
          <a:xfrm>
            <a:off x="900000" y="1908000"/>
            <a:ext cx="6612119" cy="1224000"/>
          </a:xfrm>
          <a:prstGeom prst="rect">
            <a:avLst/>
          </a:prstGeom>
          <a:noFill/>
        </p:spPr>
        <p:txBody>
          <a:bodyPr wrap="square"/>
          <a:lstStyle/>
          <a:p>
            <a:pPr algn="l"/>
            <a:r>
              <a:rPr sz="2200" b="0" i="0">
                <a:solidFill>
                  <a:srgbClr val="122021"/>
                </a:solidFill>
                <a:latin typeface="Calibri"/>
              </a:rPr>
              <a:t>Ethical collection means gathering specimens in a way that does not harm the environment or the organisms. In many cases, the best choice is to observe, photograph or record evidence instead of removing the organism at all.</a:t>
            </a:r>
          </a:p>
        </p:txBody>
      </p:sp>
      <p:sp>
        <p:nvSpPr>
          <p:cNvPr id="8" name="Oval 7"/>
          <p:cNvSpPr/>
          <p:nvPr/>
        </p:nvSpPr>
        <p:spPr>
          <a:xfrm>
            <a:off x="6042059" y="3600000"/>
            <a:ext cx="108000" cy="108000"/>
          </a:xfrm>
          <a:prstGeom prst="ellipse">
            <a:avLst/>
          </a:prstGeom>
          <a:solidFill>
            <a:srgbClr val="7CBC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TextBox 8"/>
          <p:cNvSpPr txBox="1"/>
          <p:nvPr/>
        </p:nvSpPr>
        <p:spPr>
          <a:xfrm>
            <a:off x="900000" y="3851999"/>
            <a:ext cx="6612119" cy="2628001"/>
          </a:xfrm>
          <a:prstGeom prst="rect">
            <a:avLst/>
          </a:prstGeom>
          <a:noFill/>
        </p:spPr>
        <p:txBody>
          <a:bodyPr wrap="square"/>
          <a:lstStyle/>
          <a:p>
            <a:pPr algn="l"/>
            <a:r>
              <a:rPr sz="1800" b="0" i="1">
                <a:solidFill>
                  <a:srgbClr val="587C7E"/>
                </a:solidFill>
                <a:latin typeface="Calibri"/>
              </a:rPr>
              <a:t>e.g.  A class discovers a bird nest in a hedge and photographs it from a distance rather than touching it. They leave the nest in place, protect the birds and still have a useful record for identification.</a:t>
            </a:r>
          </a:p>
        </p:txBody>
      </p:sp>
      <p:sp>
        <p:nvSpPr>
          <p:cNvPr id="10" name="Rectangle 9"/>
          <p:cNvSpPr/>
          <p:nvPr/>
        </p:nvSpPr>
        <p:spPr>
          <a:xfrm>
            <a:off x="0" y="6768000"/>
            <a:ext cx="12192119" cy="90000"/>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slides/slide9.xml><?xml version="1.0" encoding="utf-8"?>
<p:sld xmlns:a="http://schemas.openxmlformats.org/drawingml/2006/main" xmlns:p="http://schemas.openxmlformats.org/presentationml/2006/main" xmlns:r="http://schemas.openxmlformats.org/officeDocument/2006/relationships">
  <p:cSld>
    <p:bg>
      <p:bgPr>
        <a:solidFill>
          <a:srgbClr val="FFFFFF"/>
        </a:solidFill>
        <a:effectLst/>
      </p:bgPr>
    </p:bg>
    <p:spTree>
      <p:nvGrpSpPr>
        <p:cNvPr id="1" name=""/>
        <p:cNvGrpSpPr/>
        <p:nvPr/>
      </p:nvGrpSpPr>
      <p:grpSpPr/>
      <p:sp>
        <p:nvSpPr>
          <p:cNvPr id="2" name="Rectangle 1"/>
          <p:cNvSpPr/>
          <p:nvPr/>
        </p:nvSpPr>
        <p:spPr>
          <a:xfrm>
            <a:off x="0" y="0"/>
            <a:ext cx="12192119" cy="548674"/>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3" name="TextBox 2"/>
          <p:cNvSpPr txBox="1"/>
          <p:nvPr/>
        </p:nvSpPr>
        <p:spPr>
          <a:xfrm>
            <a:off x="540000" y="91445"/>
            <a:ext cx="11112119" cy="457229"/>
          </a:xfrm>
          <a:prstGeom prst="rect">
            <a:avLst/>
          </a:prstGeom>
          <a:noFill/>
        </p:spPr>
        <p:txBody>
          <a:bodyPr wrap="square"/>
          <a:lstStyle/>
          <a:p>
            <a:pPr algn="l"/>
            <a:r>
              <a:rPr sz="3100" b="1" i="0">
                <a:solidFill>
                  <a:srgbClr val="FFFFFF"/>
                </a:solidFill>
                <a:latin typeface="Trebuchet MS"/>
              </a:rPr>
              <a:t>Find, Record, Identify</a:t>
            </a:r>
          </a:p>
        </p:txBody>
      </p:sp>
      <p:sp>
        <p:nvSpPr>
          <p:cNvPr id="4" name="Oval 3"/>
          <p:cNvSpPr/>
          <p:nvPr/>
        </p:nvSpPr>
        <p:spPr>
          <a:xfrm>
            <a:off x="540000" y="730987"/>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5" name="TextBox 4"/>
          <p:cNvSpPr txBox="1"/>
          <p:nvPr/>
        </p:nvSpPr>
        <p:spPr>
          <a:xfrm>
            <a:off x="540000" y="730987"/>
            <a:ext cx="365782" cy="365782"/>
          </a:xfrm>
          <a:prstGeom prst="rect">
            <a:avLst/>
          </a:prstGeom>
          <a:noFill/>
        </p:spPr>
        <p:txBody>
          <a:bodyPr wrap="square" anchor="ctr"/>
          <a:lstStyle/>
          <a:p>
            <a:pPr algn="ctr"/>
            <a:r>
              <a:rPr sz="1500" b="1" i="0">
                <a:solidFill>
                  <a:srgbClr val="FFFFFF"/>
                </a:solidFill>
                <a:latin typeface="Trebuchet MS"/>
              </a:rPr>
              <a:t>1</a:t>
            </a:r>
          </a:p>
        </p:txBody>
      </p:sp>
      <p:sp>
        <p:nvSpPr>
          <p:cNvPr id="6" name="TextBox 5"/>
          <p:cNvSpPr txBox="1"/>
          <p:nvPr/>
        </p:nvSpPr>
        <p:spPr>
          <a:xfrm>
            <a:off x="1052095" y="694987"/>
            <a:ext cx="10600024" cy="306000"/>
          </a:xfrm>
          <a:prstGeom prst="rect">
            <a:avLst/>
          </a:prstGeom>
          <a:noFill/>
        </p:spPr>
        <p:txBody>
          <a:bodyPr wrap="square"/>
          <a:lstStyle/>
          <a:p>
            <a:pPr algn="l"/>
            <a:r>
              <a:rPr sz="1800" b="1" i="0">
                <a:solidFill>
                  <a:srgbClr val="122021"/>
                </a:solidFill>
                <a:latin typeface="Calibri"/>
              </a:rPr>
              <a:t>Step 1</a:t>
            </a:r>
          </a:p>
        </p:txBody>
      </p:sp>
      <p:sp>
        <p:nvSpPr>
          <p:cNvPr id="7" name="TextBox 6"/>
          <p:cNvSpPr txBox="1"/>
          <p:nvPr/>
        </p:nvSpPr>
        <p:spPr>
          <a:xfrm>
            <a:off x="1052095" y="1000987"/>
            <a:ext cx="10600024" cy="592396"/>
          </a:xfrm>
          <a:prstGeom prst="rect">
            <a:avLst/>
          </a:prstGeom>
          <a:noFill/>
        </p:spPr>
        <p:txBody>
          <a:bodyPr wrap="square"/>
          <a:lstStyle/>
          <a:p>
            <a:pPr algn="l"/>
            <a:r>
              <a:rPr sz="1400" b="0" i="0">
                <a:solidFill>
                  <a:srgbClr val="587C7E"/>
                </a:solidFill>
                <a:latin typeface="Calibri"/>
              </a:rPr>
              <a:t>Step 1 — In pairs, choose one piece of evidence such as tracks, feeding signs, a nest or a photograph.</a:t>
            </a:r>
          </a:p>
        </p:txBody>
      </p:sp>
      <p:sp>
        <p:nvSpPr>
          <p:cNvPr id="8" name="Rectangle 7"/>
          <p:cNvSpPr/>
          <p:nvPr/>
        </p:nvSpPr>
        <p:spPr>
          <a:xfrm>
            <a:off x="1052095" y="1741062"/>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9" name="Oval 8"/>
          <p:cNvSpPr/>
          <p:nvPr/>
        </p:nvSpPr>
        <p:spPr>
          <a:xfrm>
            <a:off x="540000" y="1903141"/>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0" name="TextBox 9"/>
          <p:cNvSpPr txBox="1"/>
          <p:nvPr/>
        </p:nvSpPr>
        <p:spPr>
          <a:xfrm>
            <a:off x="540000" y="1903141"/>
            <a:ext cx="365782" cy="365782"/>
          </a:xfrm>
          <a:prstGeom prst="rect">
            <a:avLst/>
          </a:prstGeom>
          <a:noFill/>
        </p:spPr>
        <p:txBody>
          <a:bodyPr wrap="square" anchor="ctr"/>
          <a:lstStyle/>
          <a:p>
            <a:pPr algn="ctr"/>
            <a:r>
              <a:rPr sz="1500" b="1" i="0">
                <a:solidFill>
                  <a:srgbClr val="FFFFFF"/>
                </a:solidFill>
                <a:latin typeface="Trebuchet MS"/>
              </a:rPr>
              <a:t>2</a:t>
            </a:r>
          </a:p>
        </p:txBody>
      </p:sp>
      <p:sp>
        <p:nvSpPr>
          <p:cNvPr id="11" name="TextBox 10"/>
          <p:cNvSpPr txBox="1"/>
          <p:nvPr/>
        </p:nvSpPr>
        <p:spPr>
          <a:xfrm>
            <a:off x="1052095" y="1867141"/>
            <a:ext cx="10600024" cy="306000"/>
          </a:xfrm>
          <a:prstGeom prst="rect">
            <a:avLst/>
          </a:prstGeom>
          <a:noFill/>
        </p:spPr>
        <p:txBody>
          <a:bodyPr wrap="square"/>
          <a:lstStyle/>
          <a:p>
            <a:pPr algn="l"/>
            <a:r>
              <a:rPr sz="1800" b="1" i="0">
                <a:solidFill>
                  <a:srgbClr val="122021"/>
                </a:solidFill>
                <a:latin typeface="Calibri"/>
              </a:rPr>
              <a:t>Step 2</a:t>
            </a:r>
          </a:p>
        </p:txBody>
      </p:sp>
      <p:sp>
        <p:nvSpPr>
          <p:cNvPr id="12" name="TextBox 11"/>
          <p:cNvSpPr txBox="1"/>
          <p:nvPr/>
        </p:nvSpPr>
        <p:spPr>
          <a:xfrm>
            <a:off x="1052095" y="2173141"/>
            <a:ext cx="10600024" cy="592396"/>
          </a:xfrm>
          <a:prstGeom prst="rect">
            <a:avLst/>
          </a:prstGeom>
          <a:noFill/>
        </p:spPr>
        <p:txBody>
          <a:bodyPr wrap="square"/>
          <a:lstStyle/>
          <a:p>
            <a:pPr algn="l"/>
            <a:r>
              <a:rPr sz="1400" b="0" i="0">
                <a:solidFill>
                  <a:srgbClr val="587C7E"/>
                </a:solidFill>
                <a:latin typeface="Calibri"/>
              </a:rPr>
              <a:t>Step 2 — Write or sketch the visible details that could help with identification.</a:t>
            </a:r>
          </a:p>
        </p:txBody>
      </p:sp>
      <p:sp>
        <p:nvSpPr>
          <p:cNvPr id="13" name="Rectangle 12"/>
          <p:cNvSpPr/>
          <p:nvPr/>
        </p:nvSpPr>
        <p:spPr>
          <a:xfrm>
            <a:off x="1052095" y="2913216"/>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4" name="Oval 13"/>
          <p:cNvSpPr/>
          <p:nvPr/>
        </p:nvSpPr>
        <p:spPr>
          <a:xfrm>
            <a:off x="540000" y="3075295"/>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5" name="TextBox 14"/>
          <p:cNvSpPr txBox="1"/>
          <p:nvPr/>
        </p:nvSpPr>
        <p:spPr>
          <a:xfrm>
            <a:off x="540000" y="3075295"/>
            <a:ext cx="365782" cy="365782"/>
          </a:xfrm>
          <a:prstGeom prst="rect">
            <a:avLst/>
          </a:prstGeom>
          <a:noFill/>
        </p:spPr>
        <p:txBody>
          <a:bodyPr wrap="square" anchor="ctr"/>
          <a:lstStyle/>
          <a:p>
            <a:pPr algn="ctr"/>
            <a:r>
              <a:rPr sz="1500" b="1" i="0">
                <a:solidFill>
                  <a:srgbClr val="FFFFFF"/>
                </a:solidFill>
                <a:latin typeface="Trebuchet MS"/>
              </a:rPr>
              <a:t>3</a:t>
            </a:r>
          </a:p>
        </p:txBody>
      </p:sp>
      <p:sp>
        <p:nvSpPr>
          <p:cNvPr id="16" name="TextBox 15"/>
          <p:cNvSpPr txBox="1"/>
          <p:nvPr/>
        </p:nvSpPr>
        <p:spPr>
          <a:xfrm>
            <a:off x="1052095" y="3039295"/>
            <a:ext cx="10600024" cy="306000"/>
          </a:xfrm>
          <a:prstGeom prst="rect">
            <a:avLst/>
          </a:prstGeom>
          <a:noFill/>
        </p:spPr>
        <p:txBody>
          <a:bodyPr wrap="square"/>
          <a:lstStyle/>
          <a:p>
            <a:pPr algn="l"/>
            <a:r>
              <a:rPr sz="1800" b="1" i="0">
                <a:solidFill>
                  <a:srgbClr val="122021"/>
                </a:solidFill>
                <a:latin typeface="Calibri"/>
              </a:rPr>
              <a:t>Step 3</a:t>
            </a:r>
          </a:p>
        </p:txBody>
      </p:sp>
      <p:sp>
        <p:nvSpPr>
          <p:cNvPr id="17" name="TextBox 16"/>
          <p:cNvSpPr txBox="1"/>
          <p:nvPr/>
        </p:nvSpPr>
        <p:spPr>
          <a:xfrm>
            <a:off x="1052095" y="3345295"/>
            <a:ext cx="10600024" cy="592396"/>
          </a:xfrm>
          <a:prstGeom prst="rect">
            <a:avLst/>
          </a:prstGeom>
          <a:noFill/>
        </p:spPr>
        <p:txBody>
          <a:bodyPr wrap="square"/>
          <a:lstStyle/>
          <a:p>
            <a:pPr algn="l"/>
            <a:r>
              <a:rPr sz="1400" b="0" i="0">
                <a:solidFill>
                  <a:srgbClr val="587C7E"/>
                </a:solidFill>
                <a:latin typeface="Calibri"/>
              </a:rPr>
              <a:t>Step 3 — Use a dichotomous key or class key to suggest the most likely organism.</a:t>
            </a:r>
          </a:p>
        </p:txBody>
      </p:sp>
      <p:sp>
        <p:nvSpPr>
          <p:cNvPr id="18" name="Rectangle 17"/>
          <p:cNvSpPr/>
          <p:nvPr/>
        </p:nvSpPr>
        <p:spPr>
          <a:xfrm>
            <a:off x="1052095" y="4085370"/>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19" name="Oval 18"/>
          <p:cNvSpPr/>
          <p:nvPr/>
        </p:nvSpPr>
        <p:spPr>
          <a:xfrm>
            <a:off x="540000" y="4247449"/>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0" name="TextBox 19"/>
          <p:cNvSpPr txBox="1"/>
          <p:nvPr/>
        </p:nvSpPr>
        <p:spPr>
          <a:xfrm>
            <a:off x="540000" y="4247449"/>
            <a:ext cx="365782" cy="365782"/>
          </a:xfrm>
          <a:prstGeom prst="rect">
            <a:avLst/>
          </a:prstGeom>
          <a:noFill/>
        </p:spPr>
        <p:txBody>
          <a:bodyPr wrap="square" anchor="ctr"/>
          <a:lstStyle/>
          <a:p>
            <a:pPr algn="ctr"/>
            <a:r>
              <a:rPr sz="1500" b="1" i="0">
                <a:solidFill>
                  <a:srgbClr val="FFFFFF"/>
                </a:solidFill>
                <a:latin typeface="Trebuchet MS"/>
              </a:rPr>
              <a:t>4</a:t>
            </a:r>
          </a:p>
        </p:txBody>
      </p:sp>
      <p:sp>
        <p:nvSpPr>
          <p:cNvPr id="21" name="TextBox 20"/>
          <p:cNvSpPr txBox="1"/>
          <p:nvPr/>
        </p:nvSpPr>
        <p:spPr>
          <a:xfrm>
            <a:off x="1052095" y="4211449"/>
            <a:ext cx="10600024" cy="306000"/>
          </a:xfrm>
          <a:prstGeom prst="rect">
            <a:avLst/>
          </a:prstGeom>
          <a:noFill/>
        </p:spPr>
        <p:txBody>
          <a:bodyPr wrap="square"/>
          <a:lstStyle/>
          <a:p>
            <a:pPr algn="l"/>
            <a:r>
              <a:rPr sz="1800" b="1" i="0">
                <a:solidFill>
                  <a:srgbClr val="122021"/>
                </a:solidFill>
                <a:latin typeface="Calibri"/>
              </a:rPr>
              <a:t>Step 4</a:t>
            </a:r>
          </a:p>
        </p:txBody>
      </p:sp>
      <p:sp>
        <p:nvSpPr>
          <p:cNvPr id="22" name="TextBox 21"/>
          <p:cNvSpPr txBox="1"/>
          <p:nvPr/>
        </p:nvSpPr>
        <p:spPr>
          <a:xfrm>
            <a:off x="1052095" y="4517449"/>
            <a:ext cx="10600024" cy="592396"/>
          </a:xfrm>
          <a:prstGeom prst="rect">
            <a:avLst/>
          </a:prstGeom>
          <a:noFill/>
        </p:spPr>
        <p:txBody>
          <a:bodyPr wrap="square"/>
          <a:lstStyle/>
          <a:p>
            <a:pPr algn="l"/>
            <a:r>
              <a:rPr sz="1400" b="0" i="0">
                <a:solidFill>
                  <a:srgbClr val="587C7E"/>
                </a:solidFill>
                <a:latin typeface="Calibri"/>
              </a:rPr>
              <a:t>Step 4 — Add one sentence explaining why the evidence was collected ethically.</a:t>
            </a:r>
          </a:p>
        </p:txBody>
      </p:sp>
      <p:sp>
        <p:nvSpPr>
          <p:cNvPr id="23" name="Rectangle 22"/>
          <p:cNvSpPr/>
          <p:nvPr/>
        </p:nvSpPr>
        <p:spPr>
          <a:xfrm>
            <a:off x="1052095" y="5257524"/>
            <a:ext cx="10600024" cy="14400"/>
          </a:xfrm>
          <a:prstGeom prst="rect">
            <a:avLst/>
          </a:prstGeom>
          <a:solidFill>
            <a:srgbClr val="DDE3E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4" name="Oval 23"/>
          <p:cNvSpPr/>
          <p:nvPr/>
        </p:nvSpPr>
        <p:spPr>
          <a:xfrm>
            <a:off x="540000" y="5419603"/>
            <a:ext cx="365782" cy="365782"/>
          </a:xfrm>
          <a:prstGeom prst="ellipse">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
        <p:nvSpPr>
          <p:cNvPr id="25" name="TextBox 24"/>
          <p:cNvSpPr txBox="1"/>
          <p:nvPr/>
        </p:nvSpPr>
        <p:spPr>
          <a:xfrm>
            <a:off x="540000" y="5419603"/>
            <a:ext cx="365782" cy="365782"/>
          </a:xfrm>
          <a:prstGeom prst="rect">
            <a:avLst/>
          </a:prstGeom>
          <a:noFill/>
        </p:spPr>
        <p:txBody>
          <a:bodyPr wrap="square" anchor="ctr"/>
          <a:lstStyle/>
          <a:p>
            <a:pPr algn="ctr"/>
            <a:r>
              <a:rPr sz="1500" b="1" i="0">
                <a:solidFill>
                  <a:srgbClr val="FFFFFF"/>
                </a:solidFill>
                <a:latin typeface="Trebuchet MS"/>
              </a:rPr>
              <a:t>5</a:t>
            </a:r>
          </a:p>
        </p:txBody>
      </p:sp>
      <p:sp>
        <p:nvSpPr>
          <p:cNvPr id="26" name="TextBox 25"/>
          <p:cNvSpPr txBox="1"/>
          <p:nvPr/>
        </p:nvSpPr>
        <p:spPr>
          <a:xfrm>
            <a:off x="1052095" y="5383603"/>
            <a:ext cx="10600024" cy="306000"/>
          </a:xfrm>
          <a:prstGeom prst="rect">
            <a:avLst/>
          </a:prstGeom>
          <a:noFill/>
        </p:spPr>
        <p:txBody>
          <a:bodyPr wrap="square"/>
          <a:lstStyle/>
          <a:p>
            <a:pPr algn="l"/>
            <a:r>
              <a:rPr sz="1800" b="1" i="0">
                <a:solidFill>
                  <a:srgbClr val="122021"/>
                </a:solidFill>
                <a:latin typeface="Calibri"/>
              </a:rPr>
              <a:t>Step 5</a:t>
            </a:r>
          </a:p>
        </p:txBody>
      </p:sp>
      <p:sp>
        <p:nvSpPr>
          <p:cNvPr id="27" name="TextBox 26"/>
          <p:cNvSpPr txBox="1"/>
          <p:nvPr/>
        </p:nvSpPr>
        <p:spPr>
          <a:xfrm>
            <a:off x="1052095" y="5689603"/>
            <a:ext cx="10600024" cy="592396"/>
          </a:xfrm>
          <a:prstGeom prst="rect">
            <a:avLst/>
          </a:prstGeom>
          <a:noFill/>
        </p:spPr>
        <p:txBody>
          <a:bodyPr wrap="square"/>
          <a:lstStyle/>
          <a:p>
            <a:pPr algn="l"/>
            <a:r>
              <a:rPr sz="1400" b="0" i="0">
                <a:solidFill>
                  <a:srgbClr val="587C7E"/>
                </a:solidFill>
                <a:latin typeface="Calibri"/>
              </a:rPr>
              <a:t>Step 5 — Share your record with another pair and compare identifications.</a:t>
            </a:r>
          </a:p>
        </p:txBody>
      </p:sp>
      <p:sp>
        <p:nvSpPr>
          <p:cNvPr id="28" name="Rectangle 27"/>
          <p:cNvSpPr/>
          <p:nvPr/>
        </p:nvSpPr>
        <p:spPr>
          <a:xfrm>
            <a:off x="0" y="6766555"/>
            <a:ext cx="12192119" cy="91445"/>
          </a:xfrm>
          <a:prstGeom prst="rect">
            <a:avLst/>
          </a:prstGeom>
          <a:solidFill>
            <a:srgbClr val="25797E"/>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