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a:t>
            </a:r>
          </a:p>
          <a:p>
            <a:r>
              <a:t>- Emphasise that students will argue using evidence, not just opinions.</a:t>
            </a:r>
          </a:p>
          <a:p>
            <a:r>
              <a:t>- Keep the central question in view throughout the lesson.</a:t>
            </a:r>
          </a:p>
          <a:p>
            <a:r>
              <a:t>Opening hook — say this: "Did you know that some people argue the Industrial Revolution was more harmful than beneficial?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visible product they can share.</a:t>
            </a:r>
          </a:p>
          <a:p>
            <a:r>
              <a:t>- Circulate and push for evidence linked to the claim.</a:t>
            </a:r>
          </a:p>
          <a:p>
            <a:r>
              <a:t>- Encourage precise historical language.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Factory conditions in the 1800s were generally unsafe because records, photographs, and workers' letters show long hours, poor ventilation, and frequent injuries. | Q2: A factory record showing weekly pay rates for workers | Q3: Although some families depended on children's wages, source evidence about injuries, exhaustion, and poor health shows that the harm to children was a stronger reason to ban child labour.</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focused.</a:t>
            </a:r>
          </a:p>
          <a:p>
            <a:r>
              <a:t>- Check that students connect at least two lesson ideas.</a:t>
            </a:r>
          </a:p>
          <a:p>
            <a:r>
              <a:t>- Look for a clear example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evidence and argument explicit.</a:t>
            </a:r>
          </a:p>
          <a:p>
            <a:r>
              <a:t>- Remind students that their judgement needs support from sources.</a:t>
            </a:r>
          </a:p>
          <a:p>
            <a:r>
              <a:t>- Keep the task focused on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 begins.</a:t>
            </a:r>
          </a:p>
          <a:p>
            <a:r>
              <a:t>- Encourage students to justify opinions with examples.</a:t>
            </a:r>
          </a:p>
          <a:p>
            <a:r>
              <a:t>- Do not confirm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precise.</a:t>
            </a:r>
          </a:p>
          <a:p>
            <a:r>
              <a:t>- Stress that the lesson is about using evidence well.</a:t>
            </a:r>
          </a:p>
          <a:p>
            <a:r>
              <a:t>- Students will meet these words again in the argument tasks.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 thesis must be arguable, not descriptive.</a:t>
            </a:r>
          </a:p>
          <a:p>
            <a:r>
              <a:t>- Show that it answers the question directly.</a:t>
            </a:r>
          </a:p>
          <a:p>
            <a:r>
              <a:t>- Link the thesis to the essay task students will later attempt.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Reinforce relevance and credibility as the two checks.</a:t>
            </a:r>
          </a:p>
          <a:p>
            <a:r>
              <a:t>- Use the factory-record example to anchor the idea.</a:t>
            </a:r>
          </a:p>
          <a:p>
            <a:r>
              <a:t>- Challenge the myth that all evidence is equally useful.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meaning, reliability, and relevance.</a:t>
            </a:r>
          </a:p>
          <a:p>
            <a:r>
              <a:t>- Keep the museum example as a model of different viewpoints.</a:t>
            </a:r>
          </a:p>
          <a:p>
            <a:r>
              <a:t>- Link source analysis back to argument-building.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acknowledging opposition strengthens writing.</a:t>
            </a:r>
          </a:p>
          <a:p>
            <a:r>
              <a:t>- Keep the counter-argument fair and realistic.</a:t>
            </a:r>
          </a:p>
          <a:p>
            <a:r>
              <a:t>- Link this slide to refuting with evidence.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Ask students which side the evidence has supported so far.</a:t>
            </a:r>
          </a:p>
          <a:p>
            <a:r>
              <a:t>- Prepare them for the writing task and the quiz.</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6r1436x.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100" b="1" i="0">
                <a:solidFill>
                  <a:srgbClr val="FFFFFF"/>
                </a:solidFill>
                <a:latin typeface="Calibri Light"/>
              </a:rPr>
              <a:t>Industrial Revolution: Building Historical Arguments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people argue the Industrial Revolution was more harmful than beneficial? Let's explore why.</a:t>
            </a:r>
          </a:p>
        </p:txBody>
      </p:sp>
      <p:sp>
        <p:nvSpPr>
          <p:cNvPr id="8" name="Rectangle 7"/>
          <p:cNvSpPr/>
          <p:nvPr/>
        </p:nvSpPr>
        <p:spPr>
          <a:xfrm>
            <a:off x="0" y="6757200"/>
            <a:ext cx="12192119" cy="1008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4F25"/>
                </a:solidFill>
                <a:latin typeface="Calibri Light"/>
              </a:rPr>
              <a:t>Build a Mini Historical Argument</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7538" cy="33753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26413" y="1332000"/>
            <a:ext cx="10625706"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6413" y="1638000"/>
            <a:ext cx="10625706" cy="461662"/>
          </a:xfrm>
          <a:prstGeom prst="rect">
            <a:avLst/>
          </a:prstGeom>
          <a:noFill/>
        </p:spPr>
        <p:txBody>
          <a:bodyPr wrap="square"/>
          <a:lstStyle/>
          <a:p>
            <a:pPr algn="l"/>
            <a:r>
              <a:rPr sz="1400" b="0" i="0">
                <a:solidFill>
                  <a:srgbClr val="7E6A58"/>
                </a:solidFill>
                <a:latin typeface="Calibri"/>
              </a:rPr>
              <a:t>Step 1 — Write one thesis statement that answers the question directly.</a:t>
            </a:r>
          </a:p>
        </p:txBody>
      </p:sp>
      <p:sp>
        <p:nvSpPr>
          <p:cNvPr id="9" name="Rectangle 8"/>
          <p:cNvSpPr/>
          <p:nvPr/>
        </p:nvSpPr>
        <p:spPr>
          <a:xfrm>
            <a:off x="1026413" y="2249423"/>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584"/>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584"/>
            <a:ext cx="337538" cy="33753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26413" y="2377584"/>
            <a:ext cx="10625706"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6413" y="2683584"/>
            <a:ext cx="10625706" cy="461662"/>
          </a:xfrm>
          <a:prstGeom prst="rect">
            <a:avLst/>
          </a:prstGeom>
          <a:noFill/>
        </p:spPr>
        <p:txBody>
          <a:bodyPr wrap="square"/>
          <a:lstStyle/>
          <a:p>
            <a:pPr algn="l"/>
            <a:r>
              <a:rPr sz="1400" b="0" i="0">
                <a:solidFill>
                  <a:srgbClr val="7E6A58"/>
                </a:solidFill>
                <a:latin typeface="Calibri"/>
              </a:rPr>
              <a:t>Step 2 — Add two pieces of evidence from the sources or examples discussed in class.</a:t>
            </a:r>
          </a:p>
        </p:txBody>
      </p:sp>
      <p:sp>
        <p:nvSpPr>
          <p:cNvPr id="14" name="Rectangle 13"/>
          <p:cNvSpPr/>
          <p:nvPr/>
        </p:nvSpPr>
        <p:spPr>
          <a:xfrm>
            <a:off x="1026413" y="3295007"/>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9168"/>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9168"/>
            <a:ext cx="337538" cy="33753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26413" y="3423168"/>
            <a:ext cx="10625706"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6413" y="3729168"/>
            <a:ext cx="10625706" cy="461662"/>
          </a:xfrm>
          <a:prstGeom prst="rect">
            <a:avLst/>
          </a:prstGeom>
          <a:noFill/>
        </p:spPr>
        <p:txBody>
          <a:bodyPr wrap="square"/>
          <a:lstStyle/>
          <a:p>
            <a:pPr algn="l"/>
            <a:r>
              <a:rPr sz="1400" b="0" i="0">
                <a:solidFill>
                  <a:srgbClr val="7E6A58"/>
                </a:solidFill>
                <a:latin typeface="Calibri"/>
              </a:rPr>
              <a:t>Step 3 — Include one counter-argument that a fair-minded historian would acknowledge.</a:t>
            </a:r>
          </a:p>
        </p:txBody>
      </p:sp>
      <p:sp>
        <p:nvSpPr>
          <p:cNvPr id="19" name="Rectangle 18"/>
          <p:cNvSpPr/>
          <p:nvPr/>
        </p:nvSpPr>
        <p:spPr>
          <a:xfrm>
            <a:off x="1026413" y="4340591"/>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4753"/>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4753"/>
            <a:ext cx="337538" cy="33753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26413" y="4468753"/>
            <a:ext cx="10625706"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6413" y="4774753"/>
            <a:ext cx="10625706" cy="461662"/>
          </a:xfrm>
          <a:prstGeom prst="rect">
            <a:avLst/>
          </a:prstGeom>
          <a:noFill/>
        </p:spPr>
        <p:txBody>
          <a:bodyPr wrap="square"/>
          <a:lstStyle/>
          <a:p>
            <a:pPr algn="l"/>
            <a:r>
              <a:rPr sz="1400" b="0" i="0">
                <a:solidFill>
                  <a:srgbClr val="7E6A58"/>
                </a:solidFill>
                <a:latin typeface="Calibri"/>
              </a:rPr>
              <a:t>Step 4 — Write one sentence that refutes the counter-argument with evidence.</a:t>
            </a:r>
          </a:p>
        </p:txBody>
      </p:sp>
      <p:sp>
        <p:nvSpPr>
          <p:cNvPr id="24" name="Rectangle 23"/>
          <p:cNvSpPr/>
          <p:nvPr/>
        </p:nvSpPr>
        <p:spPr>
          <a:xfrm>
            <a:off x="1026413" y="5386176"/>
            <a:ext cx="1062570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50337"/>
            <a:ext cx="337538" cy="337538"/>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50337"/>
            <a:ext cx="337538" cy="337538"/>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26413" y="5514337"/>
            <a:ext cx="10625706"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6413" y="5820337"/>
            <a:ext cx="10625706" cy="461662"/>
          </a:xfrm>
          <a:prstGeom prst="rect">
            <a:avLst/>
          </a:prstGeom>
          <a:noFill/>
        </p:spPr>
        <p:txBody>
          <a:bodyPr wrap="square"/>
          <a:lstStyle/>
          <a:p>
            <a:pPr algn="l"/>
            <a:r>
              <a:rPr sz="1400" b="0" i="0">
                <a:solidFill>
                  <a:srgbClr val="7E6A58"/>
                </a:solidFill>
                <a:latin typeface="Calibri"/>
              </a:rPr>
              <a:t>Step 5 — Highlight the words thesis, evidence, and counter-argument in your paragraph.</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7E4F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student is answering: 'Were factory conditions in the 1800s generally unsafe?' Which thesis statement is strongest?</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This essay will discuss factories in the 1800s and the sources historians use.</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Factory conditions in the 1800s were generally unsafe because records, photographs, and workers' letters show long hours, poor ventilation, and frequent injuries.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Factories in the 1800s were important places of work for many people.</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Some factory conditions were bad, but others were good, so there is no clear answer.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historian wants to support the claim that factory workers had low wages. Which source would be the most useful evidence?</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A factory record showing weekly pay rates for workers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A photograph of the factory building from the outside</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A letter describing a worker's journey to the factory</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A newspaper advertisement for fashionable clothing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student argues: 'Child labour should have been banned because it harmed children's health.' A classmate replies, 'But families needed children's wages to survive.' Which response best refutes the counter-argument?</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Families have always needed money, so the argument about child labour does not matter.</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The student's claim is false because some children enjoyed working.</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Although some families depended on children's wages, source evidence about injuries, exhaustion, and poor health shows that the harm to children was a stronger reason to ban child labour.</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Child labour was common in the past, so it was acceptable for that reason.</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F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ED1D2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How can we use evidence to create strong historical arguments about the Industrial Revolution?</a:t>
            </a:r>
          </a:p>
        </p:txBody>
      </p:sp>
      <p:sp>
        <p:nvSpPr>
          <p:cNvPr id="5" name="Rectangle 4"/>
          <p:cNvSpPr/>
          <p:nvPr/>
        </p:nvSpPr>
        <p:spPr>
          <a:xfrm>
            <a:off x="5556059" y="1260000"/>
            <a:ext cx="1080000" cy="432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F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strong thesis statement makes a clear, arguable judgement about the Industrial Revolution instead of merely describing the topic.</a:t>
            </a:r>
          </a:p>
        </p:txBody>
      </p:sp>
      <p:sp>
        <p:nvSpPr>
          <p:cNvPr id="9" name="Oval 8"/>
          <p:cNvSpPr/>
          <p:nvPr/>
        </p:nvSpPr>
        <p:spPr>
          <a:xfrm>
            <a:off x="540000" y="302823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F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Historical evidence only strengthens an argument when it is relevant, credible, and explained in relation to the thesis.</a:t>
            </a:r>
          </a:p>
        </p:txBody>
      </p:sp>
      <p:sp>
        <p:nvSpPr>
          <p:cNvPr id="12" name="Oval 11"/>
          <p:cNvSpPr/>
          <p:nvPr/>
        </p:nvSpPr>
        <p:spPr>
          <a:xfrm>
            <a:off x="540000" y="414105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F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Source analysis helps historians judge what a source means, what it leaves out, and how useful it is for the question being asked.</a:t>
            </a:r>
          </a:p>
        </p:txBody>
      </p:sp>
      <p:sp>
        <p:nvSpPr>
          <p:cNvPr id="15" name="Oval 14"/>
          <p:cNvSpPr/>
          <p:nvPr/>
        </p:nvSpPr>
        <p:spPr>
          <a:xfrm>
            <a:off x="540000" y="5253870"/>
            <a:ext cx="306000" cy="306000"/>
          </a:xfrm>
          <a:prstGeom prst="ellipse">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F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A convincing historical argument acknowledges a counter-argument and then refutes it with better evidence and reasoning.</a:t>
            </a:r>
          </a:p>
        </p:txBody>
      </p:sp>
      <p:sp>
        <p:nvSpPr>
          <p:cNvPr id="18" name="Rounded Rectangle 17"/>
          <p:cNvSpPr/>
          <p:nvPr/>
        </p:nvSpPr>
        <p:spPr>
          <a:xfrm>
            <a:off x="540000" y="6071280"/>
            <a:ext cx="11112119" cy="606720"/>
          </a:xfrm>
          <a:prstGeom prst="roundRect">
            <a:avLst>
              <a:gd name="adj" fmla="val 4000"/>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F25"/>
                </a:solidFill>
                <a:latin typeface="Calibri"/>
              </a:rPr>
              <a:t>Exit ticket:  In two sentences, explain how a historian can build a strong argument about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9C7C"/>
                </a:solidFill>
                <a:latin typeface="Calibri"/>
              </a:rPr>
              <a:t>LEARNING INTENTION</a:t>
            </a:r>
          </a:p>
        </p:txBody>
      </p:sp>
      <p:sp>
        <p:nvSpPr>
          <p:cNvPr id="4" name="Rectangle 3"/>
          <p:cNvSpPr/>
          <p:nvPr/>
        </p:nvSpPr>
        <p:spPr>
          <a:xfrm>
            <a:off x="540000" y="827999"/>
            <a:ext cx="720000" cy="36000"/>
          </a:xfrm>
          <a:prstGeom prst="rect">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historical arguments using historical knowledge and evidence from sources.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4F25"/>
                </a:solidFill>
                <a:latin typeface="Calibri"/>
              </a:rPr>
              <a:t>SUCCESS CRITERIA</a:t>
            </a:r>
          </a:p>
        </p:txBody>
      </p:sp>
      <p:sp>
        <p:nvSpPr>
          <p:cNvPr id="8" name="Rectangle 7"/>
          <p:cNvSpPr/>
          <p:nvPr/>
        </p:nvSpPr>
        <p:spPr>
          <a:xfrm>
            <a:off x="5760000" y="827999"/>
            <a:ext cx="720000"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explain how a thesis statement answers a historical question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analyse evidence from sources to support a claim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compare a main argument with a counter-argument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give examples of how the Industrial Revolution can be judged in different ways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Choose a side, then tell your partner one reason and one piece of evidence you think a historian might use.</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7E4F25"/>
                </a:solidFill>
                <a:latin typeface="Calibri Light"/>
              </a:rPr>
              <a:t>Industrial Revolution: Harm or Help?</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211912"/>
                </a:solidFill>
                <a:latin typeface="Calibri"/>
              </a:rPr>
              <a:t>Do you think new machines usually make life better for everyone, or only for some people?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211912"/>
                </a:solidFill>
                <a:latin typeface="Calibri"/>
              </a:rPr>
              <a:t>What kinds of evidence would help a historian judge whether industrialisation improved people's lives?</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7E4F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4F25"/>
                </a:solidFill>
                <a:latin typeface="Calibri Light"/>
              </a:rPr>
              <a:t>Key Vocabulary</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F25"/>
                </a:solidFill>
                <a:latin typeface="Calibri Light"/>
              </a:rPr>
              <a:t>THESIS</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912"/>
                </a:solidFill>
                <a:latin typeface="Calibri"/>
              </a:rPr>
              <a:t>A clear claim that answers a question and sets up the argument.</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B"/>
                </a:solidFill>
                <a:latin typeface="Calibri Light"/>
              </a:rPr>
              <a:t>EVIDENCE</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912"/>
                </a:solidFill>
                <a:latin typeface="Calibri"/>
              </a:rPr>
              <a:t>Information from sources that supports or challenges a claim.</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F25"/>
                </a:solidFill>
                <a:latin typeface="Calibri Light"/>
              </a:rPr>
              <a:t>SOURCE</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912"/>
                </a:solidFill>
                <a:latin typeface="Calibri"/>
              </a:rPr>
              <a:t>A historical item such as a record, image, or letter.</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B"/>
                </a:solidFill>
                <a:latin typeface="Calibri Light"/>
              </a:rPr>
              <a:t>COUNTER-ARGUMENT</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912"/>
                </a:solidFill>
                <a:latin typeface="Calibri"/>
              </a:rPr>
              <a:t>An opposing view that a writer acknowledges and addresses.</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F25"/>
                </a:solidFill>
                <a:latin typeface="Calibri Light"/>
              </a:rPr>
              <a:t>REFUTE</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912"/>
                </a:solidFill>
                <a:latin typeface="Calibri"/>
              </a:rPr>
              <a:t>To show that a counter-argument is weaker using evidence and reasoning.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Thesis Statement</a:t>
            </a:r>
          </a:p>
        </p:txBody>
      </p:sp>
      <p:pic>
        <p:nvPicPr>
          <p:cNvPr id="5" name="Picture 4" descr="tmp7dh8jrf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211912"/>
                </a:solidFill>
                <a:latin typeface="Calibri"/>
              </a:rPr>
              <a:t>A thesis statement is a specific, arguable claim that answers a historical question and previews the main line of argument. It is not a topic sentence or a summary; it takes a position that someone else could reasonably challenge.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student answering, "Was the Industrial Revolution a positive force?" might write: "Although industrialisation increased production, it was more harmful than helpful for many workers because it created dangerous conditions, long hours, and crowded living spaces." That thesis gives the writer a clear judgement and points to the evidence they will need next.</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400" b="1" i="0">
                <a:solidFill>
                  <a:srgbClr val="7E4F25"/>
                </a:solidFill>
                <a:latin typeface="Calibri Light"/>
              </a:rPr>
              <a:t>Historical Evidence: What Makes an Argument Strong?</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pbt7_uwe.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47" y="1410998"/>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188" y="1332000"/>
            <a:ext cx="7171056" cy="733127"/>
          </a:xfrm>
          <a:prstGeom prst="rect">
            <a:avLst/>
          </a:prstGeom>
          <a:noFill/>
        </p:spPr>
        <p:txBody>
          <a:bodyPr wrap="square"/>
          <a:lstStyle/>
          <a:p>
            <a:pPr algn="l"/>
            <a:r>
              <a:rPr sz="1400" b="0" i="0">
                <a:solidFill>
                  <a:srgbClr val="211912"/>
                </a:solidFill>
                <a:latin typeface="Calibri"/>
              </a:rPr>
              <a:t>Historical evidence is the information a historian uses to support or challenge a claim. A factory record, a photograph, or a worker's letter can all be evidence, but only if they help answer the question being asked.</a:t>
            </a:r>
          </a:p>
        </p:txBody>
      </p:sp>
      <p:sp>
        <p:nvSpPr>
          <p:cNvPr id="8" name="Rectangle 7"/>
          <p:cNvSpPr/>
          <p:nvPr/>
        </p:nvSpPr>
        <p:spPr>
          <a:xfrm>
            <a:off x="912188" y="2104450"/>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47" y="2237172"/>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188" y="2158174"/>
            <a:ext cx="7171056" cy="733127"/>
          </a:xfrm>
          <a:prstGeom prst="rect">
            <a:avLst/>
          </a:prstGeom>
          <a:noFill/>
        </p:spPr>
        <p:txBody>
          <a:bodyPr wrap="square"/>
          <a:lstStyle/>
          <a:p>
            <a:pPr algn="l"/>
            <a:r>
              <a:rPr sz="1400" b="0" i="0">
                <a:solidFill>
                  <a:srgbClr val="211912"/>
                </a:solidFill>
                <a:latin typeface="Calibri"/>
              </a:rPr>
              <a:t>Good evidence is relevant and credible. A source about factory wages is much more useful for judging working conditions than a source about fashion trends, because it speaks directly to the issue under debate.</a:t>
            </a:r>
          </a:p>
        </p:txBody>
      </p:sp>
      <p:sp>
        <p:nvSpPr>
          <p:cNvPr id="11" name="Rectangle 10"/>
          <p:cNvSpPr/>
          <p:nvPr/>
        </p:nvSpPr>
        <p:spPr>
          <a:xfrm>
            <a:off x="912188" y="2930624"/>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47" y="3063346"/>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188" y="2984348"/>
            <a:ext cx="7171056" cy="733127"/>
          </a:xfrm>
          <a:prstGeom prst="rect">
            <a:avLst/>
          </a:prstGeom>
          <a:noFill/>
        </p:spPr>
        <p:txBody>
          <a:bodyPr wrap="square"/>
          <a:lstStyle/>
          <a:p>
            <a:pPr algn="l"/>
            <a:r>
              <a:rPr sz="1400" b="0" i="0">
                <a:solidFill>
                  <a:srgbClr val="211912"/>
                </a:solidFill>
                <a:latin typeface="Calibri"/>
              </a:rPr>
              <a:t>Evidence does not prove a claim by itself; it has to be selected and explained. A strong argument shows how the evidence connects to the thesis, rather than dropping in a quote and hoping it speaks for itself.</a:t>
            </a:r>
          </a:p>
        </p:txBody>
      </p:sp>
      <p:sp>
        <p:nvSpPr>
          <p:cNvPr id="14" name="Rectangle 13"/>
          <p:cNvSpPr/>
          <p:nvPr/>
        </p:nvSpPr>
        <p:spPr>
          <a:xfrm>
            <a:off x="912188" y="3756798"/>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47" y="3889520"/>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188" y="3810522"/>
            <a:ext cx="7171056" cy="733127"/>
          </a:xfrm>
          <a:prstGeom prst="rect">
            <a:avLst/>
          </a:prstGeom>
          <a:noFill/>
        </p:spPr>
        <p:txBody>
          <a:bodyPr wrap="square"/>
          <a:lstStyle/>
          <a:p>
            <a:pPr algn="l"/>
            <a:r>
              <a:rPr sz="1400" b="0" i="0">
                <a:solidFill>
                  <a:srgbClr val="211912"/>
                </a:solidFill>
                <a:latin typeface="Calibri"/>
              </a:rPr>
              <a:t>The same source can support different arguments depending on how it is interpreted. That is why historians must be careful to match the evidence to the claim they are making.</a:t>
            </a:r>
          </a:p>
        </p:txBody>
      </p:sp>
      <p:sp>
        <p:nvSpPr>
          <p:cNvPr id="17" name="Rectangle 16"/>
          <p:cNvSpPr/>
          <p:nvPr/>
        </p:nvSpPr>
        <p:spPr>
          <a:xfrm>
            <a:off x="912188" y="4582972"/>
            <a:ext cx="717105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3047" y="4715694"/>
            <a:ext cx="148875" cy="148875"/>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12188" y="4636696"/>
            <a:ext cx="7171056" cy="946487"/>
          </a:xfrm>
          <a:prstGeom prst="rect">
            <a:avLst/>
          </a:prstGeom>
          <a:noFill/>
        </p:spPr>
        <p:txBody>
          <a:bodyPr wrap="square"/>
          <a:lstStyle/>
          <a:p>
            <a:pPr algn="l"/>
            <a:r>
              <a:rPr sz="1400" b="0" i="0">
                <a:solidFill>
                  <a:srgbClr val="211912"/>
                </a:solidFill>
                <a:latin typeface="Calibri"/>
              </a:rPr>
              <a:t>Consider how a historian might use factory records to argue about working conditions. Numbers showing long shifts, low pay, or fines can build a case that industrialisation harmed many workers, especially when placed beside other records from the same period.</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Source Analysis</a:t>
            </a:r>
          </a:p>
        </p:txBody>
      </p:sp>
      <p:pic>
        <p:nvPicPr>
          <p:cNvPr id="5" name="Picture 4" descr="tmpydmzag8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211912"/>
                </a:solidFill>
                <a:latin typeface="Calibri"/>
              </a:rPr>
              <a:t>Source analysis means examining a historical source closely so you understand what it shows, what it leaves out, and why it matters to the argument. It helps a historian decide whether the source is useful evidence or only a partial clue.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museum curator showing an exhibit on industrialisation might place a child labour photograph next to a factory owner's advertisement. The photograph may reveal harsh conditions, while the advertisement may try to present factories as efficient and modern, so analysing both helps visitors see why historians can reach different interpretations from different sources.</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Counter-Argument: Weighing the Other Side</a:t>
            </a:r>
          </a:p>
        </p:txBody>
      </p:sp>
      <p:sp>
        <p:nvSpPr>
          <p:cNvPr id="3" name="Rectangle 2"/>
          <p:cNvSpPr/>
          <p:nvPr/>
        </p:nvSpPr>
        <p:spPr>
          <a:xfrm>
            <a:off x="540000" y="1170000"/>
            <a:ext cx="1260000" cy="504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5098" cy="4986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9098"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3098" cy="288000"/>
          </a:xfrm>
          <a:prstGeom prst="rect">
            <a:avLst/>
          </a:prstGeom>
          <a:noFill/>
        </p:spPr>
        <p:txBody>
          <a:bodyPr wrap="square"/>
          <a:lstStyle/>
          <a:p>
            <a:pPr algn="l"/>
            <a:r>
              <a:rPr sz="1400" b="1" i="0">
                <a:solidFill>
                  <a:srgbClr val="7E4F25"/>
                </a:solidFill>
                <a:latin typeface="Calibri Light"/>
              </a:rPr>
              <a:t>MAIN ARGUMENT</a:t>
            </a:r>
          </a:p>
        </p:txBody>
      </p:sp>
      <p:sp>
        <p:nvSpPr>
          <p:cNvPr id="8" name="TextBox 7"/>
          <p:cNvSpPr txBox="1"/>
          <p:nvPr/>
        </p:nvSpPr>
        <p:spPr>
          <a:xfrm>
            <a:off x="756000" y="1872000"/>
            <a:ext cx="5003098" cy="4302000"/>
          </a:xfrm>
          <a:prstGeom prst="rect">
            <a:avLst/>
          </a:prstGeom>
          <a:noFill/>
        </p:spPr>
        <p:txBody>
          <a:bodyPr wrap="square"/>
          <a:lstStyle/>
          <a:p>
            <a:pPr algn="l"/>
            <a:r>
              <a:rPr sz="1800" b="0" i="0">
                <a:solidFill>
                  <a:srgbClr val="211912"/>
                </a:solidFill>
                <a:latin typeface="Calibri"/>
              </a:rPr>
              <a:t>This is the position the writer wants the reader to accept. It usually appears in the thesis and is supported by the strongest evidence. For example, a student might argue that the Industrial Revolution harmed many workers because factories were unsafe and exhausting.</a:t>
            </a:r>
          </a:p>
        </p:txBody>
      </p:sp>
      <p:sp>
        <p:nvSpPr>
          <p:cNvPr id="9" name="Rounded Rectangle 8"/>
          <p:cNvSpPr/>
          <p:nvPr/>
        </p:nvSpPr>
        <p:spPr>
          <a:xfrm>
            <a:off x="6217020" y="1332000"/>
            <a:ext cx="5435098" cy="4986000"/>
          </a:xfrm>
          <a:prstGeom prst="roundRect">
            <a:avLst>
              <a:gd name="adj" fmla="val 215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5020" y="1386000"/>
            <a:ext cx="5219098" cy="432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3020" y="1530000"/>
            <a:ext cx="5003098" cy="288000"/>
          </a:xfrm>
          <a:prstGeom prst="rect">
            <a:avLst/>
          </a:prstGeom>
          <a:noFill/>
        </p:spPr>
        <p:txBody>
          <a:bodyPr wrap="square"/>
          <a:lstStyle/>
          <a:p>
            <a:pPr algn="l"/>
            <a:r>
              <a:rPr sz="1400" b="1" i="0">
                <a:solidFill>
                  <a:srgbClr val="ED1D2B"/>
                </a:solidFill>
                <a:latin typeface="Calibri Light"/>
              </a:rPr>
              <a:t>COUNTER-ARGUMENT</a:t>
            </a:r>
          </a:p>
        </p:txBody>
      </p:sp>
      <p:sp>
        <p:nvSpPr>
          <p:cNvPr id="12" name="TextBox 11"/>
          <p:cNvSpPr txBox="1"/>
          <p:nvPr/>
        </p:nvSpPr>
        <p:spPr>
          <a:xfrm>
            <a:off x="6433020" y="1872000"/>
            <a:ext cx="5003098" cy="4302000"/>
          </a:xfrm>
          <a:prstGeom prst="rect">
            <a:avLst/>
          </a:prstGeom>
          <a:noFill/>
        </p:spPr>
        <p:txBody>
          <a:bodyPr wrap="square"/>
          <a:lstStyle/>
          <a:p>
            <a:pPr algn="l"/>
            <a:r>
              <a:rPr sz="1800" b="0" i="0">
                <a:solidFill>
                  <a:srgbClr val="211912"/>
                </a:solidFill>
                <a:latin typeface="Calibri"/>
              </a:rPr>
              <a:t>This is the strongest opposing view, not a weak straw man. A careful historian acknowledges it because it makes the argument more convincing, then uses evidence to show why their own judgement still stands. For example, someone might argue that industrialisation created jobs and cheaper goods.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v46geod.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100" b="1" i="0">
                <a:solidFill>
                  <a:srgbClr val="FFFFFF"/>
                </a:solidFill>
                <a:latin typeface="Calibri Light"/>
              </a:rPr>
              <a:t>The Industrial Revolution transformed societies so dramatically that historians must judge it by weighing both its gains and its costs.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C7C"/>
                </a:solidFill>
                <a:latin typeface="Calibri"/>
              </a:rPr>
              <a:t>Some people focus on rising production and new jobs; others focus on unsafe work, child labour, and crowded cities. A strong historical argument does not ignore either side — it uses evidence to decide which judgement is better supported.</a:t>
            </a:r>
          </a:p>
        </p:txBody>
      </p:sp>
      <p:sp>
        <p:nvSpPr>
          <p:cNvPr id="6" name="Rectangle 5"/>
          <p:cNvSpPr/>
          <p:nvPr/>
        </p:nvSpPr>
        <p:spPr>
          <a:xfrm>
            <a:off x="0" y="6768000"/>
            <a:ext cx="12192119" cy="90000"/>
          </a:xfrm>
          <a:prstGeom prst="rect">
            <a:avLst/>
          </a:prstGeom>
          <a:solidFill>
            <a:srgbClr val="ED1D2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