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opening hook aloud verbatim.</a:t>
            </a:r>
          </a:p>
          <a:p>
            <a:r>
              <a:t>- Ask students to notice what changed in making goods.</a:t>
            </a:r>
          </a:p>
          <a:p>
            <a:r>
              <a:t>- Link today’s lesson to Britain’s rapid transformation.</a:t>
            </a:r>
          </a:p>
          <a:p>
            <a:r>
              <a:t>Opening hook — say this: "Did you know that before the Industrial Revolution, most people made their own clothes at home? What changed?"</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Use this as the lesson’s big idea.</a:t>
            </a:r>
          </a:p>
          <a:p>
            <a:r>
              <a:t>- Return to the central question and connect the five causes.</a:t>
            </a:r>
          </a:p>
          <a:p>
            <a:r>
              <a:t>- Emphasise combination rather than one miracle factor.</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It pushed many farm workers into towns, where they could take paid jobs in factories | Q2: It allowed factories to be built away from rivers and later improved transport by powering trains and ships | Q3: Capital was important because wealthy people could invest savings and profits into factories, machines and transport, making production larger and more profitable</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Check that each takeaway matches earlier slides.</a:t>
            </a:r>
          </a:p>
          <a:p>
            <a:r>
              <a:t>- Remind students to use at least two causes in the exit response.</a:t>
            </a:r>
          </a:p>
          <a:p>
            <a:r>
              <a:t>- Keep the closing prompt short and specific.</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that causes combine, not operate alone.</a:t>
            </a:r>
          </a:p>
          <a:p>
            <a:r>
              <a:t>- Tell students they will use evidence from each factor.</a:t>
            </a:r>
          </a:p>
          <a:p>
            <a:r>
              <a:t>- Keep the central question visible throughout the lesson.</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prior knowledge about work, trade and change.</a:t>
            </a:r>
          </a:p>
          <a:p>
            <a:r>
              <a:t>- Listen for the misconception that machines were the only cause.</a:t>
            </a:r>
          </a:p>
          <a:p>
            <a:r>
              <a:t>- Do not correct yet; collect ideas for later.</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connected to Britain.</a:t>
            </a:r>
          </a:p>
          <a:p>
            <a:r>
              <a:t>- Highlight that some terms describe causes, not just inventions.</a:t>
            </a:r>
          </a:p>
          <a:p>
            <a:r>
              <a:t>- Check students can use the vocabulary in discussion.</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money to scale: ideas needed funding to become factories.</a:t>
            </a:r>
          </a:p>
          <a:p>
            <a:r>
              <a:t>- Stress that profits from trade and farming created investment power.</a:t>
            </a:r>
          </a:p>
          <a:p>
            <a:r>
              <a:t>- Ask what would happen if no one could afford machines.</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textiles first, then steam power.</a:t>
            </a:r>
          </a:p>
          <a:p>
            <a:r>
              <a:t>- Show how inventions changed both production and transport.</a:t>
            </a:r>
          </a:p>
          <a:p>
            <a:r>
              <a:t>- Reinforce that technology boosted growth by solving bottlenecks.</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Explain why enclosure increased productivity but displaced people.</a:t>
            </a:r>
          </a:p>
          <a:p>
            <a:r>
              <a:t>- Connect rural change to the supply of factory workers.</a:t>
            </a:r>
          </a:p>
          <a:p>
            <a:r>
              <a:t>- Keep the focus on social change, not land ownership detail.</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population growth to labour supply and demand.</a:t>
            </a:r>
          </a:p>
          <a:p>
            <a:r>
              <a:t>- Compare rural life with the new rhythm of factory work.</a:t>
            </a:r>
          </a:p>
          <a:p>
            <a:r>
              <a:t>- Foreshadow that industrialisation created social problems as well as jobs.</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Show how political stability helped business confidence.</a:t>
            </a:r>
          </a:p>
          <a:p>
            <a:r>
              <a:t>- Make the link between fewer rules and faster expansion.</a:t>
            </a:r>
          </a:p>
          <a:p>
            <a:r>
              <a:t>- Note the cost: weak protection for workers.</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jpg"/><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mdmf_ra_.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DA2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500" b="1" i="0">
                <a:solidFill>
                  <a:srgbClr val="FFFFFF"/>
                </a:solidFill>
                <a:latin typeface="Calibri Light"/>
              </a:rPr>
              <a:t>What Changed Britain Forever?</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Industrial Revolution in Britain</a:t>
            </a:r>
          </a:p>
        </p:txBody>
      </p:sp>
      <p:sp>
        <p:nvSpPr>
          <p:cNvPr id="8" name="Rectangle 7"/>
          <p:cNvSpPr/>
          <p:nvPr/>
        </p:nvSpPr>
        <p:spPr>
          <a:xfrm>
            <a:off x="0" y="6757200"/>
            <a:ext cx="12192119" cy="100800"/>
          </a:xfrm>
          <a:prstGeom prst="rect">
            <a:avLst/>
          </a:prstGeom>
          <a:solidFill>
            <a:srgbClr val="DA2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8h_tb_42.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600" b="1" i="0">
                <a:solidFill>
                  <a:srgbClr val="FFFFFF"/>
                </a:solidFill>
                <a:latin typeface="Calibri Light"/>
              </a:rPr>
              <a:t>Britain industrialised because money, machines, labour, government policy and geography all reinforced one another.</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C08C7C"/>
                </a:solidFill>
                <a:latin typeface="Calibri"/>
              </a:rPr>
              <a:t>No single cause explains the Industrial Revolution on its own. Capital funded factories, inventions increased output, people supplied labour, and political conditions helped business grow. Britain’s advantages only mattered because they worked together.</a:t>
            </a:r>
          </a:p>
        </p:txBody>
      </p:sp>
      <p:sp>
        <p:nvSpPr>
          <p:cNvPr id="6" name="Rectangle 5"/>
          <p:cNvSpPr/>
          <p:nvPr/>
        </p:nvSpPr>
        <p:spPr>
          <a:xfrm>
            <a:off x="0" y="6768000"/>
            <a:ext cx="12192119" cy="90000"/>
          </a:xfrm>
          <a:prstGeom prst="rect">
            <a:avLst/>
          </a:prstGeom>
          <a:solidFill>
            <a:srgbClr val="DA2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DA2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300" b="1" i="0">
                <a:solidFill>
                  <a:srgbClr val="7E3925"/>
                </a:solidFill>
                <a:latin typeface="Calibri Light"/>
              </a:rPr>
              <a:t>✓ Check Your Understanding</a:t>
            </a:r>
          </a:p>
        </p:txBody>
      </p:sp>
      <p:sp>
        <p:nvSpPr>
          <p:cNvPr id="4" name="Rectangle 3"/>
          <p:cNvSpPr/>
          <p:nvPr/>
        </p:nvSpPr>
        <p:spPr>
          <a:xfrm>
            <a:off x="540000" y="684000"/>
            <a:ext cx="1260000" cy="36000"/>
          </a:xfrm>
          <a:prstGeom prst="rect">
            <a:avLst/>
          </a:prstGeom>
          <a:solidFill>
            <a:srgbClr val="DA2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512"/>
                </a:solidFill>
                <a:latin typeface="Calibri"/>
              </a:rPr>
              <a:t>Q1.  Which explanation best shows how the Enclosure Movement helped cause the Industrial Revolution?</a:t>
            </a:r>
          </a:p>
        </p:txBody>
      </p:sp>
      <p:sp>
        <p:nvSpPr>
          <p:cNvPr id="6" name="Rounded Rectangle 5"/>
          <p:cNvSpPr/>
          <p:nvPr/>
        </p:nvSpPr>
        <p:spPr>
          <a:xfrm>
            <a:off x="540000"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211512"/>
                </a:solidFill>
                <a:latin typeface="Calibri"/>
              </a:rPr>
              <a:t>A.  It reduced the need for workers by replacing people with machines in factories</a:t>
            </a:r>
          </a:p>
        </p:txBody>
      </p:sp>
      <p:sp>
        <p:nvSpPr>
          <p:cNvPr id="8" name="Rounded Rectangle 7"/>
          <p:cNvSpPr/>
          <p:nvPr/>
        </p:nvSpPr>
        <p:spPr>
          <a:xfrm>
            <a:off x="6186059"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211512"/>
                </a:solidFill>
                <a:latin typeface="Calibri"/>
              </a:rPr>
              <a:t>B.  It pushed many farm workers into towns, where they could take paid jobs in factories</a:t>
            </a:r>
          </a:p>
        </p:txBody>
      </p:sp>
      <p:sp>
        <p:nvSpPr>
          <p:cNvPr id="10" name="Rounded Rectangle 9"/>
          <p:cNvSpPr/>
          <p:nvPr/>
        </p:nvSpPr>
        <p:spPr>
          <a:xfrm>
            <a:off x="540000"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211512"/>
                </a:solidFill>
                <a:latin typeface="Calibri"/>
              </a:rPr>
              <a:t>C.  It made steam engines cheaper, which allowed factories to be built on riversides</a:t>
            </a:r>
          </a:p>
        </p:txBody>
      </p:sp>
      <p:sp>
        <p:nvSpPr>
          <p:cNvPr id="12" name="Rounded Rectangle 11"/>
          <p:cNvSpPr/>
          <p:nvPr/>
        </p:nvSpPr>
        <p:spPr>
          <a:xfrm>
            <a:off x="6186059"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211512"/>
                </a:solidFill>
                <a:latin typeface="Calibri"/>
              </a:rPr>
              <a:t>D.  It stopped business owners from investing money in new inventions</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512"/>
                </a:solidFill>
                <a:latin typeface="Calibri"/>
              </a:rPr>
              <a:t>Q2.  Why did steam power have such a big impact on industrial growth in Britain?</a:t>
            </a:r>
          </a:p>
        </p:txBody>
      </p:sp>
      <p:sp>
        <p:nvSpPr>
          <p:cNvPr id="15" name="Rounded Rectangle 14"/>
          <p:cNvSpPr/>
          <p:nvPr/>
        </p:nvSpPr>
        <p:spPr>
          <a:xfrm>
            <a:off x="540000"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211512"/>
                </a:solidFill>
                <a:latin typeface="Calibri"/>
              </a:rPr>
              <a:t>A.  It made cloth softer and more fashionable, so more people wanted to buy it</a:t>
            </a:r>
          </a:p>
        </p:txBody>
      </p:sp>
      <p:sp>
        <p:nvSpPr>
          <p:cNvPr id="17" name="Rounded Rectangle 16"/>
          <p:cNvSpPr/>
          <p:nvPr/>
        </p:nvSpPr>
        <p:spPr>
          <a:xfrm>
            <a:off x="6186059"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211512"/>
                </a:solidFill>
                <a:latin typeface="Calibri"/>
              </a:rPr>
              <a:t>B.  It only helped mills that were already next to rivers and canals</a:t>
            </a:r>
          </a:p>
        </p:txBody>
      </p:sp>
      <p:sp>
        <p:nvSpPr>
          <p:cNvPr id="19" name="Rounded Rectangle 18"/>
          <p:cNvSpPr/>
          <p:nvPr/>
        </p:nvSpPr>
        <p:spPr>
          <a:xfrm>
            <a:off x="540000"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211512"/>
                </a:solidFill>
                <a:latin typeface="Calibri"/>
              </a:rPr>
              <a:t>C.  It allowed factories to be built away from rivers and later improved transport by powering trains and ships</a:t>
            </a:r>
          </a:p>
        </p:txBody>
      </p:sp>
      <p:sp>
        <p:nvSpPr>
          <p:cNvPr id="21" name="Rounded Rectangle 20"/>
          <p:cNvSpPr/>
          <p:nvPr/>
        </p:nvSpPr>
        <p:spPr>
          <a:xfrm>
            <a:off x="6186059"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211512"/>
                </a:solidFill>
                <a:latin typeface="Calibri"/>
              </a:rPr>
              <a:t>D.  It reduced the need for capital because machines could run without money</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512"/>
                </a:solidFill>
                <a:latin typeface="Calibri"/>
              </a:rPr>
              <a:t>Q3.  Which statement best explains how capital helped drive the Industrial Revolution?</a:t>
            </a:r>
          </a:p>
        </p:txBody>
      </p:sp>
      <p:sp>
        <p:nvSpPr>
          <p:cNvPr id="24" name="Rounded Rectangle 23"/>
          <p:cNvSpPr/>
          <p:nvPr/>
        </p:nvSpPr>
        <p:spPr>
          <a:xfrm>
            <a:off x="540000"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211512"/>
                </a:solidFill>
                <a:latin typeface="Calibri"/>
              </a:rPr>
              <a:t>A.  Capital was important because wealthy people could invest savings and profits into factories, machines and transport, making production larger and more profitable</a:t>
            </a:r>
          </a:p>
        </p:txBody>
      </p:sp>
      <p:sp>
        <p:nvSpPr>
          <p:cNvPr id="26" name="Rounded Rectangle 25"/>
          <p:cNvSpPr/>
          <p:nvPr/>
        </p:nvSpPr>
        <p:spPr>
          <a:xfrm>
            <a:off x="6186059"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211512"/>
                </a:solidFill>
                <a:latin typeface="Calibri"/>
              </a:rPr>
              <a:t>B.  Capital caused the Enclosure Movement by making farmers leave the countryside</a:t>
            </a:r>
          </a:p>
        </p:txBody>
      </p:sp>
      <p:sp>
        <p:nvSpPr>
          <p:cNvPr id="28" name="Rounded Rectangle 27"/>
          <p:cNvSpPr/>
          <p:nvPr/>
        </p:nvSpPr>
        <p:spPr>
          <a:xfrm>
            <a:off x="540000"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211512"/>
                </a:solidFill>
                <a:latin typeface="Calibri"/>
              </a:rPr>
              <a:t>C.  Capital worked only when governments controlled businesses closely</a:t>
            </a:r>
          </a:p>
        </p:txBody>
      </p:sp>
      <p:sp>
        <p:nvSpPr>
          <p:cNvPr id="30" name="Rounded Rectangle 29"/>
          <p:cNvSpPr/>
          <p:nvPr/>
        </p:nvSpPr>
        <p:spPr>
          <a:xfrm>
            <a:off x="6186059"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211512"/>
                </a:solidFill>
                <a:latin typeface="Calibri"/>
              </a:rPr>
              <a:t>D.  Capital mainly helped because it replaced all the new inventions with cheaper labour</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7E39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DA2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0" i="1">
                <a:solidFill>
                  <a:srgbClr val="DA2F3B"/>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300" b="1" i="0">
                <a:solidFill>
                  <a:srgbClr val="FFFFFF"/>
                </a:solidFill>
                <a:latin typeface="Calibri Light"/>
              </a:rPr>
              <a:t>What were the key factors that led to the Industrial Revolution in Britain?</a:t>
            </a:r>
          </a:p>
        </p:txBody>
      </p:sp>
      <p:sp>
        <p:nvSpPr>
          <p:cNvPr id="5" name="Rectangle 4"/>
          <p:cNvSpPr/>
          <p:nvPr/>
        </p:nvSpPr>
        <p:spPr>
          <a:xfrm>
            <a:off x="5556059" y="1260000"/>
            <a:ext cx="1080000" cy="43200"/>
          </a:xfrm>
          <a:prstGeom prst="rect">
            <a:avLst/>
          </a:prstGeom>
          <a:solidFill>
            <a:srgbClr val="DA2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28250"/>
            <a:ext cx="306000" cy="306000"/>
          </a:xfrm>
          <a:prstGeom prst="ellipse">
            <a:avLst/>
          </a:prstGeom>
          <a:solidFill>
            <a:srgbClr val="DA2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28250"/>
            <a:ext cx="306000" cy="306000"/>
          </a:xfrm>
          <a:prstGeom prst="rect">
            <a:avLst/>
          </a:prstGeom>
          <a:noFill/>
        </p:spPr>
        <p:txBody>
          <a:bodyPr wrap="square" anchor="ctr"/>
          <a:lstStyle/>
          <a:p>
            <a:pPr algn="ctr"/>
            <a:r>
              <a:rPr sz="1400" b="1" i="0">
                <a:solidFill>
                  <a:srgbClr val="7E3925"/>
                </a:solidFill>
                <a:latin typeface="Calibri"/>
              </a:rPr>
              <a:t>1</a:t>
            </a:r>
          </a:p>
        </p:txBody>
      </p:sp>
      <p:sp>
        <p:nvSpPr>
          <p:cNvPr id="8" name="TextBox 7"/>
          <p:cNvSpPr txBox="1"/>
          <p:nvPr/>
        </p:nvSpPr>
        <p:spPr>
          <a:xfrm>
            <a:off x="990000" y="1512000"/>
            <a:ext cx="10662119" cy="1138500"/>
          </a:xfrm>
          <a:prstGeom prst="rect">
            <a:avLst/>
          </a:prstGeom>
          <a:noFill/>
        </p:spPr>
        <p:txBody>
          <a:bodyPr wrap="square" anchor="ctr"/>
          <a:lstStyle/>
          <a:p>
            <a:pPr algn="l"/>
            <a:r>
              <a:rPr sz="1800" b="0" i="0">
                <a:solidFill>
                  <a:srgbClr val="FFFFFF"/>
                </a:solidFill>
                <a:latin typeface="Calibri"/>
              </a:rPr>
              <a:t>Capital gave entrepreneurs the money to build factories and buy machines, turning new ideas into large-scale production.</a:t>
            </a:r>
          </a:p>
        </p:txBody>
      </p:sp>
      <p:sp>
        <p:nvSpPr>
          <p:cNvPr id="9" name="Oval 8"/>
          <p:cNvSpPr/>
          <p:nvPr/>
        </p:nvSpPr>
        <p:spPr>
          <a:xfrm>
            <a:off x="540000" y="3066750"/>
            <a:ext cx="306000" cy="306000"/>
          </a:xfrm>
          <a:prstGeom prst="ellipse">
            <a:avLst/>
          </a:prstGeom>
          <a:solidFill>
            <a:srgbClr val="DA2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66750"/>
            <a:ext cx="306000" cy="306000"/>
          </a:xfrm>
          <a:prstGeom prst="rect">
            <a:avLst/>
          </a:prstGeom>
          <a:noFill/>
        </p:spPr>
        <p:txBody>
          <a:bodyPr wrap="square" anchor="ctr"/>
          <a:lstStyle/>
          <a:p>
            <a:pPr algn="ctr"/>
            <a:r>
              <a:rPr sz="1400" b="1" i="0">
                <a:solidFill>
                  <a:srgbClr val="7E3925"/>
                </a:solidFill>
                <a:latin typeface="Calibri"/>
              </a:rPr>
              <a:t>2</a:t>
            </a:r>
          </a:p>
        </p:txBody>
      </p:sp>
      <p:sp>
        <p:nvSpPr>
          <p:cNvPr id="11" name="TextBox 10"/>
          <p:cNvSpPr txBox="1"/>
          <p:nvPr/>
        </p:nvSpPr>
        <p:spPr>
          <a:xfrm>
            <a:off x="990000" y="2650500"/>
            <a:ext cx="10662119" cy="1138500"/>
          </a:xfrm>
          <a:prstGeom prst="rect">
            <a:avLst/>
          </a:prstGeom>
          <a:noFill/>
        </p:spPr>
        <p:txBody>
          <a:bodyPr wrap="square" anchor="ctr"/>
          <a:lstStyle/>
          <a:p>
            <a:pPr algn="l"/>
            <a:r>
              <a:rPr sz="1800" b="0" i="0">
                <a:solidFill>
                  <a:srgbClr val="FFFFFF"/>
                </a:solidFill>
                <a:latin typeface="Calibri"/>
              </a:rPr>
              <a:t>Technological innovations in textiles and steam power made production faster, cheaper and less tied to hand labour or river sites.</a:t>
            </a:r>
          </a:p>
        </p:txBody>
      </p:sp>
      <p:sp>
        <p:nvSpPr>
          <p:cNvPr id="12" name="Oval 11"/>
          <p:cNvSpPr/>
          <p:nvPr/>
        </p:nvSpPr>
        <p:spPr>
          <a:xfrm>
            <a:off x="540000" y="4205250"/>
            <a:ext cx="306000" cy="306000"/>
          </a:xfrm>
          <a:prstGeom prst="ellipse">
            <a:avLst/>
          </a:prstGeom>
          <a:solidFill>
            <a:srgbClr val="DA2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205250"/>
            <a:ext cx="306000" cy="306000"/>
          </a:xfrm>
          <a:prstGeom prst="rect">
            <a:avLst/>
          </a:prstGeom>
          <a:noFill/>
        </p:spPr>
        <p:txBody>
          <a:bodyPr wrap="square" anchor="ctr"/>
          <a:lstStyle/>
          <a:p>
            <a:pPr algn="ctr"/>
            <a:r>
              <a:rPr sz="1400" b="1" i="0">
                <a:solidFill>
                  <a:srgbClr val="7E3925"/>
                </a:solidFill>
                <a:latin typeface="Calibri"/>
              </a:rPr>
              <a:t>3</a:t>
            </a:r>
          </a:p>
        </p:txBody>
      </p:sp>
      <p:sp>
        <p:nvSpPr>
          <p:cNvPr id="14" name="TextBox 13"/>
          <p:cNvSpPr txBox="1"/>
          <p:nvPr/>
        </p:nvSpPr>
        <p:spPr>
          <a:xfrm>
            <a:off x="990000" y="3789000"/>
            <a:ext cx="10662119" cy="1138500"/>
          </a:xfrm>
          <a:prstGeom prst="rect">
            <a:avLst/>
          </a:prstGeom>
          <a:noFill/>
        </p:spPr>
        <p:txBody>
          <a:bodyPr wrap="square" anchor="ctr"/>
          <a:lstStyle/>
          <a:p>
            <a:pPr algn="l"/>
            <a:r>
              <a:rPr sz="1800" b="0" i="0">
                <a:solidFill>
                  <a:srgbClr val="FFFFFF"/>
                </a:solidFill>
                <a:latin typeface="Calibri"/>
              </a:rPr>
              <a:t>Population growth and urban migration supplied factory workers, while enclosure pushed many people away from farm life and into towns.</a:t>
            </a:r>
          </a:p>
        </p:txBody>
      </p:sp>
      <p:sp>
        <p:nvSpPr>
          <p:cNvPr id="15" name="Oval 14"/>
          <p:cNvSpPr/>
          <p:nvPr/>
        </p:nvSpPr>
        <p:spPr>
          <a:xfrm>
            <a:off x="540000" y="5343750"/>
            <a:ext cx="306000" cy="306000"/>
          </a:xfrm>
          <a:prstGeom prst="ellipse">
            <a:avLst/>
          </a:prstGeom>
          <a:solidFill>
            <a:srgbClr val="DA2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343750"/>
            <a:ext cx="306000" cy="306000"/>
          </a:xfrm>
          <a:prstGeom prst="rect">
            <a:avLst/>
          </a:prstGeom>
          <a:noFill/>
        </p:spPr>
        <p:txBody>
          <a:bodyPr wrap="square" anchor="ctr"/>
          <a:lstStyle/>
          <a:p>
            <a:pPr algn="ctr"/>
            <a:r>
              <a:rPr sz="1400" b="1" i="0">
                <a:solidFill>
                  <a:srgbClr val="7E3925"/>
                </a:solidFill>
                <a:latin typeface="Calibri"/>
              </a:rPr>
              <a:t>4</a:t>
            </a:r>
          </a:p>
        </p:txBody>
      </p:sp>
      <p:sp>
        <p:nvSpPr>
          <p:cNvPr id="17" name="TextBox 16"/>
          <p:cNvSpPr txBox="1"/>
          <p:nvPr/>
        </p:nvSpPr>
        <p:spPr>
          <a:xfrm>
            <a:off x="990000" y="4927500"/>
            <a:ext cx="10662119" cy="1138500"/>
          </a:xfrm>
          <a:prstGeom prst="rect">
            <a:avLst/>
          </a:prstGeom>
          <a:noFill/>
        </p:spPr>
        <p:txBody>
          <a:bodyPr wrap="square" anchor="ctr"/>
          <a:lstStyle/>
          <a:p>
            <a:pPr algn="l"/>
            <a:r>
              <a:rPr sz="1800" b="0" i="0">
                <a:solidFill>
                  <a:srgbClr val="FFFFFF"/>
                </a:solidFill>
                <a:latin typeface="Calibri"/>
              </a:rPr>
              <a:t>A stable political climate and limited government interference encouraged business growth, and Britain’s location and resources supported trade and industrial expansion.</a:t>
            </a:r>
          </a:p>
        </p:txBody>
      </p:sp>
      <p:sp>
        <p:nvSpPr>
          <p:cNvPr id="18" name="Rounded Rectangle 17"/>
          <p:cNvSpPr/>
          <p:nvPr/>
        </p:nvSpPr>
        <p:spPr>
          <a:xfrm>
            <a:off x="540000" y="6174001"/>
            <a:ext cx="11112119" cy="503999"/>
          </a:xfrm>
          <a:prstGeom prst="roundRect">
            <a:avLst>
              <a:gd name="adj" fmla="val 4000"/>
            </a:avLst>
          </a:prstGeom>
          <a:solidFill>
            <a:srgbClr val="DA2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174001"/>
            <a:ext cx="10752119" cy="503999"/>
          </a:xfrm>
          <a:prstGeom prst="rect">
            <a:avLst/>
          </a:prstGeom>
          <a:noFill/>
        </p:spPr>
        <p:txBody>
          <a:bodyPr wrap="square" anchor="ctr"/>
          <a:lstStyle/>
          <a:p>
            <a:pPr algn="l"/>
            <a:r>
              <a:rPr sz="1400" b="0" i="1">
                <a:solidFill>
                  <a:srgbClr val="7E3925"/>
                </a:solidFill>
                <a:latin typeface="Calibri"/>
              </a:rPr>
              <a:t>Exit ticket:  In two sentences, explain the Industrial Revolution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900" b="1" i="0">
                <a:solidFill>
                  <a:srgbClr val="C08C7C"/>
                </a:solidFill>
                <a:latin typeface="Calibri"/>
              </a:rPr>
              <a:t>LEARNING INTENTION</a:t>
            </a:r>
          </a:p>
        </p:txBody>
      </p:sp>
      <p:sp>
        <p:nvSpPr>
          <p:cNvPr id="4" name="Rectangle 3"/>
          <p:cNvSpPr/>
          <p:nvPr/>
        </p:nvSpPr>
        <p:spPr>
          <a:xfrm>
            <a:off x="540000" y="827999"/>
            <a:ext cx="720000" cy="36000"/>
          </a:xfrm>
          <a:prstGeom prst="rect">
            <a:avLst/>
          </a:prstGeom>
          <a:solidFill>
            <a:srgbClr val="C08C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1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explain the social, economic, political and technological causes of the Industrial Revolution</a:t>
            </a:r>
          </a:p>
        </p:txBody>
      </p:sp>
      <p:sp>
        <p:nvSpPr>
          <p:cNvPr id="7" name="TextBox 6"/>
          <p:cNvSpPr txBox="1"/>
          <p:nvPr/>
        </p:nvSpPr>
        <p:spPr>
          <a:xfrm>
            <a:off x="5760000" y="540000"/>
            <a:ext cx="6162119" cy="216000"/>
          </a:xfrm>
          <a:prstGeom prst="rect">
            <a:avLst/>
          </a:prstGeom>
          <a:noFill/>
        </p:spPr>
        <p:txBody>
          <a:bodyPr wrap="square"/>
          <a:lstStyle/>
          <a:p>
            <a:pPr algn="l"/>
            <a:r>
              <a:rPr sz="900" b="1" i="0">
                <a:solidFill>
                  <a:srgbClr val="7E3925"/>
                </a:solidFill>
                <a:latin typeface="Calibri"/>
              </a:rPr>
              <a:t>SUCCESS CRITERIA</a:t>
            </a:r>
          </a:p>
        </p:txBody>
      </p:sp>
      <p:sp>
        <p:nvSpPr>
          <p:cNvPr id="8" name="Rectangle 7"/>
          <p:cNvSpPr/>
          <p:nvPr/>
        </p:nvSpPr>
        <p:spPr>
          <a:xfrm>
            <a:off x="5760000" y="827999"/>
            <a:ext cx="720000" cy="36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554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626000"/>
          </a:xfrm>
          <a:prstGeom prst="rect">
            <a:avLst/>
          </a:prstGeom>
          <a:noFill/>
        </p:spPr>
        <p:txBody>
          <a:bodyPr wrap="square"/>
          <a:lstStyle/>
          <a:p>
            <a:pPr algn="l"/>
            <a:r>
              <a:rPr sz="1800" b="0" i="0">
                <a:solidFill>
                  <a:srgbClr val="211512"/>
                </a:solidFill>
                <a:latin typeface="Calibri"/>
              </a:rPr>
              <a:t>I can explain how economic, technological, social, political and geographic factors worked together in Britain</a:t>
            </a:r>
          </a:p>
        </p:txBody>
      </p:sp>
      <p:sp>
        <p:nvSpPr>
          <p:cNvPr id="12" name="Rounded Rectangle 11"/>
          <p:cNvSpPr/>
          <p:nvPr/>
        </p:nvSpPr>
        <p:spPr>
          <a:xfrm>
            <a:off x="5760000" y="2850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958000"/>
            <a:ext cx="54000" cy="1554000"/>
          </a:xfrm>
          <a:prstGeom prst="rect">
            <a:avLst/>
          </a:prstGeom>
          <a:solidFill>
            <a:srgbClr val="DA2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922000"/>
            <a:ext cx="5802119" cy="1626000"/>
          </a:xfrm>
          <a:prstGeom prst="rect">
            <a:avLst/>
          </a:prstGeom>
          <a:noFill/>
        </p:spPr>
        <p:txBody>
          <a:bodyPr wrap="square"/>
          <a:lstStyle/>
          <a:p>
            <a:pPr algn="l"/>
            <a:r>
              <a:rPr sz="1800" b="0" i="0">
                <a:solidFill>
                  <a:srgbClr val="211512"/>
                </a:solidFill>
                <a:latin typeface="Calibri"/>
              </a:rPr>
              <a:t>I can compare how different causes contributed in different ways to industrial growth</a:t>
            </a:r>
          </a:p>
        </p:txBody>
      </p:sp>
      <p:sp>
        <p:nvSpPr>
          <p:cNvPr id="15" name="Rounded Rectangle 14"/>
          <p:cNvSpPr/>
          <p:nvPr/>
        </p:nvSpPr>
        <p:spPr>
          <a:xfrm>
            <a:off x="5760000" y="4728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4836000"/>
            <a:ext cx="54000" cy="1554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4800000"/>
            <a:ext cx="5802119" cy="1626000"/>
          </a:xfrm>
          <a:prstGeom prst="rect">
            <a:avLst/>
          </a:prstGeom>
          <a:noFill/>
        </p:spPr>
        <p:txBody>
          <a:bodyPr wrap="square"/>
          <a:lstStyle/>
          <a:p>
            <a:pPr algn="l"/>
            <a:r>
              <a:rPr sz="1800" b="0" i="0">
                <a:solidFill>
                  <a:srgbClr val="211512"/>
                </a:solidFill>
                <a:latin typeface="Calibri"/>
              </a:rPr>
              <a:t>I can give examples of changes in Britain that helped factories and trade expand</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DA2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100" b="1" i="0">
                <a:solidFill>
                  <a:srgbClr val="7E39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100" b="0" i="0">
                <a:solidFill>
                  <a:srgbClr val="FFFFFF"/>
                </a:solidFill>
                <a:latin typeface="Calibri"/>
              </a:rPr>
              <a:t>Think for 20 seconds, talk with a partner, then share one idea with the class.</a:t>
            </a:r>
          </a:p>
        </p:txBody>
      </p:sp>
      <p:sp>
        <p:nvSpPr>
          <p:cNvPr id="8" name="TextBox 7"/>
          <p:cNvSpPr txBox="1"/>
          <p:nvPr/>
        </p:nvSpPr>
        <p:spPr>
          <a:xfrm>
            <a:off x="540000" y="720000"/>
            <a:ext cx="11112119" cy="360000"/>
          </a:xfrm>
          <a:prstGeom prst="rect">
            <a:avLst/>
          </a:prstGeom>
          <a:noFill/>
        </p:spPr>
        <p:txBody>
          <a:bodyPr wrap="square"/>
          <a:lstStyle/>
          <a:p>
            <a:pPr algn="l"/>
            <a:r>
              <a:rPr sz="2800" b="1" i="0">
                <a:solidFill>
                  <a:srgbClr val="7E3925"/>
                </a:solidFill>
                <a:latin typeface="Calibri Light"/>
              </a:rPr>
              <a:t>Britain Before the Factories</a:t>
            </a:r>
          </a:p>
        </p:txBody>
      </p:sp>
      <p:sp>
        <p:nvSpPr>
          <p:cNvPr id="9" name="Rectangle 8"/>
          <p:cNvSpPr/>
          <p:nvPr/>
        </p:nvSpPr>
        <p:spPr>
          <a:xfrm>
            <a:off x="540000" y="1116000"/>
            <a:ext cx="1260000" cy="432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300" b="0" i="0">
                <a:solidFill>
                  <a:srgbClr val="211512"/>
                </a:solidFill>
                <a:latin typeface="Calibri"/>
              </a:rPr>
              <a:t>If most clothing was made at home, what might that tell us about work and trade in Britain before the Industrial Revolution?</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300" b="0" i="0">
                <a:solidFill>
                  <a:srgbClr val="211512"/>
                </a:solidFill>
                <a:latin typeface="Calibri"/>
              </a:rPr>
              <a:t>Agree or disagree: machines alone caused the Industrial Revolution.</a:t>
            </a:r>
          </a:p>
        </p:txBody>
      </p:sp>
      <p:sp>
        <p:nvSpPr>
          <p:cNvPr id="18" name="Rounded Rectangle 17"/>
          <p:cNvSpPr/>
          <p:nvPr/>
        </p:nvSpPr>
        <p:spPr>
          <a:xfrm>
            <a:off x="540000" y="6210000"/>
            <a:ext cx="11112119" cy="468000"/>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100" b="0" i="1">
                <a:solidFill>
                  <a:srgbClr val="7E39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600" b="1" i="0">
                <a:solidFill>
                  <a:srgbClr val="7E3925"/>
                </a:solidFill>
                <a:latin typeface="Calibri Light"/>
              </a:rPr>
              <a:t>Key Vocabulary</a:t>
            </a:r>
          </a:p>
        </p:txBody>
      </p:sp>
      <p:sp>
        <p:nvSpPr>
          <p:cNvPr id="3" name="Rectangle 2"/>
          <p:cNvSpPr/>
          <p:nvPr/>
        </p:nvSpPr>
        <p:spPr>
          <a:xfrm>
            <a:off x="540000" y="1170000"/>
            <a:ext cx="1260000" cy="50400"/>
          </a:xfrm>
          <a:prstGeom prst="rect">
            <a:avLst/>
          </a:prstGeom>
          <a:solidFill>
            <a:srgbClr val="DA2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284921"/>
            <a:ext cx="5448059" cy="93071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320921"/>
            <a:ext cx="5232059" cy="36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428921"/>
            <a:ext cx="5124059" cy="234000"/>
          </a:xfrm>
          <a:prstGeom prst="rect">
            <a:avLst/>
          </a:prstGeom>
          <a:noFill/>
        </p:spPr>
        <p:txBody>
          <a:bodyPr wrap="square"/>
          <a:lstStyle/>
          <a:p>
            <a:pPr algn="l"/>
            <a:r>
              <a:rPr sz="1400" b="1" i="0">
                <a:solidFill>
                  <a:srgbClr val="7E3925"/>
                </a:solidFill>
                <a:latin typeface="Calibri Light"/>
              </a:rPr>
              <a:t>INDUSTRIAL REVOLUTION</a:t>
            </a:r>
          </a:p>
        </p:txBody>
      </p:sp>
      <p:sp>
        <p:nvSpPr>
          <p:cNvPr id="8" name="TextBox 7"/>
          <p:cNvSpPr txBox="1"/>
          <p:nvPr/>
        </p:nvSpPr>
        <p:spPr>
          <a:xfrm>
            <a:off x="702000" y="2662921"/>
            <a:ext cx="5124059" cy="462719"/>
          </a:xfrm>
          <a:prstGeom prst="rect">
            <a:avLst/>
          </a:prstGeom>
          <a:noFill/>
        </p:spPr>
        <p:txBody>
          <a:bodyPr wrap="square"/>
          <a:lstStyle/>
          <a:p>
            <a:pPr algn="l"/>
            <a:r>
              <a:rPr sz="1400" b="0" i="0">
                <a:solidFill>
                  <a:srgbClr val="211512"/>
                </a:solidFill>
                <a:latin typeface="Calibri"/>
              </a:rPr>
              <a:t>A period when machines, factories and new energy sources transformed how goods were made.</a:t>
            </a:r>
          </a:p>
        </p:txBody>
      </p:sp>
      <p:sp>
        <p:nvSpPr>
          <p:cNvPr id="9" name="Rounded Rectangle 8"/>
          <p:cNvSpPr/>
          <p:nvPr/>
        </p:nvSpPr>
        <p:spPr>
          <a:xfrm>
            <a:off x="6204059" y="2284921"/>
            <a:ext cx="5448059" cy="93071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320921"/>
            <a:ext cx="5232059" cy="36000"/>
          </a:xfrm>
          <a:prstGeom prst="rect">
            <a:avLst/>
          </a:prstGeom>
          <a:solidFill>
            <a:srgbClr val="DA2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428921"/>
            <a:ext cx="5124059" cy="234000"/>
          </a:xfrm>
          <a:prstGeom prst="rect">
            <a:avLst/>
          </a:prstGeom>
          <a:noFill/>
        </p:spPr>
        <p:txBody>
          <a:bodyPr wrap="square"/>
          <a:lstStyle/>
          <a:p>
            <a:pPr algn="l"/>
            <a:r>
              <a:rPr sz="1400" b="1" i="0">
                <a:solidFill>
                  <a:srgbClr val="DA2F3B"/>
                </a:solidFill>
                <a:latin typeface="Calibri Light"/>
              </a:rPr>
              <a:t>CAPITAL</a:t>
            </a:r>
          </a:p>
        </p:txBody>
      </p:sp>
      <p:sp>
        <p:nvSpPr>
          <p:cNvPr id="12" name="TextBox 11"/>
          <p:cNvSpPr txBox="1"/>
          <p:nvPr/>
        </p:nvSpPr>
        <p:spPr>
          <a:xfrm>
            <a:off x="6366059" y="2662921"/>
            <a:ext cx="5124059" cy="462719"/>
          </a:xfrm>
          <a:prstGeom prst="rect">
            <a:avLst/>
          </a:prstGeom>
          <a:noFill/>
        </p:spPr>
        <p:txBody>
          <a:bodyPr wrap="square"/>
          <a:lstStyle/>
          <a:p>
            <a:pPr algn="l"/>
            <a:r>
              <a:rPr sz="1400" b="0" i="0">
                <a:solidFill>
                  <a:srgbClr val="211512"/>
                </a:solidFill>
                <a:latin typeface="Calibri"/>
              </a:rPr>
              <a:t>Money used to start businesses, buy equipment or build factories.</a:t>
            </a:r>
          </a:p>
        </p:txBody>
      </p:sp>
      <p:sp>
        <p:nvSpPr>
          <p:cNvPr id="13" name="Rounded Rectangle 12"/>
          <p:cNvSpPr/>
          <p:nvPr/>
        </p:nvSpPr>
        <p:spPr>
          <a:xfrm>
            <a:off x="540000" y="3359640"/>
            <a:ext cx="5448059" cy="93071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395640"/>
            <a:ext cx="5232059" cy="36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3503640"/>
            <a:ext cx="5124059" cy="234000"/>
          </a:xfrm>
          <a:prstGeom prst="rect">
            <a:avLst/>
          </a:prstGeom>
          <a:noFill/>
        </p:spPr>
        <p:txBody>
          <a:bodyPr wrap="square"/>
          <a:lstStyle/>
          <a:p>
            <a:pPr algn="l"/>
            <a:r>
              <a:rPr sz="1400" b="1" i="0">
                <a:solidFill>
                  <a:srgbClr val="7E3925"/>
                </a:solidFill>
                <a:latin typeface="Calibri Light"/>
              </a:rPr>
              <a:t>ENCLOSURE MOVEMENT</a:t>
            </a:r>
          </a:p>
        </p:txBody>
      </p:sp>
      <p:sp>
        <p:nvSpPr>
          <p:cNvPr id="16" name="TextBox 15"/>
          <p:cNvSpPr txBox="1"/>
          <p:nvPr/>
        </p:nvSpPr>
        <p:spPr>
          <a:xfrm>
            <a:off x="702000" y="3737640"/>
            <a:ext cx="5124059" cy="462719"/>
          </a:xfrm>
          <a:prstGeom prst="rect">
            <a:avLst/>
          </a:prstGeom>
          <a:noFill/>
        </p:spPr>
        <p:txBody>
          <a:bodyPr wrap="square"/>
          <a:lstStyle/>
          <a:p>
            <a:pPr algn="l"/>
            <a:r>
              <a:rPr sz="1400" b="0" i="0">
                <a:solidFill>
                  <a:srgbClr val="211512"/>
                </a:solidFill>
                <a:latin typeface="Calibri"/>
              </a:rPr>
              <a:t>The fencing off of shared land, pushing many farm workers towards towns and wages.</a:t>
            </a:r>
          </a:p>
        </p:txBody>
      </p:sp>
      <p:sp>
        <p:nvSpPr>
          <p:cNvPr id="17" name="Rounded Rectangle 16"/>
          <p:cNvSpPr/>
          <p:nvPr/>
        </p:nvSpPr>
        <p:spPr>
          <a:xfrm>
            <a:off x="6204059" y="3359640"/>
            <a:ext cx="5448059" cy="93071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395640"/>
            <a:ext cx="5232059" cy="36000"/>
          </a:xfrm>
          <a:prstGeom prst="rect">
            <a:avLst/>
          </a:prstGeom>
          <a:solidFill>
            <a:srgbClr val="DA2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3503640"/>
            <a:ext cx="5124059" cy="234000"/>
          </a:xfrm>
          <a:prstGeom prst="rect">
            <a:avLst/>
          </a:prstGeom>
          <a:noFill/>
        </p:spPr>
        <p:txBody>
          <a:bodyPr wrap="square"/>
          <a:lstStyle/>
          <a:p>
            <a:pPr algn="l"/>
            <a:r>
              <a:rPr sz="1400" b="1" i="0">
                <a:solidFill>
                  <a:srgbClr val="DA2F3B"/>
                </a:solidFill>
                <a:latin typeface="Calibri Light"/>
              </a:rPr>
              <a:t>LAISSEZ-FAIRE</a:t>
            </a:r>
          </a:p>
        </p:txBody>
      </p:sp>
      <p:sp>
        <p:nvSpPr>
          <p:cNvPr id="20" name="TextBox 19"/>
          <p:cNvSpPr txBox="1"/>
          <p:nvPr/>
        </p:nvSpPr>
        <p:spPr>
          <a:xfrm>
            <a:off x="6366059" y="3737640"/>
            <a:ext cx="5124059" cy="462719"/>
          </a:xfrm>
          <a:prstGeom prst="rect">
            <a:avLst/>
          </a:prstGeom>
          <a:noFill/>
        </p:spPr>
        <p:txBody>
          <a:bodyPr wrap="square"/>
          <a:lstStyle/>
          <a:p>
            <a:pPr algn="l"/>
            <a:r>
              <a:rPr sz="1400" b="0" i="0">
                <a:solidFill>
                  <a:srgbClr val="211512"/>
                </a:solidFill>
                <a:latin typeface="Calibri"/>
              </a:rPr>
              <a:t>A belief that government should interfere as little as possible in business.</a:t>
            </a:r>
          </a:p>
        </p:txBody>
      </p:sp>
      <p:sp>
        <p:nvSpPr>
          <p:cNvPr id="21" name="Rounded Rectangle 20"/>
          <p:cNvSpPr/>
          <p:nvPr/>
        </p:nvSpPr>
        <p:spPr>
          <a:xfrm>
            <a:off x="540000" y="4434359"/>
            <a:ext cx="5448059" cy="93071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Rectangle 21"/>
          <p:cNvSpPr/>
          <p:nvPr/>
        </p:nvSpPr>
        <p:spPr>
          <a:xfrm>
            <a:off x="648000" y="4470359"/>
            <a:ext cx="5232059" cy="36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702000" y="4578359"/>
            <a:ext cx="5124059" cy="234000"/>
          </a:xfrm>
          <a:prstGeom prst="rect">
            <a:avLst/>
          </a:prstGeom>
          <a:noFill/>
        </p:spPr>
        <p:txBody>
          <a:bodyPr wrap="square"/>
          <a:lstStyle/>
          <a:p>
            <a:pPr algn="l"/>
            <a:r>
              <a:rPr sz="1400" b="1" i="0">
                <a:solidFill>
                  <a:srgbClr val="7E3925"/>
                </a:solidFill>
                <a:latin typeface="Calibri Light"/>
              </a:rPr>
              <a:t>STEAM POWER</a:t>
            </a:r>
          </a:p>
        </p:txBody>
      </p:sp>
      <p:sp>
        <p:nvSpPr>
          <p:cNvPr id="24" name="TextBox 23"/>
          <p:cNvSpPr txBox="1"/>
          <p:nvPr/>
        </p:nvSpPr>
        <p:spPr>
          <a:xfrm>
            <a:off x="702000" y="4812359"/>
            <a:ext cx="5124059" cy="462719"/>
          </a:xfrm>
          <a:prstGeom prst="rect">
            <a:avLst/>
          </a:prstGeom>
          <a:noFill/>
        </p:spPr>
        <p:txBody>
          <a:bodyPr wrap="square"/>
          <a:lstStyle/>
          <a:p>
            <a:pPr algn="l"/>
            <a:r>
              <a:rPr sz="1400" b="0" i="0">
                <a:solidFill>
                  <a:srgbClr val="211512"/>
                </a:solidFill>
                <a:latin typeface="Calibri"/>
              </a:rPr>
              <a:t>Energy from boiling water that could drive machines, mills and transport.</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8C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Calibri Light"/>
              </a:rPr>
              <a:t>Capital</a:t>
            </a:r>
          </a:p>
        </p:txBody>
      </p:sp>
      <p:pic>
        <p:nvPicPr>
          <p:cNvPr id="5" name="Picture 4" descr="tmphsyix96k.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51"/>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211512"/>
                </a:solidFill>
                <a:latin typeface="Calibri"/>
              </a:rPr>
              <a:t>Capital is money that can be invested to grow production. In the Industrial Revolution, people who had savings, land profits or business earnings could fund factories, machines and transport systems.</a:t>
            </a:r>
          </a:p>
        </p:txBody>
      </p:sp>
      <p:sp>
        <p:nvSpPr>
          <p:cNvPr id="8" name="Oval 7"/>
          <p:cNvSpPr/>
          <p:nvPr/>
        </p:nvSpPr>
        <p:spPr>
          <a:xfrm>
            <a:off x="6042059" y="3600000"/>
            <a:ext cx="108000" cy="108000"/>
          </a:xfrm>
          <a:prstGeom prst="ellipse">
            <a:avLst/>
          </a:prstGeom>
          <a:solidFill>
            <a:srgbClr val="C08C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158"/>
                </a:solidFill>
                <a:latin typeface="Calibri"/>
              </a:rPr>
              <a:t>e.g.  Richard Arkwright used borrowed and invested money to build water-powered textile mills in Derbyshire. Without capital, inventions could stay as ideas on paper; with it, entrepreneurs could buy land, hire workers and turn production into a larger business.</a:t>
            </a:r>
          </a:p>
        </p:txBody>
      </p:sp>
      <p:sp>
        <p:nvSpPr>
          <p:cNvPr id="10" name="Rectangle 9"/>
          <p:cNvSpPr/>
          <p:nvPr/>
        </p:nvSpPr>
        <p:spPr>
          <a:xfrm>
            <a:off x="0" y="6768000"/>
            <a:ext cx="12192119" cy="90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2800" b="1" i="0">
                <a:solidFill>
                  <a:srgbClr val="7E3925"/>
                </a:solidFill>
                <a:latin typeface="Calibri Light"/>
              </a:rPr>
              <a:t>Technological Innovation in Textiles and Steam</a:t>
            </a:r>
          </a:p>
        </p:txBody>
      </p:sp>
      <p:sp>
        <p:nvSpPr>
          <p:cNvPr id="3" name="Rectangle 2"/>
          <p:cNvSpPr/>
          <p:nvPr/>
        </p:nvSpPr>
        <p:spPr>
          <a:xfrm>
            <a:off x="540000" y="1170000"/>
            <a:ext cx="1260000" cy="50400"/>
          </a:xfrm>
          <a:prstGeom prst="rect">
            <a:avLst/>
          </a:prstGeom>
          <a:solidFill>
            <a:srgbClr val="DA2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nghwanfl.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33004" y="1442528"/>
            <a:ext cx="148807" cy="148807"/>
          </a:xfrm>
          <a:prstGeom prst="ellipse">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12018" y="1332000"/>
            <a:ext cx="7171294" cy="1134894"/>
          </a:xfrm>
          <a:prstGeom prst="rect">
            <a:avLst/>
          </a:prstGeom>
          <a:noFill/>
        </p:spPr>
        <p:txBody>
          <a:bodyPr wrap="square"/>
          <a:lstStyle/>
          <a:p>
            <a:pPr algn="l"/>
            <a:r>
              <a:rPr sz="1800" b="0" i="0">
                <a:solidFill>
                  <a:srgbClr val="211512"/>
                </a:solidFill>
                <a:latin typeface="Calibri"/>
              </a:rPr>
              <a:t>Textile inventions changed production by speeding up spinning and weaving. Instead of one worker making cloth slowly by hand, machines such as the spinning jenny and power loom increased output and lowered costs, which made factories far more profitable.</a:t>
            </a:r>
          </a:p>
        </p:txBody>
      </p:sp>
      <p:sp>
        <p:nvSpPr>
          <p:cNvPr id="8" name="Rectangle 7"/>
          <p:cNvSpPr/>
          <p:nvPr/>
        </p:nvSpPr>
        <p:spPr>
          <a:xfrm>
            <a:off x="912018" y="2534098"/>
            <a:ext cx="7171294"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33004" y="2726230"/>
            <a:ext cx="148807" cy="148807"/>
          </a:xfrm>
          <a:prstGeom prst="ellipse">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912018" y="2615701"/>
            <a:ext cx="7171294" cy="1134894"/>
          </a:xfrm>
          <a:prstGeom prst="rect">
            <a:avLst/>
          </a:prstGeom>
          <a:noFill/>
        </p:spPr>
        <p:txBody>
          <a:bodyPr wrap="square"/>
          <a:lstStyle/>
          <a:p>
            <a:pPr algn="l"/>
            <a:r>
              <a:rPr sz="1800" b="0" i="0">
                <a:solidFill>
                  <a:srgbClr val="211512"/>
                </a:solidFill>
                <a:latin typeface="Calibri"/>
              </a:rPr>
              <a:t>Steam power took industrial production beyond water sites. Once engines could drive machinery, factories were no longer tied to rivers, and transport improved too because steam engines later powered trains and ships, linking producers to bigger markets.</a:t>
            </a:r>
          </a:p>
        </p:txBody>
      </p:sp>
      <p:sp>
        <p:nvSpPr>
          <p:cNvPr id="11" name="Rectangle 10"/>
          <p:cNvSpPr/>
          <p:nvPr/>
        </p:nvSpPr>
        <p:spPr>
          <a:xfrm>
            <a:off x="912018" y="3817800"/>
            <a:ext cx="7171294"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33004" y="4009932"/>
            <a:ext cx="148807" cy="148807"/>
          </a:xfrm>
          <a:prstGeom prst="ellipse">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912018" y="3899403"/>
            <a:ext cx="7171294" cy="1134894"/>
          </a:xfrm>
          <a:prstGeom prst="rect">
            <a:avLst/>
          </a:prstGeom>
          <a:noFill/>
        </p:spPr>
        <p:txBody>
          <a:bodyPr wrap="square"/>
          <a:lstStyle/>
          <a:p>
            <a:pPr algn="l"/>
            <a:r>
              <a:rPr sz="1800" b="0" i="0">
                <a:solidFill>
                  <a:srgbClr val="211512"/>
                </a:solidFill>
                <a:latin typeface="Calibri"/>
              </a:rPr>
              <a:t>New technology encouraged more invention because each breakthrough exposed another problem to solve. When one machine made cloth faster, business owners wanted another machine to finish the job more cheaply or more reliably, so industrial growth accelerated.</a:t>
            </a:r>
          </a:p>
        </p:txBody>
      </p:sp>
      <p:sp>
        <p:nvSpPr>
          <p:cNvPr id="14" name="Rectangle 13"/>
          <p:cNvSpPr/>
          <p:nvPr/>
        </p:nvSpPr>
        <p:spPr>
          <a:xfrm>
            <a:off x="912018" y="5101501"/>
            <a:ext cx="7171294"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33004" y="5293633"/>
            <a:ext cx="148807" cy="148807"/>
          </a:xfrm>
          <a:prstGeom prst="ellipse">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912018" y="5183105"/>
            <a:ext cx="7171294" cy="1134894"/>
          </a:xfrm>
          <a:prstGeom prst="rect">
            <a:avLst/>
          </a:prstGeom>
          <a:noFill/>
        </p:spPr>
        <p:txBody>
          <a:bodyPr wrap="square"/>
          <a:lstStyle/>
          <a:p>
            <a:pPr algn="l"/>
            <a:r>
              <a:rPr sz="1800" b="0" i="0">
                <a:solidFill>
                  <a:srgbClr val="211512"/>
                </a:solidFill>
                <a:latin typeface="Calibri"/>
              </a:rPr>
              <a:t>Britain became a place where invention could spread quickly. Workshops, mills and engineers were connected by business competition and communication, so useful ideas were copied, improved and put to work faster than before.</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8C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Calibri Light"/>
              </a:rPr>
              <a:t>Enclosure Movement</a:t>
            </a:r>
          </a:p>
        </p:txBody>
      </p:sp>
      <p:pic>
        <p:nvPicPr>
          <p:cNvPr id="5" name="Picture 4" descr="tmpf64rfjn1.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51"/>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211512"/>
                </a:solidFill>
                <a:latin typeface="Calibri"/>
              </a:rPr>
              <a:t>The Enclosure Movement was the process of taking common land and dividing it into private farms. This made farming more efficient for landowners, but it also reduced access for small farmers and pushed many people to seek work elsewhere.</a:t>
            </a:r>
          </a:p>
        </p:txBody>
      </p:sp>
      <p:sp>
        <p:nvSpPr>
          <p:cNvPr id="8" name="Oval 7"/>
          <p:cNvSpPr/>
          <p:nvPr/>
        </p:nvSpPr>
        <p:spPr>
          <a:xfrm>
            <a:off x="6042059" y="3600000"/>
            <a:ext cx="108000" cy="108000"/>
          </a:xfrm>
          <a:prstGeom prst="ellipse">
            <a:avLst/>
          </a:prstGeom>
          <a:solidFill>
            <a:srgbClr val="C08C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158"/>
                </a:solidFill>
                <a:latin typeface="Calibri"/>
              </a:rPr>
              <a:t>e.g.  In many English villages, families who had once grazed animals or gathered fuel on shared land found those rights disappearing as fences went up. Some moved to towns such as Manchester and Birmingham, where factories needed labour and wages replaced the old village economy.</a:t>
            </a:r>
          </a:p>
        </p:txBody>
      </p:sp>
      <p:sp>
        <p:nvSpPr>
          <p:cNvPr id="10" name="Rectangle 9"/>
          <p:cNvSpPr/>
          <p:nvPr/>
        </p:nvSpPr>
        <p:spPr>
          <a:xfrm>
            <a:off x="0" y="6768000"/>
            <a:ext cx="12192119" cy="90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600" b="1" i="0">
                <a:solidFill>
                  <a:srgbClr val="7E3925"/>
                </a:solidFill>
                <a:latin typeface="Calibri Light"/>
              </a:rPr>
              <a:t>Social Changes: People, Work and Towns</a:t>
            </a:r>
          </a:p>
        </p:txBody>
      </p:sp>
      <p:sp>
        <p:nvSpPr>
          <p:cNvPr id="3" name="Rectangle 2"/>
          <p:cNvSpPr/>
          <p:nvPr/>
        </p:nvSpPr>
        <p:spPr>
          <a:xfrm>
            <a:off x="540000" y="1170000"/>
            <a:ext cx="1260000" cy="50400"/>
          </a:xfrm>
          <a:prstGeom prst="rect">
            <a:avLst/>
          </a:prstGeom>
          <a:solidFill>
            <a:srgbClr val="DA2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8oe8d_ho.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33004" y="1442528"/>
            <a:ext cx="148807" cy="148807"/>
          </a:xfrm>
          <a:prstGeom prst="ellipse">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12018" y="1332000"/>
            <a:ext cx="7171294" cy="1134894"/>
          </a:xfrm>
          <a:prstGeom prst="rect">
            <a:avLst/>
          </a:prstGeom>
          <a:noFill/>
        </p:spPr>
        <p:txBody>
          <a:bodyPr wrap="square"/>
          <a:lstStyle/>
          <a:p>
            <a:pPr algn="l"/>
            <a:r>
              <a:rPr sz="1800" b="0" i="0">
                <a:solidFill>
                  <a:srgbClr val="211512"/>
                </a:solidFill>
                <a:latin typeface="Calibri"/>
              </a:rPr>
              <a:t>Population growth gave industrial Britain a larger workforce and more consumers. More people meant more workers for mills and factories, but it also meant more mouths to feed, which increased pressure to produce goods efficiently and cheaply.</a:t>
            </a:r>
          </a:p>
        </p:txBody>
      </p:sp>
      <p:sp>
        <p:nvSpPr>
          <p:cNvPr id="8" name="Rectangle 7"/>
          <p:cNvSpPr/>
          <p:nvPr/>
        </p:nvSpPr>
        <p:spPr>
          <a:xfrm>
            <a:off x="912018" y="2534098"/>
            <a:ext cx="7171294"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33004" y="2726230"/>
            <a:ext cx="148807" cy="148807"/>
          </a:xfrm>
          <a:prstGeom prst="ellipse">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912018" y="2615701"/>
            <a:ext cx="7171294" cy="1134894"/>
          </a:xfrm>
          <a:prstGeom prst="rect">
            <a:avLst/>
          </a:prstGeom>
          <a:noFill/>
        </p:spPr>
        <p:txBody>
          <a:bodyPr wrap="square"/>
          <a:lstStyle/>
          <a:p>
            <a:pPr algn="l"/>
            <a:r>
              <a:rPr sz="1800" b="0" i="0">
                <a:solidFill>
                  <a:srgbClr val="211512"/>
                </a:solidFill>
                <a:latin typeface="Calibri"/>
              </a:rPr>
              <a:t>Urban migration changed where people lived and worked. As families moved from farms to towns, factory owners gained access to labour close to industrial sites, while cities grew quickly around workshops, warehouses and transport routes.</a:t>
            </a:r>
          </a:p>
        </p:txBody>
      </p:sp>
      <p:sp>
        <p:nvSpPr>
          <p:cNvPr id="11" name="Rectangle 10"/>
          <p:cNvSpPr/>
          <p:nvPr/>
        </p:nvSpPr>
        <p:spPr>
          <a:xfrm>
            <a:off x="912018" y="3817800"/>
            <a:ext cx="7171294"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33004" y="4009932"/>
            <a:ext cx="148807" cy="148807"/>
          </a:xfrm>
          <a:prstGeom prst="ellipse">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912018" y="3899403"/>
            <a:ext cx="7171294" cy="1134894"/>
          </a:xfrm>
          <a:prstGeom prst="rect">
            <a:avLst/>
          </a:prstGeom>
          <a:noFill/>
        </p:spPr>
        <p:txBody>
          <a:bodyPr wrap="square"/>
          <a:lstStyle/>
          <a:p>
            <a:pPr algn="l"/>
            <a:r>
              <a:rPr sz="1800" b="0" i="0">
                <a:solidFill>
                  <a:srgbClr val="211512"/>
                </a:solidFill>
                <a:latin typeface="Calibri"/>
              </a:rPr>
              <a:t>The shift from farm work to factory work changed daily life. Instead of seasonal labour spread across the countryside, workers followed set hours in one place, which made production more regular but often harsher and more crowded.</a:t>
            </a:r>
          </a:p>
        </p:txBody>
      </p:sp>
      <p:sp>
        <p:nvSpPr>
          <p:cNvPr id="14" name="Rectangle 13"/>
          <p:cNvSpPr/>
          <p:nvPr/>
        </p:nvSpPr>
        <p:spPr>
          <a:xfrm>
            <a:off x="912018" y="5101501"/>
            <a:ext cx="7171294"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33004" y="5293633"/>
            <a:ext cx="148807" cy="148807"/>
          </a:xfrm>
          <a:prstGeom prst="ellipse">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912018" y="5183105"/>
            <a:ext cx="7171294" cy="1134894"/>
          </a:xfrm>
          <a:prstGeom prst="rect">
            <a:avLst/>
          </a:prstGeom>
          <a:noFill/>
        </p:spPr>
        <p:txBody>
          <a:bodyPr wrap="square"/>
          <a:lstStyle/>
          <a:p>
            <a:pPr algn="l"/>
            <a:r>
              <a:rPr sz="1800" b="0" i="0">
                <a:solidFill>
                  <a:srgbClr val="211512"/>
                </a:solidFill>
                <a:latin typeface="Calibri"/>
              </a:rPr>
              <a:t>Industrial towns expanded faster than housing and sanitation could keep up. That created overcrowding, polluted streets and health problems, showing that industrialisation was not just about machines but about whole communities being reshaped.</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C08C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Calibri Light"/>
              </a:rPr>
              <a:t>Laissez-faire</a:t>
            </a:r>
          </a:p>
        </p:txBody>
      </p:sp>
      <p:pic>
        <p:nvPicPr>
          <p:cNvPr id="5" name="Picture 4" descr="tmpytox2wvs.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51"/>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211512"/>
                </a:solidFill>
                <a:latin typeface="Calibri"/>
              </a:rPr>
              <a:t>Laissez-faire is the idea that business should be left mostly free from government control. In industrial Britain, this meant entrepreneurs could build, invest and compete with fewer restrictions, which encouraged risk-taking and rapid expansion.</a:t>
            </a:r>
          </a:p>
        </p:txBody>
      </p:sp>
      <p:sp>
        <p:nvSpPr>
          <p:cNvPr id="8" name="Oval 7"/>
          <p:cNvSpPr/>
          <p:nvPr/>
        </p:nvSpPr>
        <p:spPr>
          <a:xfrm>
            <a:off x="6042059" y="3600000"/>
            <a:ext cx="108000" cy="108000"/>
          </a:xfrm>
          <a:prstGeom prst="ellipse">
            <a:avLst/>
          </a:prstGeom>
          <a:solidFill>
            <a:srgbClr val="C08C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158"/>
                </a:solidFill>
                <a:latin typeface="Calibri"/>
              </a:rPr>
              <a:t>e.g.  Britain’s industrialists often operated in a climate where the state did not heavily direct factories or prices. That freedom helped merchants and owners move quickly when profit opportunities appeared, although it also meant workers had little protection and unsafe conditions could continue unchecked.</a:t>
            </a:r>
          </a:p>
        </p:txBody>
      </p:sp>
      <p:sp>
        <p:nvSpPr>
          <p:cNvPr id="10" name="Rectangle 9"/>
          <p:cNvSpPr/>
          <p:nvPr/>
        </p:nvSpPr>
        <p:spPr>
          <a:xfrm>
            <a:off x="0" y="6768000"/>
            <a:ext cx="12192119" cy="90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