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Read the hook aloud exactly as written.</a:t>
            </a:r>
          </a:p>
          <a:p>
            <a:r>
              <a:t>Link classification to protecting living things and habitats.</a:t>
            </a:r>
          </a:p>
          <a:p>
            <a:r>
              <a:t>Opening hook — say this: "Did you know that without classification, we wouldn't be able to track endangered species or understand how ecosystems function? Imagine trying to protect a forest without knowing which plants and animals live there!"</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A. It shows which species are present and whether the habitat is changing | Q2: C. Biodiversity may drop as native plants and animals are affected | Q3: B. To identify organisms accurately so relationships can be understood</a:t>
            </a:r>
          </a:p>
          <a:p/>
          <a:p>
            <a:r>
              <a:t>Check for application, not memorisation.</a:t>
            </a:r>
          </a:p>
          <a:p>
            <a:r>
              <a:t>Ask students to justify answers after each question.</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Ensure students connect classification to ecosystem protection.</a:t>
            </a:r>
          </a:p>
          <a:p>
            <a:r>
              <a:t>The exit ticket must include one example.</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Keep the focus on ecosystems, not just naming species.</a:t>
            </a:r>
          </a:p>
          <a:p>
            <a:r>
              <a:t>Success criteria should be revisited after the activity.</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Activate prior knowledge about habitats and living things.</a:t>
            </a:r>
          </a:p>
          <a:p>
            <a:r>
              <a:t>Listen for assumptions about naming versus understanding relationships.</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Use the vocabulary before students tackle the ecosystem examples.</a:t>
            </a:r>
          </a:p>
          <a:p>
            <a:r>
              <a:t>Clarify that living and non-living parts both matter.</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Emphasise similarities, not just names.</a:t>
            </a:r>
          </a:p>
          <a:p>
            <a:r>
              <a:t>Link grouping to later ecosystem roles.</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Keep biodiversity tied to ecosystem resilience.</a:t>
            </a:r>
          </a:p>
          <a:p>
            <a:r>
              <a:t>Point out the school garden example.</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Draw the link between relationships and conservation decisions.</a:t>
            </a:r>
          </a:p>
          <a:p>
            <a:r>
              <a:t>Use the rabbit example to trigger discussion later.</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Students must use classification, biodiversity or food web ideas.</a:t>
            </a:r>
          </a:p>
          <a:p>
            <a:r>
              <a:t>Press for a reasoned judgement, not a one-word answer.</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This is the lesson's main takeaway.</a:t>
            </a:r>
          </a:p>
          <a:p>
            <a:r>
              <a:t>Use it to bridge into the final check.</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o_dg2p2k.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1DED3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200" b="1" i="0">
                <a:solidFill>
                  <a:srgbClr val="FFFFFF"/>
                </a:solidFill>
                <a:latin typeface="Trebuchet MS"/>
              </a:rPr>
              <a:t>Classification and Ecosystems</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How understanding living things helps us protect ecosystems</a:t>
            </a:r>
          </a:p>
        </p:txBody>
      </p:sp>
      <p:sp>
        <p:nvSpPr>
          <p:cNvPr id="8" name="Rectangle 7"/>
          <p:cNvSpPr/>
          <p:nvPr/>
        </p:nvSpPr>
        <p:spPr>
          <a:xfrm>
            <a:off x="0" y="6757200"/>
            <a:ext cx="12192119" cy="100800"/>
          </a:xfrm>
          <a:prstGeom prst="rect">
            <a:avLst/>
          </a:prstGeom>
          <a:solidFill>
            <a:srgbClr val="1DED3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1DED3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200" b="1" i="0">
                <a:solidFill>
                  <a:srgbClr val="25727E"/>
                </a:solidFill>
                <a:latin typeface="Trebuchet MS"/>
              </a:rPr>
              <a:t>✓ Check Your Understanding</a:t>
            </a:r>
          </a:p>
        </p:txBody>
      </p:sp>
      <p:sp>
        <p:nvSpPr>
          <p:cNvPr id="4" name="Rectangle 3"/>
          <p:cNvSpPr/>
          <p:nvPr/>
        </p:nvSpPr>
        <p:spPr>
          <a:xfrm>
            <a:off x="540000" y="684000"/>
            <a:ext cx="1260000" cy="36000"/>
          </a:xfrm>
          <a:prstGeom prst="rect">
            <a:avLst/>
          </a:prstGeom>
          <a:solidFill>
            <a:srgbClr val="1DED3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1F21"/>
                </a:solidFill>
                <a:latin typeface="Calibri"/>
              </a:rPr>
              <a:t>Q1.  Why does a biodiversity survey help conservation teams make better decisions?</a:t>
            </a:r>
          </a:p>
        </p:txBody>
      </p:sp>
      <p:sp>
        <p:nvSpPr>
          <p:cNvPr id="6" name="Rounded Rectangle 5"/>
          <p:cNvSpPr/>
          <p:nvPr/>
        </p:nvSpPr>
        <p:spPr>
          <a:xfrm>
            <a:off x="540000"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121F21"/>
                </a:solidFill>
                <a:latin typeface="Calibri"/>
              </a:rPr>
              <a:t>A.  It shows which species are present and whether the habitat is changing</a:t>
            </a:r>
          </a:p>
        </p:txBody>
      </p:sp>
      <p:sp>
        <p:nvSpPr>
          <p:cNvPr id="8" name="Rounded Rectangle 7"/>
          <p:cNvSpPr/>
          <p:nvPr/>
        </p:nvSpPr>
        <p:spPr>
          <a:xfrm>
            <a:off x="6186059"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121F21"/>
                </a:solidFill>
                <a:latin typeface="Calibri"/>
              </a:rPr>
              <a:t>B.  It gives animals new food so they survive better</a:t>
            </a:r>
          </a:p>
        </p:txBody>
      </p:sp>
      <p:sp>
        <p:nvSpPr>
          <p:cNvPr id="10" name="Rounded Rectangle 9"/>
          <p:cNvSpPr/>
          <p:nvPr/>
        </p:nvSpPr>
        <p:spPr>
          <a:xfrm>
            <a:off x="540000"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121F21"/>
                </a:solidFill>
                <a:latin typeface="Calibri"/>
              </a:rPr>
              <a:t>C.  It replaces the need to study food webs</a:t>
            </a:r>
          </a:p>
        </p:txBody>
      </p:sp>
      <p:sp>
        <p:nvSpPr>
          <p:cNvPr id="12" name="Rounded Rectangle 11"/>
          <p:cNvSpPr/>
          <p:nvPr/>
        </p:nvSpPr>
        <p:spPr>
          <a:xfrm>
            <a:off x="6186059"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121F21"/>
                </a:solidFill>
                <a:latin typeface="Calibri"/>
              </a:rPr>
              <a:t>D.  It only helps scientists name species correctly</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1F21"/>
                </a:solidFill>
                <a:latin typeface="Calibri"/>
              </a:rPr>
              <a:t>Q2.  A rabbit population grows rapidly in a grassland. What is the most likely effect?</a:t>
            </a:r>
          </a:p>
        </p:txBody>
      </p:sp>
      <p:sp>
        <p:nvSpPr>
          <p:cNvPr id="15" name="Rounded Rectangle 14"/>
          <p:cNvSpPr/>
          <p:nvPr/>
        </p:nvSpPr>
        <p:spPr>
          <a:xfrm>
            <a:off x="540000"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121F21"/>
                </a:solidFill>
                <a:latin typeface="Calibri"/>
              </a:rPr>
              <a:t>A.  Native plants increase because rabbits spread seeds</a:t>
            </a:r>
          </a:p>
        </p:txBody>
      </p:sp>
      <p:sp>
        <p:nvSpPr>
          <p:cNvPr id="17" name="Rounded Rectangle 16"/>
          <p:cNvSpPr/>
          <p:nvPr/>
        </p:nvSpPr>
        <p:spPr>
          <a:xfrm>
            <a:off x="6186059"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121F21"/>
                </a:solidFill>
                <a:latin typeface="Calibri"/>
              </a:rPr>
              <a:t>B.  The food web becomes simpler and more stable</a:t>
            </a:r>
          </a:p>
        </p:txBody>
      </p:sp>
      <p:sp>
        <p:nvSpPr>
          <p:cNvPr id="19" name="Rounded Rectangle 18"/>
          <p:cNvSpPr/>
          <p:nvPr/>
        </p:nvSpPr>
        <p:spPr>
          <a:xfrm>
            <a:off x="540000"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121F21"/>
                </a:solidFill>
                <a:latin typeface="Calibri"/>
              </a:rPr>
              <a:t>C.  Biodiversity may drop as native plants and animals are affected</a:t>
            </a:r>
          </a:p>
        </p:txBody>
      </p:sp>
      <p:sp>
        <p:nvSpPr>
          <p:cNvPr id="21" name="Rounded Rectangle 20"/>
          <p:cNvSpPr/>
          <p:nvPr/>
        </p:nvSpPr>
        <p:spPr>
          <a:xfrm>
            <a:off x="6186059"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121F21"/>
                </a:solidFill>
                <a:latin typeface="Calibri"/>
              </a:rPr>
              <a:t>D.  Classification becomes unnecessary</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1F21"/>
                </a:solidFill>
                <a:latin typeface="Calibri"/>
              </a:rPr>
              <a:t>Q3.  Why would scientists use a dichotomous key in a school garden before planning conservation work?</a:t>
            </a:r>
          </a:p>
        </p:txBody>
      </p:sp>
      <p:sp>
        <p:nvSpPr>
          <p:cNvPr id="24" name="Rounded Rectangle 23"/>
          <p:cNvSpPr/>
          <p:nvPr/>
        </p:nvSpPr>
        <p:spPr>
          <a:xfrm>
            <a:off x="540000"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121F21"/>
                </a:solidFill>
                <a:latin typeface="Calibri"/>
              </a:rPr>
              <a:t>A.  To guess the most common plant names quickly</a:t>
            </a:r>
          </a:p>
        </p:txBody>
      </p:sp>
      <p:sp>
        <p:nvSpPr>
          <p:cNvPr id="26" name="Rounded Rectangle 25"/>
          <p:cNvSpPr/>
          <p:nvPr/>
        </p:nvSpPr>
        <p:spPr>
          <a:xfrm>
            <a:off x="6186059"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121F21"/>
                </a:solidFill>
                <a:latin typeface="Calibri"/>
              </a:rPr>
              <a:t>B.  To identify organisms accurately so relationships can be understood</a:t>
            </a:r>
          </a:p>
        </p:txBody>
      </p:sp>
      <p:sp>
        <p:nvSpPr>
          <p:cNvPr id="28" name="Rounded Rectangle 27"/>
          <p:cNvSpPr/>
          <p:nvPr/>
        </p:nvSpPr>
        <p:spPr>
          <a:xfrm>
            <a:off x="540000"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121F21"/>
                </a:solidFill>
                <a:latin typeface="Calibri"/>
              </a:rPr>
              <a:t>C.  To prove that all species are the same</a:t>
            </a:r>
          </a:p>
        </p:txBody>
      </p:sp>
      <p:sp>
        <p:nvSpPr>
          <p:cNvPr id="30" name="Rounded Rectangle 29"/>
          <p:cNvSpPr/>
          <p:nvPr/>
        </p:nvSpPr>
        <p:spPr>
          <a:xfrm>
            <a:off x="6186059"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121F21"/>
                </a:solidFill>
                <a:latin typeface="Calibri"/>
              </a:rPr>
              <a:t>D.  To replace observation with memory</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25727E"/>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1DED3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200" b="0" i="1">
                <a:solidFill>
                  <a:srgbClr val="1DED37"/>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200" b="1" i="0">
                <a:solidFill>
                  <a:srgbClr val="FFFFFF"/>
                </a:solidFill>
                <a:latin typeface="Trebuchet MS"/>
              </a:rPr>
              <a:t>How does understanding classification help us protect ecosystems?</a:t>
            </a:r>
          </a:p>
        </p:txBody>
      </p:sp>
      <p:sp>
        <p:nvSpPr>
          <p:cNvPr id="5" name="Rectangle 4"/>
          <p:cNvSpPr/>
          <p:nvPr/>
        </p:nvSpPr>
        <p:spPr>
          <a:xfrm>
            <a:off x="5556059" y="1260000"/>
            <a:ext cx="1080000" cy="43200"/>
          </a:xfrm>
          <a:prstGeom prst="rect">
            <a:avLst/>
          </a:prstGeom>
          <a:solidFill>
            <a:srgbClr val="1DED3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28250"/>
            <a:ext cx="306000" cy="306000"/>
          </a:xfrm>
          <a:prstGeom prst="ellipse">
            <a:avLst/>
          </a:prstGeom>
          <a:solidFill>
            <a:srgbClr val="1DED3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28250"/>
            <a:ext cx="306000" cy="306000"/>
          </a:xfrm>
          <a:prstGeom prst="rect">
            <a:avLst/>
          </a:prstGeom>
          <a:noFill/>
        </p:spPr>
        <p:txBody>
          <a:bodyPr wrap="square" anchor="ctr"/>
          <a:lstStyle/>
          <a:p>
            <a:pPr algn="ctr"/>
            <a:r>
              <a:rPr sz="1500" b="1" i="0">
                <a:solidFill>
                  <a:srgbClr val="25727E"/>
                </a:solidFill>
                <a:latin typeface="Calibri"/>
              </a:rPr>
              <a:t>1</a:t>
            </a:r>
          </a:p>
        </p:txBody>
      </p:sp>
      <p:sp>
        <p:nvSpPr>
          <p:cNvPr id="8" name="TextBox 7"/>
          <p:cNvSpPr txBox="1"/>
          <p:nvPr/>
        </p:nvSpPr>
        <p:spPr>
          <a:xfrm>
            <a:off x="990000" y="1512000"/>
            <a:ext cx="10662119" cy="1138500"/>
          </a:xfrm>
          <a:prstGeom prst="rect">
            <a:avLst/>
          </a:prstGeom>
          <a:noFill/>
        </p:spPr>
        <p:txBody>
          <a:bodyPr wrap="square" anchor="ctr"/>
          <a:lstStyle/>
          <a:p>
            <a:pPr algn="l"/>
            <a:r>
              <a:rPr sz="1800" b="0" i="0">
                <a:solidFill>
                  <a:srgbClr val="FFFFFF"/>
                </a:solidFill>
                <a:latin typeface="Calibri"/>
              </a:rPr>
              <a:t>Classification helps scientists organise living things so they can spot patterns in biodiversity and understand which species belong in a habitat.</a:t>
            </a:r>
          </a:p>
        </p:txBody>
      </p:sp>
      <p:sp>
        <p:nvSpPr>
          <p:cNvPr id="9" name="Oval 8"/>
          <p:cNvSpPr/>
          <p:nvPr/>
        </p:nvSpPr>
        <p:spPr>
          <a:xfrm>
            <a:off x="540000" y="3066750"/>
            <a:ext cx="306000" cy="306000"/>
          </a:xfrm>
          <a:prstGeom prst="ellipse">
            <a:avLst/>
          </a:prstGeom>
          <a:solidFill>
            <a:srgbClr val="1DED3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66750"/>
            <a:ext cx="306000" cy="306000"/>
          </a:xfrm>
          <a:prstGeom prst="rect">
            <a:avLst/>
          </a:prstGeom>
          <a:noFill/>
        </p:spPr>
        <p:txBody>
          <a:bodyPr wrap="square" anchor="ctr"/>
          <a:lstStyle/>
          <a:p>
            <a:pPr algn="ctr"/>
            <a:r>
              <a:rPr sz="1500" b="1" i="0">
                <a:solidFill>
                  <a:srgbClr val="25727E"/>
                </a:solidFill>
                <a:latin typeface="Calibri"/>
              </a:rPr>
              <a:t>2</a:t>
            </a:r>
          </a:p>
        </p:txBody>
      </p:sp>
      <p:sp>
        <p:nvSpPr>
          <p:cNvPr id="11" name="TextBox 10"/>
          <p:cNvSpPr txBox="1"/>
          <p:nvPr/>
        </p:nvSpPr>
        <p:spPr>
          <a:xfrm>
            <a:off x="990000" y="2650500"/>
            <a:ext cx="10662119" cy="1138500"/>
          </a:xfrm>
          <a:prstGeom prst="rect">
            <a:avLst/>
          </a:prstGeom>
          <a:noFill/>
        </p:spPr>
        <p:txBody>
          <a:bodyPr wrap="square" anchor="ctr"/>
          <a:lstStyle/>
          <a:p>
            <a:pPr algn="l"/>
            <a:r>
              <a:rPr sz="1800" b="0" i="0">
                <a:solidFill>
                  <a:srgbClr val="FFFFFF"/>
                </a:solidFill>
                <a:latin typeface="Calibri"/>
              </a:rPr>
              <a:t>Food webs and ecosystem relationships show that living things are connected, so changes to one species can affect many others.</a:t>
            </a:r>
          </a:p>
        </p:txBody>
      </p:sp>
      <p:sp>
        <p:nvSpPr>
          <p:cNvPr id="12" name="Oval 11"/>
          <p:cNvSpPr/>
          <p:nvPr/>
        </p:nvSpPr>
        <p:spPr>
          <a:xfrm>
            <a:off x="540000" y="4205250"/>
            <a:ext cx="306000" cy="306000"/>
          </a:xfrm>
          <a:prstGeom prst="ellipse">
            <a:avLst/>
          </a:prstGeom>
          <a:solidFill>
            <a:srgbClr val="1DED3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205250"/>
            <a:ext cx="306000" cy="306000"/>
          </a:xfrm>
          <a:prstGeom prst="rect">
            <a:avLst/>
          </a:prstGeom>
          <a:noFill/>
        </p:spPr>
        <p:txBody>
          <a:bodyPr wrap="square" anchor="ctr"/>
          <a:lstStyle/>
          <a:p>
            <a:pPr algn="ctr"/>
            <a:r>
              <a:rPr sz="1500" b="1" i="0">
                <a:solidFill>
                  <a:srgbClr val="25727E"/>
                </a:solidFill>
                <a:latin typeface="Calibri"/>
              </a:rPr>
              <a:t>3</a:t>
            </a:r>
          </a:p>
        </p:txBody>
      </p:sp>
      <p:sp>
        <p:nvSpPr>
          <p:cNvPr id="14" name="TextBox 13"/>
          <p:cNvSpPr txBox="1"/>
          <p:nvPr/>
        </p:nvSpPr>
        <p:spPr>
          <a:xfrm>
            <a:off x="990000" y="3789000"/>
            <a:ext cx="10662119" cy="1138500"/>
          </a:xfrm>
          <a:prstGeom prst="rect">
            <a:avLst/>
          </a:prstGeom>
          <a:noFill/>
        </p:spPr>
        <p:txBody>
          <a:bodyPr wrap="square" anchor="ctr"/>
          <a:lstStyle/>
          <a:p>
            <a:pPr algn="l"/>
            <a:r>
              <a:rPr sz="1800" b="0" i="0">
                <a:solidFill>
                  <a:srgbClr val="FFFFFF"/>
                </a:solidFill>
                <a:latin typeface="Calibri"/>
              </a:rPr>
              <a:t>Dichotomous keys support accurate identification, which improves biodiversity surveys and helps conservation teams decide what action is needed.</a:t>
            </a:r>
          </a:p>
        </p:txBody>
      </p:sp>
      <p:sp>
        <p:nvSpPr>
          <p:cNvPr id="15" name="Oval 14"/>
          <p:cNvSpPr/>
          <p:nvPr/>
        </p:nvSpPr>
        <p:spPr>
          <a:xfrm>
            <a:off x="540000" y="5343750"/>
            <a:ext cx="306000" cy="306000"/>
          </a:xfrm>
          <a:prstGeom prst="ellipse">
            <a:avLst/>
          </a:prstGeom>
          <a:solidFill>
            <a:srgbClr val="1DED3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343750"/>
            <a:ext cx="306000" cy="306000"/>
          </a:xfrm>
          <a:prstGeom prst="rect">
            <a:avLst/>
          </a:prstGeom>
          <a:noFill/>
        </p:spPr>
        <p:txBody>
          <a:bodyPr wrap="square" anchor="ctr"/>
          <a:lstStyle/>
          <a:p>
            <a:pPr algn="ctr"/>
            <a:r>
              <a:rPr sz="1500" b="1" i="0">
                <a:solidFill>
                  <a:srgbClr val="25727E"/>
                </a:solidFill>
                <a:latin typeface="Calibri"/>
              </a:rPr>
              <a:t>4</a:t>
            </a:r>
          </a:p>
        </p:txBody>
      </p:sp>
      <p:sp>
        <p:nvSpPr>
          <p:cNvPr id="17" name="TextBox 16"/>
          <p:cNvSpPr txBox="1"/>
          <p:nvPr/>
        </p:nvSpPr>
        <p:spPr>
          <a:xfrm>
            <a:off x="990000" y="4927500"/>
            <a:ext cx="10662119" cy="1138500"/>
          </a:xfrm>
          <a:prstGeom prst="rect">
            <a:avLst/>
          </a:prstGeom>
          <a:noFill/>
        </p:spPr>
        <p:txBody>
          <a:bodyPr wrap="square" anchor="ctr"/>
          <a:lstStyle/>
          <a:p>
            <a:pPr algn="l"/>
            <a:r>
              <a:rPr sz="1800" b="0" i="0">
                <a:solidFill>
                  <a:srgbClr val="FFFFFF"/>
                </a:solidFill>
                <a:latin typeface="Calibri"/>
              </a:rPr>
              <a:t>Human activities and invasive species can disrupt ecosystems, but conservation uses scientific classification and local knowledge to protect habitats more effectively.</a:t>
            </a:r>
          </a:p>
        </p:txBody>
      </p:sp>
      <p:sp>
        <p:nvSpPr>
          <p:cNvPr id="18" name="Rounded Rectangle 17"/>
          <p:cNvSpPr/>
          <p:nvPr/>
        </p:nvSpPr>
        <p:spPr>
          <a:xfrm>
            <a:off x="540000" y="6174001"/>
            <a:ext cx="11112119" cy="503999"/>
          </a:xfrm>
          <a:prstGeom prst="roundRect">
            <a:avLst>
              <a:gd name="adj" fmla="val 4000"/>
            </a:avLst>
          </a:prstGeom>
          <a:solidFill>
            <a:srgbClr val="1DED3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174001"/>
            <a:ext cx="10752119" cy="503999"/>
          </a:xfrm>
          <a:prstGeom prst="rect">
            <a:avLst/>
          </a:prstGeom>
          <a:noFill/>
        </p:spPr>
        <p:txBody>
          <a:bodyPr wrap="square" anchor="ctr"/>
          <a:lstStyle/>
          <a:p>
            <a:pPr algn="l"/>
            <a:r>
              <a:rPr sz="1500" b="0" i="1">
                <a:solidFill>
                  <a:srgbClr val="25727E"/>
                </a:solidFill>
                <a:latin typeface="Calibri"/>
              </a:rPr>
              <a:t>Exit ticket:  In two sentences, explain classification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000" b="1" i="0">
                <a:solidFill>
                  <a:srgbClr val="7CB7C0"/>
                </a:solidFill>
                <a:latin typeface="Calibri"/>
              </a:rPr>
              <a:t>LEARNING INTENTION</a:t>
            </a:r>
          </a:p>
        </p:txBody>
      </p:sp>
      <p:sp>
        <p:nvSpPr>
          <p:cNvPr id="4" name="Rectangle 3"/>
          <p:cNvSpPr/>
          <p:nvPr/>
        </p:nvSpPr>
        <p:spPr>
          <a:xfrm>
            <a:off x="540000" y="827999"/>
            <a:ext cx="720000" cy="36000"/>
          </a:xfrm>
          <a:prstGeom prst="rect">
            <a:avLst/>
          </a:prstGeom>
          <a:solidFill>
            <a:srgbClr val="7CB7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2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synthesise our learning by explaining how classification helps us understand and protect ecosystem relationships.</a:t>
            </a:r>
          </a:p>
        </p:txBody>
      </p:sp>
      <p:sp>
        <p:nvSpPr>
          <p:cNvPr id="7" name="TextBox 6"/>
          <p:cNvSpPr txBox="1"/>
          <p:nvPr/>
        </p:nvSpPr>
        <p:spPr>
          <a:xfrm>
            <a:off x="5760000" y="540000"/>
            <a:ext cx="6162119" cy="216000"/>
          </a:xfrm>
          <a:prstGeom prst="rect">
            <a:avLst/>
          </a:prstGeom>
          <a:noFill/>
        </p:spPr>
        <p:txBody>
          <a:bodyPr wrap="square"/>
          <a:lstStyle/>
          <a:p>
            <a:pPr algn="l"/>
            <a:r>
              <a:rPr sz="1000" b="1" i="0">
                <a:solidFill>
                  <a:srgbClr val="25727E"/>
                </a:solidFill>
                <a:latin typeface="Calibri"/>
              </a:rPr>
              <a:t>SUCCESS CRITERIA</a:t>
            </a:r>
          </a:p>
        </p:txBody>
      </p:sp>
      <p:sp>
        <p:nvSpPr>
          <p:cNvPr id="8" name="Rectangle 7"/>
          <p:cNvSpPr/>
          <p:nvPr/>
        </p:nvSpPr>
        <p:spPr>
          <a:xfrm>
            <a:off x="5760000" y="827999"/>
            <a:ext cx="720000" cy="36000"/>
          </a:xfrm>
          <a:prstGeom prst="rect">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121F21"/>
                </a:solidFill>
                <a:latin typeface="Calibri"/>
              </a:rPr>
              <a:t>I can explain how classification helps scientists organise living things in an ecosystem</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1DED3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121F21"/>
                </a:solidFill>
                <a:latin typeface="Calibri"/>
              </a:rPr>
              <a:t>I can compare how biodiversity, food webs and dichotomous keys support ecosystem understanding</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121F21"/>
                </a:solidFill>
                <a:latin typeface="Calibri"/>
              </a:rPr>
              <a:t>I can give examples of ways human activities can disrupt ecosystem relationships</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1DED3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121F21"/>
                </a:solidFill>
                <a:latin typeface="Calibri"/>
              </a:rPr>
              <a:t>I can describe how conservation actions can protect living things and their habitats</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1DED3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0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200" b="1" i="0">
                <a:solidFill>
                  <a:srgbClr val="2572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200" b="0" i="0">
                <a:solidFill>
                  <a:srgbClr val="FFFFFF"/>
                </a:solidFill>
                <a:latin typeface="Calibri"/>
              </a:rPr>
              <a:t>Think quietly first, then share your ideas with a partner before one group shares out.</a:t>
            </a:r>
          </a:p>
        </p:txBody>
      </p:sp>
      <p:sp>
        <p:nvSpPr>
          <p:cNvPr id="8" name="TextBox 7"/>
          <p:cNvSpPr txBox="1"/>
          <p:nvPr/>
        </p:nvSpPr>
        <p:spPr>
          <a:xfrm>
            <a:off x="540000" y="720000"/>
            <a:ext cx="11112119" cy="360000"/>
          </a:xfrm>
          <a:prstGeom prst="rect">
            <a:avLst/>
          </a:prstGeom>
          <a:noFill/>
        </p:spPr>
        <p:txBody>
          <a:bodyPr wrap="square"/>
          <a:lstStyle/>
          <a:p>
            <a:pPr algn="l"/>
            <a:r>
              <a:rPr sz="2800" b="1" i="0">
                <a:solidFill>
                  <a:srgbClr val="25727E"/>
                </a:solidFill>
                <a:latin typeface="Trebuchet MS"/>
              </a:rPr>
              <a:t>Could We Protect a Forest Without Knowing What Lives There?</a:t>
            </a:r>
          </a:p>
        </p:txBody>
      </p:sp>
      <p:sp>
        <p:nvSpPr>
          <p:cNvPr id="9" name="Rectangle 8"/>
          <p:cNvSpPr/>
          <p:nvPr/>
        </p:nvSpPr>
        <p:spPr>
          <a:xfrm>
            <a:off x="540000" y="1116000"/>
            <a:ext cx="1260000" cy="43200"/>
          </a:xfrm>
          <a:prstGeom prst="rect">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200" b="0" i="0">
                <a:solidFill>
                  <a:srgbClr val="121F21"/>
                </a:solidFill>
                <a:latin typeface="Calibri"/>
              </a:rPr>
              <a:t>Think about a local park, creek or bush area: what living things would you expect to find there?</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200" b="0" i="0">
                <a:solidFill>
                  <a:srgbClr val="121F21"/>
                </a:solidFill>
                <a:latin typeface="Calibri"/>
              </a:rPr>
              <a:t>Agree or disagree: knowing the names of plants and animals is enough to protect an ecosystem.</a:t>
            </a:r>
          </a:p>
        </p:txBody>
      </p:sp>
      <p:sp>
        <p:nvSpPr>
          <p:cNvPr id="18" name="Rounded Rectangle 17"/>
          <p:cNvSpPr/>
          <p:nvPr/>
        </p:nvSpPr>
        <p:spPr>
          <a:xfrm>
            <a:off x="540000" y="6210000"/>
            <a:ext cx="11112119" cy="468000"/>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200" b="0" i="1">
                <a:solidFill>
                  <a:srgbClr val="25727E"/>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12362"/>
          </a:xfrm>
          <a:prstGeom prst="rect">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5393"/>
            <a:ext cx="11112119" cy="426969"/>
          </a:xfrm>
          <a:prstGeom prst="rect">
            <a:avLst/>
          </a:prstGeom>
          <a:noFill/>
        </p:spPr>
        <p:txBody>
          <a:bodyPr wrap="square"/>
          <a:lstStyle/>
          <a:p>
            <a:pPr algn="l"/>
            <a:r>
              <a:rPr sz="3400" b="1" i="0">
                <a:solidFill>
                  <a:srgbClr val="FFFFFF"/>
                </a:solidFill>
                <a:latin typeface="Trebuchet MS"/>
              </a:rPr>
              <a:t>Key Vocabulary</a:t>
            </a:r>
          </a:p>
        </p:txBody>
      </p:sp>
      <p:sp>
        <p:nvSpPr>
          <p:cNvPr id="4" name="Rounded Rectangle 3"/>
          <p:cNvSpPr/>
          <p:nvPr/>
        </p:nvSpPr>
        <p:spPr>
          <a:xfrm>
            <a:off x="540000" y="2450296"/>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2486296"/>
            <a:ext cx="5232059" cy="36000"/>
          </a:xfrm>
          <a:prstGeom prst="rect">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594296"/>
            <a:ext cx="5124059" cy="234000"/>
          </a:xfrm>
          <a:prstGeom prst="rect">
            <a:avLst/>
          </a:prstGeom>
          <a:noFill/>
        </p:spPr>
        <p:txBody>
          <a:bodyPr wrap="square"/>
          <a:lstStyle/>
          <a:p>
            <a:pPr algn="l"/>
            <a:r>
              <a:rPr sz="1500" b="1" i="0">
                <a:solidFill>
                  <a:srgbClr val="25727E"/>
                </a:solidFill>
                <a:latin typeface="Trebuchet MS"/>
              </a:rPr>
              <a:t>SPECIES</a:t>
            </a:r>
          </a:p>
        </p:txBody>
      </p:sp>
      <p:sp>
        <p:nvSpPr>
          <p:cNvPr id="7" name="TextBox 6"/>
          <p:cNvSpPr txBox="1"/>
          <p:nvPr/>
        </p:nvSpPr>
        <p:spPr>
          <a:xfrm>
            <a:off x="702000" y="2828296"/>
            <a:ext cx="5124059" cy="493199"/>
          </a:xfrm>
          <a:prstGeom prst="rect">
            <a:avLst/>
          </a:prstGeom>
          <a:noFill/>
        </p:spPr>
        <p:txBody>
          <a:bodyPr wrap="square"/>
          <a:lstStyle/>
          <a:p>
            <a:pPr algn="l"/>
            <a:r>
              <a:rPr sz="1500" b="0" i="0">
                <a:solidFill>
                  <a:srgbClr val="121F21"/>
                </a:solidFill>
                <a:latin typeface="Calibri"/>
              </a:rPr>
              <a:t>A group of living things that can breed and have babies together.</a:t>
            </a:r>
          </a:p>
        </p:txBody>
      </p:sp>
      <p:sp>
        <p:nvSpPr>
          <p:cNvPr id="8" name="Rounded Rectangle 7"/>
          <p:cNvSpPr/>
          <p:nvPr/>
        </p:nvSpPr>
        <p:spPr>
          <a:xfrm>
            <a:off x="6204059" y="2450296"/>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2486296"/>
            <a:ext cx="5232059" cy="36000"/>
          </a:xfrm>
          <a:prstGeom prst="rect">
            <a:avLst/>
          </a:prstGeom>
          <a:solidFill>
            <a:srgbClr val="1DED3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594296"/>
            <a:ext cx="5124059" cy="234000"/>
          </a:xfrm>
          <a:prstGeom prst="rect">
            <a:avLst/>
          </a:prstGeom>
          <a:noFill/>
        </p:spPr>
        <p:txBody>
          <a:bodyPr wrap="square"/>
          <a:lstStyle/>
          <a:p>
            <a:pPr algn="l"/>
            <a:r>
              <a:rPr sz="1500" b="1" i="0">
                <a:solidFill>
                  <a:srgbClr val="1DED37"/>
                </a:solidFill>
                <a:latin typeface="Trebuchet MS"/>
              </a:rPr>
              <a:t>BIOTIC FACTOR</a:t>
            </a:r>
          </a:p>
        </p:txBody>
      </p:sp>
      <p:sp>
        <p:nvSpPr>
          <p:cNvPr id="11" name="TextBox 10"/>
          <p:cNvSpPr txBox="1"/>
          <p:nvPr/>
        </p:nvSpPr>
        <p:spPr>
          <a:xfrm>
            <a:off x="6366059" y="2828296"/>
            <a:ext cx="5124059" cy="493199"/>
          </a:xfrm>
          <a:prstGeom prst="rect">
            <a:avLst/>
          </a:prstGeom>
          <a:noFill/>
        </p:spPr>
        <p:txBody>
          <a:bodyPr wrap="square"/>
          <a:lstStyle/>
          <a:p>
            <a:pPr algn="l"/>
            <a:r>
              <a:rPr sz="1500" b="0" i="0">
                <a:solidFill>
                  <a:srgbClr val="121F21"/>
                </a:solidFill>
                <a:latin typeface="Calibri"/>
              </a:rPr>
              <a:t>A living part of an ecosystem, such as a plant, animal or fungus.</a:t>
            </a:r>
          </a:p>
        </p:txBody>
      </p:sp>
      <p:sp>
        <p:nvSpPr>
          <p:cNvPr id="12" name="Rounded Rectangle 11"/>
          <p:cNvSpPr/>
          <p:nvPr/>
        </p:nvSpPr>
        <p:spPr>
          <a:xfrm>
            <a:off x="540000" y="3555495"/>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591495"/>
            <a:ext cx="5232059" cy="36000"/>
          </a:xfrm>
          <a:prstGeom prst="rect">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699495"/>
            <a:ext cx="5124059" cy="234000"/>
          </a:xfrm>
          <a:prstGeom prst="rect">
            <a:avLst/>
          </a:prstGeom>
          <a:noFill/>
        </p:spPr>
        <p:txBody>
          <a:bodyPr wrap="square"/>
          <a:lstStyle/>
          <a:p>
            <a:pPr algn="l"/>
            <a:r>
              <a:rPr sz="1500" b="1" i="0">
                <a:solidFill>
                  <a:srgbClr val="25727E"/>
                </a:solidFill>
                <a:latin typeface="Trebuchet MS"/>
              </a:rPr>
              <a:t>ABIOTIC FACTOR</a:t>
            </a:r>
          </a:p>
        </p:txBody>
      </p:sp>
      <p:sp>
        <p:nvSpPr>
          <p:cNvPr id="15" name="TextBox 14"/>
          <p:cNvSpPr txBox="1"/>
          <p:nvPr/>
        </p:nvSpPr>
        <p:spPr>
          <a:xfrm>
            <a:off x="702000" y="3933495"/>
            <a:ext cx="5124059" cy="493199"/>
          </a:xfrm>
          <a:prstGeom prst="rect">
            <a:avLst/>
          </a:prstGeom>
          <a:noFill/>
        </p:spPr>
        <p:txBody>
          <a:bodyPr wrap="square"/>
          <a:lstStyle/>
          <a:p>
            <a:pPr algn="l"/>
            <a:r>
              <a:rPr sz="1500" b="0" i="0">
                <a:solidFill>
                  <a:srgbClr val="121F21"/>
                </a:solidFill>
                <a:latin typeface="Calibri"/>
              </a:rPr>
              <a:t>A non-living part of an ecosystem, such as sunlight, water or soil.</a:t>
            </a:r>
          </a:p>
        </p:txBody>
      </p:sp>
      <p:sp>
        <p:nvSpPr>
          <p:cNvPr id="16" name="Rounded Rectangle 15"/>
          <p:cNvSpPr/>
          <p:nvPr/>
        </p:nvSpPr>
        <p:spPr>
          <a:xfrm>
            <a:off x="6204059" y="3555495"/>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591495"/>
            <a:ext cx="5232059" cy="36000"/>
          </a:xfrm>
          <a:prstGeom prst="rect">
            <a:avLst/>
          </a:prstGeom>
          <a:solidFill>
            <a:srgbClr val="1DED3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699495"/>
            <a:ext cx="5124059" cy="234000"/>
          </a:xfrm>
          <a:prstGeom prst="rect">
            <a:avLst/>
          </a:prstGeom>
          <a:noFill/>
        </p:spPr>
        <p:txBody>
          <a:bodyPr wrap="square"/>
          <a:lstStyle/>
          <a:p>
            <a:pPr algn="l"/>
            <a:r>
              <a:rPr sz="1500" b="1" i="0">
                <a:solidFill>
                  <a:srgbClr val="1DED37"/>
                </a:solidFill>
                <a:latin typeface="Trebuchet MS"/>
              </a:rPr>
              <a:t>INVASIVE SPECIES</a:t>
            </a:r>
          </a:p>
        </p:txBody>
      </p:sp>
      <p:sp>
        <p:nvSpPr>
          <p:cNvPr id="19" name="TextBox 18"/>
          <p:cNvSpPr txBox="1"/>
          <p:nvPr/>
        </p:nvSpPr>
        <p:spPr>
          <a:xfrm>
            <a:off x="6366059" y="3933495"/>
            <a:ext cx="5124059" cy="493199"/>
          </a:xfrm>
          <a:prstGeom prst="rect">
            <a:avLst/>
          </a:prstGeom>
          <a:noFill/>
        </p:spPr>
        <p:txBody>
          <a:bodyPr wrap="square"/>
          <a:lstStyle/>
          <a:p>
            <a:pPr algn="l"/>
            <a:r>
              <a:rPr sz="1500" b="0" i="0">
                <a:solidFill>
                  <a:srgbClr val="121F21"/>
                </a:solidFill>
                <a:latin typeface="Calibri"/>
              </a:rPr>
              <a:t>A non-native species that spreads quickly and can harm local ecosystems.</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7CB7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200" b="1" i="0">
                <a:solidFill>
                  <a:srgbClr val="FFFFFF"/>
                </a:solidFill>
                <a:latin typeface="Trebuchet MS"/>
              </a:rPr>
              <a:t>Classification</a:t>
            </a:r>
          </a:p>
        </p:txBody>
      </p:sp>
      <p:pic>
        <p:nvPicPr>
          <p:cNvPr id="5" name="Picture 4" descr="tmp9f5r2v4f.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00"/>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200" b="0" i="0">
                <a:solidFill>
                  <a:srgbClr val="121F21"/>
                </a:solidFill>
                <a:latin typeface="Calibri"/>
              </a:rPr>
              <a:t>Classification is the process of organising living things into groups based on their similarities. Scientists use it to make sense of huge amounts of biodiversity and to spot patterns that matter for ecosystems.</a:t>
            </a:r>
          </a:p>
        </p:txBody>
      </p:sp>
      <p:sp>
        <p:nvSpPr>
          <p:cNvPr id="8" name="Oval 7"/>
          <p:cNvSpPr/>
          <p:nvPr/>
        </p:nvSpPr>
        <p:spPr>
          <a:xfrm>
            <a:off x="6042059" y="3600000"/>
            <a:ext cx="108000" cy="108000"/>
          </a:xfrm>
          <a:prstGeom prst="ellipse">
            <a:avLst/>
          </a:prstGeom>
          <a:solidFill>
            <a:srgbClr val="7CB7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97E"/>
                </a:solidFill>
                <a:latin typeface="Calibri"/>
              </a:rPr>
              <a:t>e.g.  At a school bushcare site, students might sort plants into groups by leaf shape, flower structure and seed type before identifying them. That organisation helps them notice which species are native, which are shared across habitats, and which may need protection because they support insects, birds or soil health.</a:t>
            </a:r>
          </a:p>
        </p:txBody>
      </p:sp>
      <p:sp>
        <p:nvSpPr>
          <p:cNvPr id="10" name="Rectangle 9"/>
          <p:cNvSpPr/>
          <p:nvPr/>
        </p:nvSpPr>
        <p:spPr>
          <a:xfrm>
            <a:off x="0" y="6768000"/>
            <a:ext cx="12192119" cy="90000"/>
          </a:xfrm>
          <a:prstGeom prst="rect">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12362"/>
          </a:xfrm>
          <a:prstGeom prst="rect">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5393"/>
            <a:ext cx="11112119" cy="426969"/>
          </a:xfrm>
          <a:prstGeom prst="rect">
            <a:avLst/>
          </a:prstGeom>
          <a:noFill/>
        </p:spPr>
        <p:txBody>
          <a:bodyPr wrap="square"/>
          <a:lstStyle/>
          <a:p>
            <a:pPr algn="l"/>
            <a:r>
              <a:rPr sz="3400" b="1" i="0">
                <a:solidFill>
                  <a:srgbClr val="FFFFFF"/>
                </a:solidFill>
                <a:latin typeface="Trebuchet MS"/>
              </a:rPr>
              <a:t>Biodiversity, Food Webs and a Dichotomous Key</a:t>
            </a:r>
          </a:p>
        </p:txBody>
      </p:sp>
      <p:pic>
        <p:nvPicPr>
          <p:cNvPr id="4" name="Picture 3" descr="tmp7_1t3azq.jpg"/>
          <p:cNvPicPr>
            <a:picLocks noChangeAspect="1"/>
          </p:cNvPicPr>
          <p:nvPr/>
        </p:nvPicPr>
        <p:blipFill>
          <a:blip r:embed="rId2"/>
          <a:stretch>
            <a:fillRect/>
          </a:stretch>
        </p:blipFill>
        <p:spPr>
          <a:xfrm>
            <a:off x="8232119" y="648991"/>
            <a:ext cx="3420000" cy="5669009"/>
          </a:xfrm>
          <a:prstGeom prst="rect">
            <a:avLst/>
          </a:prstGeom>
        </p:spPr>
      </p:pic>
      <p:sp>
        <p:nvSpPr>
          <p:cNvPr id="5" name="Oval 4"/>
          <p:cNvSpPr/>
          <p:nvPr/>
        </p:nvSpPr>
        <p:spPr>
          <a:xfrm>
            <a:off x="625393" y="741986"/>
            <a:ext cx="136629" cy="136629"/>
          </a:xfrm>
          <a:prstGeom prst="ellipse">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881574" y="648991"/>
            <a:ext cx="7213916" cy="999793"/>
          </a:xfrm>
          <a:prstGeom prst="rect">
            <a:avLst/>
          </a:prstGeom>
          <a:noFill/>
        </p:spPr>
        <p:txBody>
          <a:bodyPr wrap="square"/>
          <a:lstStyle/>
          <a:p>
            <a:pPr algn="l"/>
            <a:r>
              <a:rPr sz="1500" b="0" i="0">
                <a:solidFill>
                  <a:srgbClr val="121F21"/>
                </a:solidFill>
                <a:latin typeface="Calibri"/>
              </a:rPr>
              <a:t>Biodiversity refers to the variety of life in a habitat or ecosystem. A place with more species often has more options for feeding, shelter and reproduction, which can make it more resilient when conditions change.</a:t>
            </a:r>
          </a:p>
        </p:txBody>
      </p:sp>
      <p:sp>
        <p:nvSpPr>
          <p:cNvPr id="7" name="Rectangle 6"/>
          <p:cNvSpPr/>
          <p:nvPr/>
        </p:nvSpPr>
        <p:spPr>
          <a:xfrm>
            <a:off x="881574" y="1684280"/>
            <a:ext cx="7213916"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25393" y="1827172"/>
            <a:ext cx="136629" cy="136629"/>
          </a:xfrm>
          <a:prstGeom prst="ellipse">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81574" y="1734177"/>
            <a:ext cx="7213916" cy="999793"/>
          </a:xfrm>
          <a:prstGeom prst="rect">
            <a:avLst/>
          </a:prstGeom>
          <a:noFill/>
        </p:spPr>
        <p:txBody>
          <a:bodyPr wrap="square"/>
          <a:lstStyle/>
          <a:p>
            <a:pPr algn="l"/>
            <a:r>
              <a:rPr sz="1500" b="0" i="0">
                <a:solidFill>
                  <a:srgbClr val="121F21"/>
                </a:solidFill>
                <a:latin typeface="Calibri"/>
              </a:rPr>
              <a:t>A food web is a model that shows how energy and matter move between organisms. It is more useful than a single food chain because most animals eat more than one thing, and most plants and animals have more than one role in the system.</a:t>
            </a:r>
          </a:p>
        </p:txBody>
      </p:sp>
      <p:sp>
        <p:nvSpPr>
          <p:cNvPr id="10" name="Rectangle 9"/>
          <p:cNvSpPr/>
          <p:nvPr/>
        </p:nvSpPr>
        <p:spPr>
          <a:xfrm>
            <a:off x="881574" y="2769466"/>
            <a:ext cx="7213916"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25393" y="2912358"/>
            <a:ext cx="136629" cy="136629"/>
          </a:xfrm>
          <a:prstGeom prst="ellipse">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81574" y="2819363"/>
            <a:ext cx="7213916" cy="999793"/>
          </a:xfrm>
          <a:prstGeom prst="rect">
            <a:avLst/>
          </a:prstGeom>
          <a:noFill/>
        </p:spPr>
        <p:txBody>
          <a:bodyPr wrap="square"/>
          <a:lstStyle/>
          <a:p>
            <a:pPr algn="l"/>
            <a:r>
              <a:rPr sz="1500" b="0" i="0">
                <a:solidFill>
                  <a:srgbClr val="121F21"/>
                </a:solidFill>
                <a:latin typeface="Calibri"/>
              </a:rPr>
              <a:t>A dichotomous key helps identify organisms by asking a series of either-or questions. It works best when the questions focus on clear features, such as leaf shape, number of petals or whether the stem is woody.</a:t>
            </a:r>
          </a:p>
        </p:txBody>
      </p:sp>
      <p:sp>
        <p:nvSpPr>
          <p:cNvPr id="13" name="Rectangle 12"/>
          <p:cNvSpPr/>
          <p:nvPr/>
        </p:nvSpPr>
        <p:spPr>
          <a:xfrm>
            <a:off x="881574" y="3854652"/>
            <a:ext cx="7213916"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25393" y="3997544"/>
            <a:ext cx="136629" cy="136629"/>
          </a:xfrm>
          <a:prstGeom prst="ellipse">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881574" y="3904549"/>
            <a:ext cx="7213916" cy="999793"/>
          </a:xfrm>
          <a:prstGeom prst="rect">
            <a:avLst/>
          </a:prstGeom>
          <a:noFill/>
        </p:spPr>
        <p:txBody>
          <a:bodyPr wrap="square"/>
          <a:lstStyle/>
          <a:p>
            <a:pPr algn="l"/>
            <a:r>
              <a:rPr sz="1500" b="0" i="0">
                <a:solidFill>
                  <a:srgbClr val="121F21"/>
                </a:solidFill>
                <a:latin typeface="Calibri"/>
              </a:rPr>
              <a:t>Using a dichotomous key in a school garden can help students identify local plant species accurately. Once the species are named correctly, the class can connect them to biodiversity and to the animals that rely on them.</a:t>
            </a:r>
          </a:p>
        </p:txBody>
      </p:sp>
      <p:sp>
        <p:nvSpPr>
          <p:cNvPr id="16" name="Rectangle 15"/>
          <p:cNvSpPr/>
          <p:nvPr/>
        </p:nvSpPr>
        <p:spPr>
          <a:xfrm>
            <a:off x="881574" y="4939838"/>
            <a:ext cx="7213916"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Oval 16"/>
          <p:cNvSpPr/>
          <p:nvPr/>
        </p:nvSpPr>
        <p:spPr>
          <a:xfrm>
            <a:off x="625393" y="5082730"/>
            <a:ext cx="136629" cy="136629"/>
          </a:xfrm>
          <a:prstGeom prst="ellipse">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881574" y="4989735"/>
            <a:ext cx="7213916" cy="999793"/>
          </a:xfrm>
          <a:prstGeom prst="rect">
            <a:avLst/>
          </a:prstGeom>
          <a:noFill/>
        </p:spPr>
        <p:txBody>
          <a:bodyPr wrap="square"/>
          <a:lstStyle/>
          <a:p>
            <a:pPr algn="l"/>
            <a:r>
              <a:rPr sz="1500" b="0" i="0">
                <a:solidFill>
                  <a:srgbClr val="121F21"/>
                </a:solidFill>
                <a:latin typeface="Calibri"/>
              </a:rPr>
              <a:t>These tools work together because identification, variety and feeding relationships are linked. If scientists know what lives in an ecosystem and how those organisms connect, they can make better decisions about monitoring and protection.</a:t>
            </a:r>
          </a:p>
        </p:txBody>
      </p:sp>
      <p:sp>
        <p:nvSpPr>
          <p:cNvPr id="19" name="Rectangle 18"/>
          <p:cNvSpPr/>
          <p:nvPr/>
        </p:nvSpPr>
        <p:spPr>
          <a:xfrm>
            <a:off x="0" y="6772607"/>
            <a:ext cx="12192119" cy="85393"/>
          </a:xfrm>
          <a:prstGeom prst="rect">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12362"/>
          </a:xfrm>
          <a:prstGeom prst="rect">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5393"/>
            <a:ext cx="11112119" cy="426969"/>
          </a:xfrm>
          <a:prstGeom prst="rect">
            <a:avLst/>
          </a:prstGeom>
          <a:noFill/>
        </p:spPr>
        <p:txBody>
          <a:bodyPr wrap="square"/>
          <a:lstStyle/>
          <a:p>
            <a:pPr algn="l"/>
            <a:r>
              <a:rPr sz="3400" b="1" i="0">
                <a:solidFill>
                  <a:srgbClr val="FFFFFF"/>
                </a:solidFill>
                <a:latin typeface="Trebuchet MS"/>
              </a:rPr>
              <a:t>Ecosystem Relationships and Conservation</a:t>
            </a:r>
          </a:p>
        </p:txBody>
      </p:sp>
      <p:pic>
        <p:nvPicPr>
          <p:cNvPr id="4" name="Picture 3" descr="tmp7nvjsv2o.jpg"/>
          <p:cNvPicPr>
            <a:picLocks noChangeAspect="1"/>
          </p:cNvPicPr>
          <p:nvPr/>
        </p:nvPicPr>
        <p:blipFill>
          <a:blip r:embed="rId2"/>
          <a:stretch>
            <a:fillRect/>
          </a:stretch>
        </p:blipFill>
        <p:spPr>
          <a:xfrm>
            <a:off x="8232119" y="648991"/>
            <a:ext cx="3420000" cy="5669009"/>
          </a:xfrm>
          <a:prstGeom prst="rect">
            <a:avLst/>
          </a:prstGeom>
        </p:spPr>
      </p:pic>
      <p:sp>
        <p:nvSpPr>
          <p:cNvPr id="5" name="Oval 4"/>
          <p:cNvSpPr/>
          <p:nvPr/>
        </p:nvSpPr>
        <p:spPr>
          <a:xfrm>
            <a:off x="625393" y="741986"/>
            <a:ext cx="136629" cy="136629"/>
          </a:xfrm>
          <a:prstGeom prst="ellipse">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881574" y="648991"/>
            <a:ext cx="7213916" cy="999793"/>
          </a:xfrm>
          <a:prstGeom prst="rect">
            <a:avLst/>
          </a:prstGeom>
          <a:noFill/>
        </p:spPr>
        <p:txBody>
          <a:bodyPr wrap="square"/>
          <a:lstStyle/>
          <a:p>
            <a:pPr algn="l"/>
            <a:r>
              <a:rPr sz="1500" b="0" i="0">
                <a:solidFill>
                  <a:srgbClr val="121F21"/>
                </a:solidFill>
                <a:latin typeface="Calibri"/>
              </a:rPr>
              <a:t>Ecosystem relationships describe how different species interact with each other and with their environment. These relationships include feeding, shelter, pollination and competition, and they shape whether a habitat stays balanced or changes over time.</a:t>
            </a:r>
          </a:p>
        </p:txBody>
      </p:sp>
      <p:sp>
        <p:nvSpPr>
          <p:cNvPr id="7" name="Rectangle 6"/>
          <p:cNvSpPr/>
          <p:nvPr/>
        </p:nvSpPr>
        <p:spPr>
          <a:xfrm>
            <a:off x="881574" y="1684280"/>
            <a:ext cx="7213916"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25393" y="1827172"/>
            <a:ext cx="136629" cy="136629"/>
          </a:xfrm>
          <a:prstGeom prst="ellipse">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81574" y="1734177"/>
            <a:ext cx="7213916" cy="999793"/>
          </a:xfrm>
          <a:prstGeom prst="rect">
            <a:avLst/>
          </a:prstGeom>
          <a:noFill/>
        </p:spPr>
        <p:txBody>
          <a:bodyPr wrap="square"/>
          <a:lstStyle/>
          <a:p>
            <a:pPr algn="l"/>
            <a:r>
              <a:rPr sz="1500" b="0" i="0">
                <a:solidFill>
                  <a:srgbClr val="121F21"/>
                </a:solidFill>
                <a:latin typeface="Calibri"/>
              </a:rPr>
              <a:t>An invasive species like rabbits can disrupt these relationships by eating young plants, reducing food for native animals and damaging soil and habitat cover. When one species spreads too fast, it can weaken biodiversity and ripple through the whole food web.</a:t>
            </a:r>
          </a:p>
        </p:txBody>
      </p:sp>
      <p:sp>
        <p:nvSpPr>
          <p:cNvPr id="10" name="Rectangle 9"/>
          <p:cNvSpPr/>
          <p:nvPr/>
        </p:nvSpPr>
        <p:spPr>
          <a:xfrm>
            <a:off x="881574" y="2769466"/>
            <a:ext cx="7213916"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25393" y="2912358"/>
            <a:ext cx="136629" cy="136629"/>
          </a:xfrm>
          <a:prstGeom prst="ellipse">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81574" y="2819363"/>
            <a:ext cx="7213916" cy="999793"/>
          </a:xfrm>
          <a:prstGeom prst="rect">
            <a:avLst/>
          </a:prstGeom>
          <a:noFill/>
        </p:spPr>
        <p:txBody>
          <a:bodyPr wrap="square"/>
          <a:lstStyle/>
          <a:p>
            <a:pPr algn="l"/>
            <a:r>
              <a:rPr sz="1500" b="0" i="0">
                <a:solidFill>
                  <a:srgbClr val="121F21"/>
                </a:solidFill>
                <a:latin typeface="Calibri"/>
              </a:rPr>
              <a:t>Human activities can also disturb ecosystems through land clearing, pollution and changing water use. These changes can reduce the number of living things in a habitat, which makes the ecosystem less stable and harder to recover.</a:t>
            </a:r>
          </a:p>
        </p:txBody>
      </p:sp>
      <p:sp>
        <p:nvSpPr>
          <p:cNvPr id="13" name="Rectangle 12"/>
          <p:cNvSpPr/>
          <p:nvPr/>
        </p:nvSpPr>
        <p:spPr>
          <a:xfrm>
            <a:off x="881574" y="3854652"/>
            <a:ext cx="7213916"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25393" y="3997544"/>
            <a:ext cx="136629" cy="136629"/>
          </a:xfrm>
          <a:prstGeom prst="ellipse">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881574" y="3904549"/>
            <a:ext cx="7213916" cy="999793"/>
          </a:xfrm>
          <a:prstGeom prst="rect">
            <a:avLst/>
          </a:prstGeom>
          <a:noFill/>
        </p:spPr>
        <p:txBody>
          <a:bodyPr wrap="square"/>
          <a:lstStyle/>
          <a:p>
            <a:pPr algn="l"/>
            <a:r>
              <a:rPr sz="1500" b="0" i="0">
                <a:solidFill>
                  <a:srgbClr val="121F21"/>
                </a:solidFill>
                <a:latin typeface="Calibri"/>
              </a:rPr>
              <a:t>Conservation involves protecting and preserving natural environments and the species that live there. It includes actions such as habitat restoration, controlling invasive species and caring for places before damage becomes permanent.</a:t>
            </a:r>
          </a:p>
        </p:txBody>
      </p:sp>
      <p:sp>
        <p:nvSpPr>
          <p:cNvPr id="16" name="Rectangle 15"/>
          <p:cNvSpPr/>
          <p:nvPr/>
        </p:nvSpPr>
        <p:spPr>
          <a:xfrm>
            <a:off x="881574" y="4939838"/>
            <a:ext cx="7213916"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Oval 16"/>
          <p:cNvSpPr/>
          <p:nvPr/>
        </p:nvSpPr>
        <p:spPr>
          <a:xfrm>
            <a:off x="625393" y="5082730"/>
            <a:ext cx="136629" cy="136629"/>
          </a:xfrm>
          <a:prstGeom prst="ellipse">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881574" y="4989735"/>
            <a:ext cx="7213916" cy="999793"/>
          </a:xfrm>
          <a:prstGeom prst="rect">
            <a:avLst/>
          </a:prstGeom>
          <a:noFill/>
        </p:spPr>
        <p:txBody>
          <a:bodyPr wrap="square"/>
          <a:lstStyle/>
          <a:p>
            <a:pPr algn="l"/>
            <a:r>
              <a:rPr sz="1500" b="0" i="0">
                <a:solidFill>
                  <a:srgbClr val="121F21"/>
                </a:solidFill>
                <a:latin typeface="Calibri"/>
              </a:rPr>
              <a:t>First Nations ecological knowledge contributes to modern conservation by building on long-term observation of Country and seasonal change. Combining that knowledge with scientific classification helps communities choose better protection strategies for local ecosystems.</a:t>
            </a:r>
          </a:p>
        </p:txBody>
      </p:sp>
      <p:sp>
        <p:nvSpPr>
          <p:cNvPr id="19" name="Rectangle 18"/>
          <p:cNvSpPr/>
          <p:nvPr/>
        </p:nvSpPr>
        <p:spPr>
          <a:xfrm>
            <a:off x="0" y="6772607"/>
            <a:ext cx="12192119" cy="85393"/>
          </a:xfrm>
          <a:prstGeom prst="rect">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1DED3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000" b="1" i="0">
                <a:solidFill>
                  <a:srgbClr val="FFFFFF"/>
                </a:solidFill>
                <a:latin typeface="Calibri"/>
              </a:rPr>
              <a:t>DISCUSSION</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200" b="1" i="0">
                <a:solidFill>
                  <a:srgbClr val="2572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200" b="0" i="0">
                <a:solidFill>
                  <a:srgbClr val="FFFFFF"/>
                </a:solidFill>
                <a:latin typeface="Calibri"/>
              </a:rPr>
              <a:t>Take turns building on each other’s ideas, then choose one reason your group thinks is strongest.</a:t>
            </a:r>
          </a:p>
        </p:txBody>
      </p:sp>
      <p:sp>
        <p:nvSpPr>
          <p:cNvPr id="8" name="TextBox 7"/>
          <p:cNvSpPr txBox="1"/>
          <p:nvPr/>
        </p:nvSpPr>
        <p:spPr>
          <a:xfrm>
            <a:off x="540000" y="720000"/>
            <a:ext cx="11112119" cy="360000"/>
          </a:xfrm>
          <a:prstGeom prst="rect">
            <a:avLst/>
          </a:prstGeom>
          <a:noFill/>
        </p:spPr>
        <p:txBody>
          <a:bodyPr wrap="square"/>
          <a:lstStyle/>
          <a:p>
            <a:pPr algn="l"/>
            <a:r>
              <a:rPr sz="2800" b="1" i="0">
                <a:solidFill>
                  <a:srgbClr val="25727E"/>
                </a:solidFill>
                <a:latin typeface="Trebuchet MS"/>
              </a:rPr>
              <a:t>What Happens When Ecosystem Relationships Are Disturbed?</a:t>
            </a:r>
          </a:p>
        </p:txBody>
      </p:sp>
      <p:sp>
        <p:nvSpPr>
          <p:cNvPr id="9" name="Rectangle 8"/>
          <p:cNvSpPr/>
          <p:nvPr/>
        </p:nvSpPr>
        <p:spPr>
          <a:xfrm>
            <a:off x="540000" y="1116000"/>
            <a:ext cx="1260000" cy="43200"/>
          </a:xfrm>
          <a:prstGeom prst="rect">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200" b="0" i="0">
                <a:solidFill>
                  <a:srgbClr val="121F21"/>
                </a:solidFill>
                <a:latin typeface="Calibri"/>
              </a:rPr>
              <a:t>Why does correctly identifying species matter when a habitat is being threatened by invasive animals or habitat loss?</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200" b="0" i="0">
                <a:solidFill>
                  <a:srgbClr val="121F21"/>
                </a:solidFill>
                <a:latin typeface="Calibri"/>
              </a:rPr>
              <a:t>Which has the bigger impact on ecosystem health: losing one species or losing the relationships between many species? Defend your position.</a:t>
            </a:r>
          </a:p>
        </p:txBody>
      </p:sp>
      <p:sp>
        <p:nvSpPr>
          <p:cNvPr id="18" name="Rounded Rectangle 17"/>
          <p:cNvSpPr/>
          <p:nvPr/>
        </p:nvSpPr>
        <p:spPr>
          <a:xfrm>
            <a:off x="540000" y="6210000"/>
            <a:ext cx="11112119" cy="468000"/>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72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200" b="0" i="1">
                <a:solidFill>
                  <a:srgbClr val="25727E"/>
                </a:solidFill>
                <a:latin typeface="Calibri"/>
              </a:rPr>
              <a:t>Be ready to share your group's key ideas with the class.</a:t>
            </a: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gsuvnrg7.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400" b="1" i="0">
                <a:solidFill>
                  <a:srgbClr val="FFFFFF"/>
                </a:solidFill>
                <a:latin typeface="Trebuchet MS"/>
              </a:rPr>
              <a:t>Classification helps scientists protect ecosystems because it reveals which species are present, how they connect and what might happen if one part changes.</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500" b="0" i="0">
                <a:solidFill>
                  <a:srgbClr val="7CB7C0"/>
                </a:solidFill>
                <a:latin typeface="Calibri"/>
              </a:rPr>
              <a:t>When living things are grouped accurately, scientists can trace biodiversity, food webs and relationships more clearly. That makes it easier to spot threats like invasive species and plan conservation actions that protect the whole system, not just one organism.</a:t>
            </a:r>
          </a:p>
        </p:txBody>
      </p:sp>
      <p:sp>
        <p:nvSpPr>
          <p:cNvPr id="6" name="Rectangle 5"/>
          <p:cNvSpPr/>
          <p:nvPr/>
        </p:nvSpPr>
        <p:spPr>
          <a:xfrm>
            <a:off x="0" y="6768000"/>
            <a:ext cx="12192119" cy="90000"/>
          </a:xfrm>
          <a:prstGeom prst="rect">
            <a:avLst/>
          </a:prstGeom>
          <a:solidFill>
            <a:srgbClr val="1DED3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