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Open with the fungus fact aloud.</a:t>
            </a:r>
          </a:p>
          <a:p>
            <a:r>
              <a:t>- Link the lesson to sorting living things.</a:t>
            </a:r>
          </a:p>
          <a:p>
            <a:r>
              <a:t>- Ask students to notice how varied life can be.</a:t>
            </a:r>
          </a:p>
          <a:p>
            <a:r>
              <a:t>Opening hook — say this: "Did you know that the largest living organism on Earth is a fungus? Let's explore how scientists classify such diverse life forms."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Monera | Q2: C. It absorbs nutrients from its surroundings | Q3: B. It may belong to Protista</a:t>
            </a:r>
          </a:p>
          <a:p/>
          <a:p>
            <a:r>
              <a:t>- Ask students to use clues, not memorised words.</a:t>
            </a:r>
          </a:p>
          <a:p>
            <a:r>
              <a:t>- Check cell type and nutrition method.</a:t>
            </a:r>
          </a:p>
          <a:p>
            <a:r>
              <a:t>- Use discussion after each answer if time allows.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use at least one real example.</a:t>
            </a:r>
          </a:p>
          <a:p>
            <a:r>
              <a:t>- Check for cell type and nutrition method.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five kingdoms.</a:t>
            </a:r>
          </a:p>
          <a:p>
            <a:r>
              <a:t>- Students will sort by features, not by size.</a:t>
            </a:r>
          </a:p>
          <a:p>
            <a:r>
              <a:t>- Emphasise cell type and nutrition.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Prior knowledge only.</a:t>
            </a:r>
          </a:p>
          <a:p>
            <a:r>
              <a:t>- Listen for ideas about cells, food, and movement.</a:t>
            </a:r>
          </a:p>
          <a:p>
            <a:r>
              <a:t>- Do not correct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useful.</a:t>
            </a:r>
          </a:p>
          <a:p>
            <a:r>
              <a:t>- Link each term to the upcoming kingdoms.</a:t>
            </a:r>
          </a:p>
          <a:p>
            <a:r>
              <a:t>- Avoid vertebrate and invertebrate today.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Start with the broad idea of five kingdoms.</a:t>
            </a:r>
          </a:p>
          <a:p>
            <a:r>
              <a:t>- Make the nucleus the key feature for Monera.</a:t>
            </a:r>
          </a:p>
          <a:p>
            <a:r>
              <a:t>- Use the bacteria discovery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nucleus again.</a:t>
            </a:r>
          </a:p>
          <a:p>
            <a:r>
              <a:t>- Use algae as the example.</a:t>
            </a:r>
          </a:p>
          <a:p>
            <a:r>
              <a:t>- Challenge the idea that habitat decides the kingdom.</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Compare feeding methods carefully.</a:t>
            </a:r>
          </a:p>
          <a:p>
            <a:r>
              <a:t>- Keep fungi separate from plants.</a:t>
            </a:r>
          </a:p>
          <a:p>
            <a:r>
              <a:t>- Use the garden mushroom example.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Animalia to eating other organisms.</a:t>
            </a:r>
          </a:p>
          <a:p>
            <a:r>
              <a:t>- Reinforce that classification uses more than one feature.</a:t>
            </a:r>
          </a:p>
          <a:p>
            <a:r>
              <a:t>- Keep the example concrete.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a:t>
            </a:r>
          </a:p>
          <a:p>
            <a:r>
              <a:t>- Link appearance versus evidence.</a:t>
            </a:r>
          </a:p>
          <a:p>
            <a:r>
              <a:t>- Mention that new discoveries can change groupings.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un6862z7.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500" b="1" i="0">
                <a:solidFill>
                  <a:srgbClr val="FFFFFF"/>
                </a:solidFill>
                <a:latin typeface="Trebuchet MS"/>
              </a:rPr>
              <a:t>How Scientists Classify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the five kingdoms</a:t>
            </a:r>
          </a:p>
        </p:txBody>
      </p:sp>
      <p:sp>
        <p:nvSpPr>
          <p:cNvPr id="8" name="Rectangle 7"/>
          <p:cNvSpPr/>
          <p:nvPr/>
        </p:nvSpPr>
        <p:spPr>
          <a:xfrm>
            <a:off x="0" y="6757200"/>
            <a:ext cx="12192119" cy="1008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3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new organism is single-celled and has no nucleus. Which kingdom is it most likely in?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Protista</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Monera</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Animalia</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Plantae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Why would a mushroom be placed in the fungi kingdom rather than Plantae?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It makes its own food using sunlight</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It has a nucleus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It absorbs nutrients from its surroundings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It moves from place to place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pond organism has a nucleus and is usually single-celled. What is the best classification clue?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It must be an animal</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It may belong to Protista</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It must be Monera</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It must be a plant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3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A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scientists classify living things into five kingdoms?</a:t>
            </a:r>
          </a:p>
        </p:txBody>
      </p:sp>
      <p:sp>
        <p:nvSpPr>
          <p:cNvPr id="5" name="Rectangle 4"/>
          <p:cNvSpPr/>
          <p:nvPr/>
        </p:nvSpPr>
        <p:spPr>
          <a:xfrm>
            <a:off x="5556059" y="1260000"/>
            <a:ext cx="1080000" cy="432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3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Scientists use classification to group living things by shared features, especially cell type and how an organism gets energy.</a:t>
            </a:r>
          </a:p>
        </p:txBody>
      </p:sp>
      <p:sp>
        <p:nvSpPr>
          <p:cNvPr id="9" name="Oval 8"/>
          <p:cNvSpPr/>
          <p:nvPr/>
        </p:nvSpPr>
        <p:spPr>
          <a:xfrm>
            <a:off x="540000" y="30168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3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Monera are single-celled prokaryotes without a nucleus, while Protista are mostly single-celled eukaryotes with a nucleus.</a:t>
            </a:r>
          </a:p>
        </p:txBody>
      </p:sp>
      <p:sp>
        <p:nvSpPr>
          <p:cNvPr id="12" name="Oval 11"/>
          <p:cNvSpPr/>
          <p:nvPr/>
        </p:nvSpPr>
        <p:spPr>
          <a:xfrm>
            <a:off x="540000" y="41220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3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Fungi absorb nutrients, Plantae use photosynthesis, and Animalia consume other organisms for energy.</a:t>
            </a:r>
          </a:p>
        </p:txBody>
      </p:sp>
      <p:sp>
        <p:nvSpPr>
          <p:cNvPr id="15" name="Oval 14"/>
          <p:cNvSpPr/>
          <p:nvPr/>
        </p:nvSpPr>
        <p:spPr>
          <a:xfrm>
            <a:off x="540000" y="52272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3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New discoveries can change classification when scientists find stronger evidence about an organism’s cells or nutrition.</a:t>
            </a:r>
          </a:p>
        </p:txBody>
      </p:sp>
      <p:sp>
        <p:nvSpPr>
          <p:cNvPr id="18" name="Rounded Rectangle 17"/>
          <p:cNvSpPr/>
          <p:nvPr/>
        </p:nvSpPr>
        <p:spPr>
          <a:xfrm>
            <a:off x="540000" y="6040800"/>
            <a:ext cx="11112119" cy="637200"/>
          </a:xfrm>
          <a:prstGeom prst="roundRect">
            <a:avLst>
              <a:gd name="adj" fmla="val 4000"/>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37E"/>
                </a:solidFill>
                <a:latin typeface="Calibri"/>
              </a:rPr>
              <a:t>Exit ticket:  In two sentences, explain how scientists classify living things into five kingdoms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7C0"/>
                </a:solidFill>
                <a:latin typeface="Calibri"/>
              </a:rPr>
              <a:t>LEARNING INTENTION</a:t>
            </a:r>
          </a:p>
        </p:txBody>
      </p:sp>
      <p:sp>
        <p:nvSpPr>
          <p:cNvPr id="4" name="Rectangle 3"/>
          <p:cNvSpPr/>
          <p:nvPr/>
        </p:nvSpPr>
        <p:spPr>
          <a:xfrm>
            <a:off x="540000" y="827999"/>
            <a:ext cx="720000" cy="36000"/>
          </a:xfrm>
          <a:prstGeom prst="rect">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and describe the five major kingdoms and their distinguishing features.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37E"/>
                </a:solidFill>
                <a:latin typeface="Calibri"/>
              </a:rPr>
              <a:t>SUCCESS CRITERIA</a:t>
            </a:r>
          </a:p>
        </p:txBody>
      </p:sp>
      <p:sp>
        <p:nvSpPr>
          <p:cNvPr id="8" name="Rectangle 7"/>
          <p:cNvSpPr/>
          <p:nvPr/>
        </p:nvSpPr>
        <p:spPr>
          <a:xfrm>
            <a:off x="5760000" y="827999"/>
            <a:ext cx="720000"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identify the five kingdoms in order</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cell type and nutrition methods across kingdoms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organisms in each kingdom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describe how scientists use features to classify living things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3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your partner, then share one feature your pair thinks matters most.</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37E"/>
                </a:solidFill>
                <a:latin typeface="Trebuchet MS"/>
              </a:rPr>
              <a:t>Living Things: Sorting by Features</a:t>
            </a:r>
          </a:p>
        </p:txBody>
      </p:sp>
      <p:sp>
        <p:nvSpPr>
          <p:cNvPr id="9" name="Rectangle 8"/>
          <p:cNvSpPr/>
          <p:nvPr/>
        </p:nvSpPr>
        <p:spPr>
          <a:xfrm>
            <a:off x="540000" y="1116000"/>
            <a:ext cx="1260000" cy="432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F21"/>
                </a:solidFill>
                <a:latin typeface="Calibri"/>
              </a:rPr>
              <a:t>Think of two living things that look very different. What features might scientists use to sort them?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F21"/>
                </a:solidFill>
                <a:latin typeface="Calibri"/>
              </a:rPr>
              <a:t>Do you think all single-celled organisms belong in one group?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3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3685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72852"/>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80852"/>
            <a:ext cx="5124059" cy="234000"/>
          </a:xfrm>
          <a:prstGeom prst="rect">
            <a:avLst/>
          </a:prstGeom>
          <a:noFill/>
        </p:spPr>
        <p:txBody>
          <a:bodyPr wrap="square"/>
          <a:lstStyle/>
          <a:p>
            <a:pPr algn="l"/>
            <a:r>
              <a:rPr sz="1500" b="1" i="0">
                <a:solidFill>
                  <a:srgbClr val="25737E"/>
                </a:solidFill>
                <a:latin typeface="Trebuchet MS"/>
              </a:rPr>
              <a:t>CLASSIFICATION</a:t>
            </a:r>
          </a:p>
        </p:txBody>
      </p:sp>
      <p:sp>
        <p:nvSpPr>
          <p:cNvPr id="7" name="TextBox 6"/>
          <p:cNvSpPr txBox="1"/>
          <p:nvPr/>
        </p:nvSpPr>
        <p:spPr>
          <a:xfrm>
            <a:off x="702000" y="2314852"/>
            <a:ext cx="5124059" cy="493199"/>
          </a:xfrm>
          <a:prstGeom prst="rect">
            <a:avLst/>
          </a:prstGeom>
          <a:noFill/>
        </p:spPr>
        <p:txBody>
          <a:bodyPr wrap="square"/>
          <a:lstStyle/>
          <a:p>
            <a:pPr algn="l"/>
            <a:r>
              <a:rPr sz="1500" b="0" i="0">
                <a:solidFill>
                  <a:srgbClr val="121F21"/>
                </a:solidFill>
                <a:latin typeface="Calibri"/>
              </a:rPr>
              <a:t>The process of grouping living things by shared features.</a:t>
            </a:r>
          </a:p>
        </p:txBody>
      </p:sp>
      <p:sp>
        <p:nvSpPr>
          <p:cNvPr id="8" name="Rounded Rectangle 7"/>
          <p:cNvSpPr/>
          <p:nvPr/>
        </p:nvSpPr>
        <p:spPr>
          <a:xfrm>
            <a:off x="6204059" y="193685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72852"/>
            <a:ext cx="5232059"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80852"/>
            <a:ext cx="5124059" cy="234000"/>
          </a:xfrm>
          <a:prstGeom prst="rect">
            <a:avLst/>
          </a:prstGeom>
          <a:noFill/>
        </p:spPr>
        <p:txBody>
          <a:bodyPr wrap="square"/>
          <a:lstStyle/>
          <a:p>
            <a:pPr algn="l"/>
            <a:r>
              <a:rPr sz="1500" b="1" i="0">
                <a:solidFill>
                  <a:srgbClr val="2FDAA2"/>
                </a:solidFill>
                <a:latin typeface="Trebuchet MS"/>
              </a:rPr>
              <a:t>KINGDOM</a:t>
            </a:r>
          </a:p>
        </p:txBody>
      </p:sp>
      <p:sp>
        <p:nvSpPr>
          <p:cNvPr id="11" name="TextBox 10"/>
          <p:cNvSpPr txBox="1"/>
          <p:nvPr/>
        </p:nvSpPr>
        <p:spPr>
          <a:xfrm>
            <a:off x="6366059" y="2314852"/>
            <a:ext cx="5124059" cy="493199"/>
          </a:xfrm>
          <a:prstGeom prst="rect">
            <a:avLst/>
          </a:prstGeom>
          <a:noFill/>
        </p:spPr>
        <p:txBody>
          <a:bodyPr wrap="square"/>
          <a:lstStyle/>
          <a:p>
            <a:pPr algn="l"/>
            <a:r>
              <a:rPr sz="1500" b="0" i="0">
                <a:solidFill>
                  <a:srgbClr val="121F21"/>
                </a:solidFill>
                <a:latin typeface="Calibri"/>
              </a:rPr>
              <a:t>A large group in classification containing many living things with important features in common.</a:t>
            </a:r>
          </a:p>
        </p:txBody>
      </p:sp>
      <p:sp>
        <p:nvSpPr>
          <p:cNvPr id="12" name="Rounded Rectangle 11"/>
          <p:cNvSpPr/>
          <p:nvPr/>
        </p:nvSpPr>
        <p:spPr>
          <a:xfrm>
            <a:off x="540000" y="30420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8051"/>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6051"/>
            <a:ext cx="5124059" cy="234000"/>
          </a:xfrm>
          <a:prstGeom prst="rect">
            <a:avLst/>
          </a:prstGeom>
          <a:noFill/>
        </p:spPr>
        <p:txBody>
          <a:bodyPr wrap="square"/>
          <a:lstStyle/>
          <a:p>
            <a:pPr algn="l"/>
            <a:r>
              <a:rPr sz="1500" b="1" i="0">
                <a:solidFill>
                  <a:srgbClr val="25737E"/>
                </a:solidFill>
                <a:latin typeface="Trebuchet MS"/>
              </a:rPr>
              <a:t>PROKARYOTE</a:t>
            </a:r>
          </a:p>
        </p:txBody>
      </p:sp>
      <p:sp>
        <p:nvSpPr>
          <p:cNvPr id="15" name="TextBox 14"/>
          <p:cNvSpPr txBox="1"/>
          <p:nvPr/>
        </p:nvSpPr>
        <p:spPr>
          <a:xfrm>
            <a:off x="702000" y="3420051"/>
            <a:ext cx="5124059" cy="493199"/>
          </a:xfrm>
          <a:prstGeom prst="rect">
            <a:avLst/>
          </a:prstGeom>
          <a:noFill/>
        </p:spPr>
        <p:txBody>
          <a:bodyPr wrap="square"/>
          <a:lstStyle/>
          <a:p>
            <a:pPr algn="l"/>
            <a:r>
              <a:rPr sz="1500" b="0" i="0">
                <a:solidFill>
                  <a:srgbClr val="121F21"/>
                </a:solidFill>
                <a:latin typeface="Calibri"/>
              </a:rPr>
              <a:t>A cell without a nucleus.</a:t>
            </a:r>
          </a:p>
        </p:txBody>
      </p:sp>
      <p:sp>
        <p:nvSpPr>
          <p:cNvPr id="16" name="Rounded Rectangle 15"/>
          <p:cNvSpPr/>
          <p:nvPr/>
        </p:nvSpPr>
        <p:spPr>
          <a:xfrm>
            <a:off x="6204059" y="30420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8051"/>
            <a:ext cx="5232059"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6051"/>
            <a:ext cx="5124059" cy="234000"/>
          </a:xfrm>
          <a:prstGeom prst="rect">
            <a:avLst/>
          </a:prstGeom>
          <a:noFill/>
        </p:spPr>
        <p:txBody>
          <a:bodyPr wrap="square"/>
          <a:lstStyle/>
          <a:p>
            <a:pPr algn="l"/>
            <a:r>
              <a:rPr sz="1500" b="1" i="0">
                <a:solidFill>
                  <a:srgbClr val="2FDAA2"/>
                </a:solidFill>
                <a:latin typeface="Trebuchet MS"/>
              </a:rPr>
              <a:t>EUKARYOTE</a:t>
            </a:r>
          </a:p>
        </p:txBody>
      </p:sp>
      <p:sp>
        <p:nvSpPr>
          <p:cNvPr id="19" name="TextBox 18"/>
          <p:cNvSpPr txBox="1"/>
          <p:nvPr/>
        </p:nvSpPr>
        <p:spPr>
          <a:xfrm>
            <a:off x="6366059" y="3420051"/>
            <a:ext cx="5124059" cy="493199"/>
          </a:xfrm>
          <a:prstGeom prst="rect">
            <a:avLst/>
          </a:prstGeom>
          <a:noFill/>
        </p:spPr>
        <p:txBody>
          <a:bodyPr wrap="square"/>
          <a:lstStyle/>
          <a:p>
            <a:pPr algn="l"/>
            <a:r>
              <a:rPr sz="1500" b="0" i="0">
                <a:solidFill>
                  <a:srgbClr val="121F21"/>
                </a:solidFill>
                <a:latin typeface="Calibri"/>
              </a:rPr>
              <a:t>A cell with a nucleus.</a:t>
            </a:r>
          </a:p>
        </p:txBody>
      </p:sp>
      <p:sp>
        <p:nvSpPr>
          <p:cNvPr id="20" name="Rounded Rectangle 19"/>
          <p:cNvSpPr/>
          <p:nvPr/>
        </p:nvSpPr>
        <p:spPr>
          <a:xfrm>
            <a:off x="540000" y="41472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83250"/>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91250"/>
            <a:ext cx="5124059" cy="234000"/>
          </a:xfrm>
          <a:prstGeom prst="rect">
            <a:avLst/>
          </a:prstGeom>
          <a:noFill/>
        </p:spPr>
        <p:txBody>
          <a:bodyPr wrap="square"/>
          <a:lstStyle/>
          <a:p>
            <a:pPr algn="l"/>
            <a:r>
              <a:rPr sz="1500" b="1" i="0">
                <a:solidFill>
                  <a:srgbClr val="25737E"/>
                </a:solidFill>
                <a:latin typeface="Trebuchet MS"/>
              </a:rPr>
              <a:t>PHOTOSYNTHESIS</a:t>
            </a:r>
          </a:p>
        </p:txBody>
      </p:sp>
      <p:sp>
        <p:nvSpPr>
          <p:cNvPr id="23" name="TextBox 22"/>
          <p:cNvSpPr txBox="1"/>
          <p:nvPr/>
        </p:nvSpPr>
        <p:spPr>
          <a:xfrm>
            <a:off x="702000" y="4525250"/>
            <a:ext cx="5124059" cy="493199"/>
          </a:xfrm>
          <a:prstGeom prst="rect">
            <a:avLst/>
          </a:prstGeom>
          <a:noFill/>
        </p:spPr>
        <p:txBody>
          <a:bodyPr wrap="square"/>
          <a:lstStyle/>
          <a:p>
            <a:pPr algn="l"/>
            <a:r>
              <a:rPr sz="1500" b="0" i="0">
                <a:solidFill>
                  <a:srgbClr val="121F21"/>
                </a:solidFill>
                <a:latin typeface="Calibri"/>
              </a:rPr>
              <a:t>Using sunlight to make food in green plants and some algae.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Five Kingdoms and Monera</a:t>
            </a:r>
          </a:p>
        </p:txBody>
      </p:sp>
      <p:pic>
        <p:nvPicPr>
          <p:cNvPr id="4" name="Picture 3" descr="tmptql1u1h2.jpg"/>
          <p:cNvPicPr>
            <a:picLocks noChangeAspect="1"/>
          </p:cNvPicPr>
          <p:nvPr/>
        </p:nvPicPr>
        <p:blipFill>
          <a:blip r:embed="rId2"/>
          <a:stretch>
            <a:fillRect/>
          </a:stretch>
        </p:blipFill>
        <p:spPr>
          <a:xfrm>
            <a:off x="8232119" y="727301"/>
            <a:ext cx="3420000" cy="5590699"/>
          </a:xfrm>
          <a:prstGeom prst="rect">
            <a:avLst/>
          </a:prstGeom>
        </p:spPr>
      </p:pic>
      <p:sp>
        <p:nvSpPr>
          <p:cNvPr id="5" name="Oval 4"/>
          <p:cNvSpPr/>
          <p:nvPr/>
        </p:nvSpPr>
        <p:spPr>
          <a:xfrm>
            <a:off x="635697" y="835675"/>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2790" y="727301"/>
            <a:ext cx="7156213" cy="1192977"/>
          </a:xfrm>
          <a:prstGeom prst="rect">
            <a:avLst/>
          </a:prstGeom>
          <a:noFill/>
        </p:spPr>
        <p:txBody>
          <a:bodyPr wrap="square"/>
          <a:lstStyle/>
          <a:p>
            <a:pPr algn="l"/>
            <a:r>
              <a:rPr sz="1800" b="0" i="0">
                <a:solidFill>
                  <a:srgbClr val="121F21"/>
                </a:solidFill>
                <a:latin typeface="Calibri"/>
              </a:rPr>
              <a:t>Scientists classify all living things into five kingdoms so they can organise the enormous variety of life. This system helps them compare organisms that may look very different but still share important features.</a:t>
            </a:r>
          </a:p>
        </p:txBody>
      </p:sp>
      <p:sp>
        <p:nvSpPr>
          <p:cNvPr id="7" name="Rectangle 6"/>
          <p:cNvSpPr/>
          <p:nvPr/>
        </p:nvSpPr>
        <p:spPr>
          <a:xfrm>
            <a:off x="922790" y="1989636"/>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5697" y="2181768"/>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2790" y="2073394"/>
            <a:ext cx="7156213" cy="918657"/>
          </a:xfrm>
          <a:prstGeom prst="rect">
            <a:avLst/>
          </a:prstGeom>
          <a:noFill/>
        </p:spPr>
        <p:txBody>
          <a:bodyPr wrap="square"/>
          <a:lstStyle/>
          <a:p>
            <a:pPr algn="l"/>
            <a:r>
              <a:rPr sz="1800" b="0" i="0">
                <a:solidFill>
                  <a:srgbClr val="121F21"/>
                </a:solidFill>
                <a:latin typeface="Calibri"/>
              </a:rPr>
              <a:t>Monera is one of the kingdoms. It includes single-celled organisms without a nucleus, so bacteria belong here rather than in a kingdom with more complex cells.</a:t>
            </a:r>
          </a:p>
        </p:txBody>
      </p:sp>
      <p:sp>
        <p:nvSpPr>
          <p:cNvPr id="10" name="Rectangle 9"/>
          <p:cNvSpPr/>
          <p:nvPr/>
        </p:nvSpPr>
        <p:spPr>
          <a:xfrm>
            <a:off x="922790" y="3061409"/>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5697" y="3253541"/>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2790" y="3145167"/>
            <a:ext cx="7156213" cy="1192977"/>
          </a:xfrm>
          <a:prstGeom prst="rect">
            <a:avLst/>
          </a:prstGeom>
          <a:noFill/>
        </p:spPr>
        <p:txBody>
          <a:bodyPr wrap="square"/>
          <a:lstStyle/>
          <a:p>
            <a:pPr algn="l"/>
            <a:r>
              <a:rPr sz="1800" b="0" i="0">
                <a:solidFill>
                  <a:srgbClr val="121F21"/>
                </a:solidFill>
                <a:latin typeface="Calibri"/>
              </a:rPr>
              <a:t>The cell structure of Monera is a major clue for classification. Because these organisms are prokaryotes, scientists can separate them from kingdoms whose cells have nuclei.</a:t>
            </a:r>
          </a:p>
        </p:txBody>
      </p:sp>
      <p:sp>
        <p:nvSpPr>
          <p:cNvPr id="13" name="Rectangle 12"/>
          <p:cNvSpPr/>
          <p:nvPr/>
        </p:nvSpPr>
        <p:spPr>
          <a:xfrm>
            <a:off x="922790" y="4407502"/>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5697" y="4599634"/>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2790" y="4491260"/>
            <a:ext cx="7156213" cy="918657"/>
          </a:xfrm>
          <a:prstGeom prst="rect">
            <a:avLst/>
          </a:prstGeom>
          <a:noFill/>
        </p:spPr>
        <p:txBody>
          <a:bodyPr wrap="square"/>
          <a:lstStyle/>
          <a:p>
            <a:pPr algn="l"/>
            <a:r>
              <a:rPr sz="1800" b="0" i="0">
                <a:solidFill>
                  <a:srgbClr val="121F21"/>
                </a:solidFill>
                <a:latin typeface="Calibri"/>
              </a:rPr>
              <a:t>A scientist who discovers a new species of bacteria would check its cell type first. If it is single-celled and has no nucleus, that evidence points strongly to Monera.</a:t>
            </a:r>
          </a:p>
        </p:txBody>
      </p:sp>
      <p:sp>
        <p:nvSpPr>
          <p:cNvPr id="16" name="Rectangle 15"/>
          <p:cNvSpPr/>
          <p:nvPr/>
        </p:nvSpPr>
        <p:spPr>
          <a:xfrm>
            <a:off x="0" y="6762303"/>
            <a:ext cx="12192119" cy="95697"/>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Protista</a:t>
            </a:r>
          </a:p>
        </p:txBody>
      </p:sp>
      <p:pic>
        <p:nvPicPr>
          <p:cNvPr id="5" name="Picture 4" descr="tmpipdul0c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Protista are mostly single-celled organisms with a nucleus. They are eukaryotes, which means their cells are more complex than Monera cells.</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 pond, a student might see algae floating near the surface and assume it is a plant. Scientists place many algae in Protista because they are usually single-celled or simple and have a nucleus, even though they live in watery places like plants do. The nucleus matters more than the habitat when the kingdom is being chosen.</a:t>
            </a:r>
          </a:p>
        </p:txBody>
      </p:sp>
      <p:sp>
        <p:nvSpPr>
          <p:cNvPr id="10" name="Rectangle 9"/>
          <p:cNvSpPr/>
          <p:nvPr/>
        </p:nvSpPr>
        <p:spPr>
          <a:xfrm>
            <a:off x="0" y="6768000"/>
            <a:ext cx="12192119" cy="9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Fungi, Plantae and Animalia</a:t>
            </a:r>
          </a:p>
        </p:txBody>
      </p:sp>
      <p:pic>
        <p:nvPicPr>
          <p:cNvPr id="4" name="Picture 3" descr="tmpgrmh86oe.jpg"/>
          <p:cNvPicPr>
            <a:picLocks noChangeAspect="1"/>
          </p:cNvPicPr>
          <p:nvPr/>
        </p:nvPicPr>
        <p:blipFill>
          <a:blip r:embed="rId2"/>
          <a:stretch>
            <a:fillRect/>
          </a:stretch>
        </p:blipFill>
        <p:spPr>
          <a:xfrm>
            <a:off x="8232119" y="727301"/>
            <a:ext cx="3420000" cy="5590699"/>
          </a:xfrm>
          <a:prstGeom prst="rect">
            <a:avLst/>
          </a:prstGeom>
        </p:spPr>
      </p:pic>
      <p:sp>
        <p:nvSpPr>
          <p:cNvPr id="5" name="Oval 4"/>
          <p:cNvSpPr/>
          <p:nvPr/>
        </p:nvSpPr>
        <p:spPr>
          <a:xfrm>
            <a:off x="635697" y="835675"/>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2790" y="727301"/>
            <a:ext cx="7156213" cy="995647"/>
          </a:xfrm>
          <a:prstGeom prst="rect">
            <a:avLst/>
          </a:prstGeom>
          <a:noFill/>
        </p:spPr>
        <p:txBody>
          <a:bodyPr wrap="square"/>
          <a:lstStyle/>
          <a:p>
            <a:pPr algn="l"/>
            <a:r>
              <a:rPr sz="1800" b="0" i="0">
                <a:solidFill>
                  <a:srgbClr val="121F21"/>
                </a:solidFill>
                <a:latin typeface="Calibri"/>
              </a:rPr>
              <a:t>Fungi include mushrooms and yeast, and they get nutrients by absorbing them from their surroundings. That is why a mushroom is not a plant, even though it may grow in soil or on dead wood.</a:t>
            </a:r>
          </a:p>
        </p:txBody>
      </p:sp>
      <p:sp>
        <p:nvSpPr>
          <p:cNvPr id="7" name="Rectangle 6"/>
          <p:cNvSpPr/>
          <p:nvPr/>
        </p:nvSpPr>
        <p:spPr>
          <a:xfrm>
            <a:off x="922790" y="1792306"/>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5697" y="1984438"/>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2790" y="1876064"/>
            <a:ext cx="7156213" cy="995647"/>
          </a:xfrm>
          <a:prstGeom prst="rect">
            <a:avLst/>
          </a:prstGeom>
          <a:noFill/>
        </p:spPr>
        <p:txBody>
          <a:bodyPr wrap="square"/>
          <a:lstStyle/>
          <a:p>
            <a:pPr algn="l"/>
            <a:r>
              <a:rPr sz="1800" b="0" i="0">
                <a:solidFill>
                  <a:srgbClr val="121F21"/>
                </a:solidFill>
                <a:latin typeface="Calibri"/>
              </a:rPr>
              <a:t>Plantae are plants that use sunlight to make their own food through photosynthesis. This is a very different strategy from fungi, because plants make food while fungi absorb it.</a:t>
            </a:r>
          </a:p>
        </p:txBody>
      </p:sp>
      <p:sp>
        <p:nvSpPr>
          <p:cNvPr id="10" name="Rectangle 9"/>
          <p:cNvSpPr/>
          <p:nvPr/>
        </p:nvSpPr>
        <p:spPr>
          <a:xfrm>
            <a:off x="922790" y="2941069"/>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5697" y="3133201"/>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2790" y="3024827"/>
            <a:ext cx="7156213" cy="995647"/>
          </a:xfrm>
          <a:prstGeom prst="rect">
            <a:avLst/>
          </a:prstGeom>
          <a:noFill/>
        </p:spPr>
        <p:txBody>
          <a:bodyPr wrap="square"/>
          <a:lstStyle/>
          <a:p>
            <a:pPr algn="l"/>
            <a:r>
              <a:rPr sz="1800" b="0" i="0">
                <a:solidFill>
                  <a:srgbClr val="121F21"/>
                </a:solidFill>
                <a:latin typeface="Calibri"/>
              </a:rPr>
              <a:t>Animalia are animals that consume other organisms for energy. Animals cannot make their own food like plants, so they must eat plants, other animals, or both.</a:t>
            </a:r>
          </a:p>
        </p:txBody>
      </p:sp>
      <p:sp>
        <p:nvSpPr>
          <p:cNvPr id="13" name="Rectangle 12"/>
          <p:cNvSpPr/>
          <p:nvPr/>
        </p:nvSpPr>
        <p:spPr>
          <a:xfrm>
            <a:off x="922790" y="4089832"/>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5697" y="4281964"/>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2790" y="4173590"/>
            <a:ext cx="7156213" cy="995647"/>
          </a:xfrm>
          <a:prstGeom prst="rect">
            <a:avLst/>
          </a:prstGeom>
          <a:noFill/>
        </p:spPr>
        <p:txBody>
          <a:bodyPr wrap="square"/>
          <a:lstStyle/>
          <a:p>
            <a:pPr algn="l"/>
            <a:r>
              <a:rPr sz="1800" b="0" i="0">
                <a:solidFill>
                  <a:srgbClr val="121F21"/>
                </a:solidFill>
                <a:latin typeface="Calibri"/>
              </a:rPr>
              <a:t>A gardener who notices mushrooms growing on a log can classify them as fungi. The mushroom may look plant-like, but its way of feeding shows that it belongs in a separate kingdom.</a:t>
            </a:r>
          </a:p>
        </p:txBody>
      </p:sp>
      <p:sp>
        <p:nvSpPr>
          <p:cNvPr id="16" name="Rectangle 15"/>
          <p:cNvSpPr/>
          <p:nvPr/>
        </p:nvSpPr>
        <p:spPr>
          <a:xfrm>
            <a:off x="922790" y="5238595"/>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5697" y="5430727"/>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22790" y="5322353"/>
            <a:ext cx="7156213" cy="995647"/>
          </a:xfrm>
          <a:prstGeom prst="rect">
            <a:avLst/>
          </a:prstGeom>
          <a:noFill/>
        </p:spPr>
        <p:txBody>
          <a:bodyPr wrap="square"/>
          <a:lstStyle/>
          <a:p>
            <a:pPr algn="l"/>
            <a:r>
              <a:rPr sz="1800" b="0" i="0">
                <a:solidFill>
                  <a:srgbClr val="121F21"/>
                </a:solidFill>
                <a:latin typeface="Calibri"/>
              </a:rPr>
              <a:t>When scientists sort living things, the nutrition method is a powerful clue. Absorbing, photosynthesising, and consuming are three very different ways to get energy.</a:t>
            </a:r>
          </a:p>
        </p:txBody>
      </p:sp>
      <p:sp>
        <p:nvSpPr>
          <p:cNvPr id="19" name="Rectangle 18"/>
          <p:cNvSpPr/>
          <p:nvPr/>
        </p:nvSpPr>
        <p:spPr>
          <a:xfrm>
            <a:off x="0" y="6762303"/>
            <a:ext cx="12192119" cy="95697"/>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Animalia</a:t>
            </a:r>
          </a:p>
        </p:txBody>
      </p:sp>
      <p:pic>
        <p:nvPicPr>
          <p:cNvPr id="5" name="Picture 4" descr="tmpdii4hja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Animalia are living things that must consume other organisms to get energy. They do not make food by photosynthesis, and they do not absorb nutrients like fungi.</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 rabbit in a school garden feeds on grass and other plants, so it belongs in Animalia. Its body is made of eukaryotic cells, but the kingdom is not chosen just from cell type alone. Scientists also look at how the organism gets energy, and consuming food is a clear animal feature.</a:t>
            </a:r>
          </a:p>
        </p:txBody>
      </p:sp>
      <p:sp>
        <p:nvSpPr>
          <p:cNvPr id="10" name="Rectangle 9"/>
          <p:cNvSpPr/>
          <p:nvPr/>
        </p:nvSpPr>
        <p:spPr>
          <a:xfrm>
            <a:off x="0" y="6768000"/>
            <a:ext cx="12192119" cy="9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d0r2clq.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Scientists classify living things by looking at cell type and how they get energy, not just by how they look.</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7C0"/>
                </a:solidFill>
                <a:latin typeface="Calibri"/>
              </a:rPr>
              <a:t>That is why bacteria, algae, fungi, plants and animals can belong to different kingdoms even when some of them seem similar at first glance. New discoveries can also change classification if scientists find better evidence about cells or feeding. Classification is a system that improves as evidence improves.</a:t>
            </a:r>
          </a:p>
        </p:txBody>
      </p:sp>
      <p:sp>
        <p:nvSpPr>
          <p:cNvPr id="6" name="Rectangle 5"/>
          <p:cNvSpPr/>
          <p:nvPr/>
        </p:nvSpPr>
        <p:spPr>
          <a:xfrm>
            <a:off x="0" y="6768000"/>
            <a:ext cx="12192119" cy="90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