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jp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9"/>
    <p:sldId id="258" r:id="rId10"/>
    <p:sldId id="259" r:id="rId11"/>
    <p:sldId id="260" r:id="rId12"/>
    <p:sldId id="261" r:id="rId13"/>
    <p:sldId id="262" r:id="rId14"/>
    <p:sldId id="263" r:id="rId15"/>
    <p:sldId id="264" r:id="rId16"/>
    <p:sldId id="265" r:id="rId17"/>
    <p:sldId id="266" r:id="rId18"/>
  </p:sldIdLst>
  <p:sldSz cx="12192119"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notesMaster" Target="notesMasters/notesMaster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Read the hook exactly as written: scientists can predict animal migration patterns just by looking at data.</a:t>
            </a:r>
          </a:p>
          <a:p>
            <a:r>
              <a:t>- Link the lesson to ecosystems and what data can reveal.</a:t>
            </a:r>
          </a:p>
          <a:p>
            <a:r>
              <a:t>- Keep the question in view: How can we use data to understand patterns and trends in ecosystems?</a:t>
            </a:r>
          </a:p>
          <a:p>
            <a:r>
              <a:t>Opening hook — say this: "Did you know that scientists can predict animal migration patterns just by looking at data? Let's find out how!"</a:t>
            </a:r>
          </a:p>
        </p:txBody>
      </p:sp>
      <p:sp>
        <p:nvSpPr>
          <p:cNvPr id="4" name="Slide Number Placeholder 3"/>
          <p:cNvSpPr>
            <a:spLocks noGrp="1"/>
          </p:cNvSpPr>
          <p:nvPr>
            <p:ph type="sldNum" idx="5" sz="quarter"/>
          </p:nvPr>
        </p:nvSpPr>
        <p:spPr/>
      </p:sp>
    </p:spTree>
  </p:cSld>
  <p:clrMapOvr>
    <a:masterClrMapping/>
  </p:clrMapOvr>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ANSWER KEY: Q1: There is a general trend of more insects being found as temperature rises. | Q2: Notice it as an anomaly and check whether there was a reason for it or a measurement error. | Q3: The unusual result should be noticed because it does not fit the pattern and may need checking.</a:t>
            </a:r>
          </a:p>
          <a:p/>
          <a:p>
            <a:r>
              <a:t>Run as a quick whole-class check. Students vote, then reveal and discuss each answer.</a:t>
            </a:r>
          </a:p>
        </p:txBody>
      </p:sp>
      <p:sp>
        <p:nvSpPr>
          <p:cNvPr id="4" name="Slide Number Placeholder 3"/>
          <p:cNvSpPr>
            <a:spLocks noGrp="1"/>
          </p:cNvSpPr>
          <p:nvPr>
            <p:ph type="sldNum" idx="5" sz="quarter"/>
          </p:nvPr>
        </p:nvSpPr>
        <p:spPr/>
      </p:sp>
    </p:spTree>
  </p:cSld>
  <p:clrMapOvr>
    <a:masterClrMapping/>
  </p:clrMapOvr>
</p:notes>
</file>

<file path=ppt/notesSlides/notesSlide1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Ask students to connect at least two lesson ideas in the exit ticket.</a:t>
            </a:r>
          </a:p>
          <a:p>
            <a:r>
              <a:t>- Check for use of pattern, trend or anomaly in the response.</a:t>
            </a:r>
          </a:p>
          <a:p>
            <a:r>
              <a:t>- Remind students to use one ecosystem example from the lesson.</a:t>
            </a:r>
          </a:p>
        </p:txBody>
      </p:sp>
      <p:sp>
        <p:nvSpPr>
          <p:cNvPr id="4" name="Slide Number Placeholder 3"/>
          <p:cNvSpPr>
            <a:spLocks noGrp="1"/>
          </p:cNvSpPr>
          <p:nvPr>
            <p:ph type="sldNum" idx="5" sz="quarter"/>
          </p:nvPr>
        </p:nvSpPr>
        <p:spPr/>
      </p:sp>
    </p:spTree>
  </p:cSld>
  <p:clrMapOvr>
    <a:masterClrMapping/>
  </p:clrMapOvr>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Stress that students will look for meaning in data, not just numbers.</a:t>
            </a:r>
          </a:p>
          <a:p>
            <a:r>
              <a:t>- Tell students they will use ecosystem examples throughout the lesson.</a:t>
            </a:r>
          </a:p>
          <a:p>
            <a:r>
              <a:t>- Remind them that an unusual point is not always a mistake.</a:t>
            </a:r>
          </a:p>
        </p:txBody>
      </p:sp>
      <p:sp>
        <p:nvSpPr>
          <p:cNvPr id="4" name="Slide Number Placeholder 3"/>
          <p:cNvSpPr>
            <a:spLocks noGrp="1"/>
          </p:cNvSpPr>
          <p:nvPr>
            <p:ph type="sldNum" idx="5" sz="quarter"/>
          </p:nvPr>
        </p:nvSpPr>
        <p:spPr/>
      </p:sp>
    </p:spTree>
  </p:cSld>
  <p:clrMapOvr>
    <a:masterClrMapping/>
  </p:clrMapOvr>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Activate prior knowledge about reading changes in data.</a:t>
            </a:r>
          </a:p>
          <a:p>
            <a:r>
              <a:t>- Surface the idea that some data may be unclear or messy.</a:t>
            </a:r>
          </a:p>
          <a:p>
            <a:r>
              <a:t>- Invite students to predict what scientists might notice in ecosystem data.</a:t>
            </a:r>
          </a:p>
        </p:txBody>
      </p:sp>
      <p:sp>
        <p:nvSpPr>
          <p:cNvPr id="4" name="Slide Number Placeholder 3"/>
          <p:cNvSpPr>
            <a:spLocks noGrp="1"/>
          </p:cNvSpPr>
          <p:nvPr>
            <p:ph type="sldNum" idx="5" sz="quarter"/>
          </p:nvPr>
        </p:nvSpPr>
        <p:spPr/>
      </p:sp>
    </p:spTree>
  </p:cSld>
  <p:clrMapOvr>
    <a:masterClrMapping/>
  </p:clrMapOvr>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definitions short and linked to graphs or observations.</a:t>
            </a:r>
          </a:p>
          <a:p>
            <a:r>
              <a:t>- Use the examples to anchor the vocabulary in real science.</a:t>
            </a:r>
          </a:p>
          <a:p>
            <a:r>
              <a:t>- Check students can say the words before moving on.</a:t>
            </a:r>
          </a:p>
        </p:txBody>
      </p:sp>
      <p:sp>
        <p:nvSpPr>
          <p:cNvPr id="4" name="Slide Number Placeholder 3"/>
          <p:cNvSpPr>
            <a:spLocks noGrp="1"/>
          </p:cNvSpPr>
          <p:nvPr>
            <p:ph type="sldNum" idx="5" sz="quarter"/>
          </p:nvPr>
        </p:nvSpPr>
        <p:spPr/>
      </p:sp>
    </p:spTree>
  </p:cSld>
  <p:clrMapOvr>
    <a:masterClrMapping/>
  </p:clrMapOvr>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Emphasise that a pattern repeats across several readings.</a:t>
            </a:r>
          </a:p>
          <a:p>
            <a:r>
              <a:t>- Point out that patterns help scientists make sense of messy information.</a:t>
            </a:r>
          </a:p>
          <a:p>
            <a:r>
              <a:t>- Ask students what would make them trust a pattern.</a:t>
            </a:r>
          </a:p>
        </p:txBody>
      </p:sp>
      <p:sp>
        <p:nvSpPr>
          <p:cNvPr id="4" name="Slide Number Placeholder 3"/>
          <p:cNvSpPr>
            <a:spLocks noGrp="1"/>
          </p:cNvSpPr>
          <p:nvPr>
            <p:ph type="sldNum" idx="5" sz="quarter"/>
          </p:nvPr>
        </p:nvSpPr>
        <p:spPr/>
      </p:sp>
    </p:spTree>
  </p:cSld>
  <p:clrMapOvr>
    <a:masterClrMapping/>
  </p:clrMapOvr>
</p:notes>
</file>

<file path=ppt/notesSlides/notesSlide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Highlight overall direction, not every small change.</a:t>
            </a:r>
          </a:p>
          <a:p>
            <a:r>
              <a:t>- Compare trend with a single result to show the difference.</a:t>
            </a:r>
          </a:p>
          <a:p>
            <a:r>
              <a:t>- Use the pond example to keep the science context concrete.</a:t>
            </a:r>
          </a:p>
        </p:txBody>
      </p:sp>
      <p:sp>
        <p:nvSpPr>
          <p:cNvPr id="4" name="Slide Number Placeholder 3"/>
          <p:cNvSpPr>
            <a:spLocks noGrp="1"/>
          </p:cNvSpPr>
          <p:nvPr>
            <p:ph type="sldNum" idx="5" sz="quarter"/>
          </p:nvPr>
        </p:nvSpPr>
        <p:spPr/>
      </p:sp>
    </p:spTree>
  </p:cSld>
  <p:clrMapOvr>
    <a:masterClrMapping/>
  </p:clrMapOvr>
</p:notes>
</file>

<file path=ppt/notesSlides/notesSlide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Make the difference between anomaly and error very clear.</a:t>
            </a:r>
          </a:p>
          <a:p>
            <a:r>
              <a:t>- Use questioning rather than guessing straight away.</a:t>
            </a:r>
          </a:p>
          <a:p>
            <a:r>
              <a:t>- Remind students that odd results are clues.</a:t>
            </a:r>
          </a:p>
        </p:txBody>
      </p:sp>
      <p:sp>
        <p:nvSpPr>
          <p:cNvPr id="4" name="Slide Number Placeholder 3"/>
          <p:cNvSpPr>
            <a:spLocks noGrp="1"/>
          </p:cNvSpPr>
          <p:nvPr>
            <p:ph type="sldNum" idx="5" sz="quarter"/>
          </p:nvPr>
        </p:nvSpPr>
        <p:spPr/>
      </p:sp>
    </p:spTree>
  </p:cSld>
  <p:clrMapOvr>
    <a:masterClrMapping/>
  </p:clrMapOvr>
</p:notes>
</file>

<file path=ppt/notesSlides/notesSlide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Move from raw data to what the data suggests.</a:t>
            </a:r>
          </a:p>
          <a:p>
            <a:r>
              <a:t>- Keep asking what the comparison reveals about the ecosystem.</a:t>
            </a:r>
          </a:p>
          <a:p>
            <a:r>
              <a:t>- Prepare students to use data as evidence, not guesses.</a:t>
            </a:r>
          </a:p>
        </p:txBody>
      </p:sp>
      <p:sp>
        <p:nvSpPr>
          <p:cNvPr id="4" name="Slide Number Placeholder 3"/>
          <p:cNvSpPr>
            <a:spLocks noGrp="1"/>
          </p:cNvSpPr>
          <p:nvPr>
            <p:ph type="sldNum" idx="5" sz="quarter"/>
          </p:nvPr>
        </p:nvSpPr>
        <p:spPr/>
      </p:sp>
    </p:spTree>
  </p:cSld>
  <p:clrMapOvr>
    <a:masterClrMapping/>
  </p:clrMapOvr>
</p:notes>
</file>

<file path=ppt/notesSlides/notesSlide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This is the main idea to remember.</a:t>
            </a:r>
          </a:p>
          <a:p>
            <a:r>
              <a:t>- Link pattern, trend and anomaly back to prediction.</a:t>
            </a:r>
          </a:p>
          <a:p>
            <a:r>
              <a:t>- Keep the focus on evidence, not just observation.</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g"/><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g"/><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g"/><Relationship Id="rId3"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g"/><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jpg"/><Relationship Id="rId3"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jpg"/><Relationship Id="rId3" Type="http://schemas.openxmlformats.org/officeDocument/2006/relationships/notesSlide" Target="../notesSlides/notesSlide9.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abfyvk8b.jpg"/>
          <p:cNvPicPr>
            <a:picLocks noChangeAspect="1"/>
          </p:cNvPicPr>
          <p:nvPr/>
        </p:nvPicPr>
        <p:blipFill>
          <a:blip r:embed="rId2"/>
          <a:stretch>
            <a:fillRect/>
          </a:stretch>
        </p:blipFill>
        <p:spPr>
          <a:xfrm>
            <a:off x="0" y="0"/>
            <a:ext cx="12192119" cy="6858000"/>
          </a:xfrm>
          <a:prstGeom prst="rect">
            <a:avLst/>
          </a:prstGeom>
        </p:spPr>
      </p:pic>
      <p:sp>
        <p:nvSpPr>
          <p:cNvPr id="3" name="Rectangle 2"/>
          <p:cNvSpPr/>
          <p:nvPr/>
        </p:nvSpPr>
        <p:spPr>
          <a:xfrm>
            <a:off x="0" y="2057400"/>
            <a:ext cx="12192119" cy="4800600"/>
          </a:xfrm>
          <a:prstGeom prst="rect">
            <a:avLst/>
          </a:prstGeom>
          <a:gradFill>
            <a:gsLst>
              <a:gs pos="0">
                <a:srgbClr val="0A0A0A">
                  <a:alpha val="0"/>
                </a:srgbClr>
              </a:gs>
              <a:gs pos="100000">
                <a:srgbClr val="0A0A0A">
                  <a:alpha val="72000"/>
                </a:srgbClr>
              </a:gs>
            </a:gsLst>
            <a:lin ang="5400000"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684000"/>
            <a:ext cx="7778483" cy="324000"/>
          </a:xfrm>
          <a:prstGeom prst="rect">
            <a:avLst/>
          </a:prstGeom>
          <a:noFill/>
        </p:spPr>
        <p:txBody>
          <a:bodyPr wrap="square"/>
          <a:lstStyle/>
          <a:p>
            <a:pPr algn="l"/>
            <a:r>
              <a:rPr sz="1000" b="1" i="0">
                <a:solidFill>
                  <a:srgbClr val="FFFFFF"/>
                </a:solidFill>
                <a:latin typeface="Calibri"/>
              </a:rPr>
              <a:t>SCIENCE  ·  YEAR 7</a:t>
            </a:r>
          </a:p>
        </p:txBody>
      </p:sp>
      <p:sp>
        <p:nvSpPr>
          <p:cNvPr id="5" name="Rectangle 4"/>
          <p:cNvSpPr/>
          <p:nvPr/>
        </p:nvSpPr>
        <p:spPr>
          <a:xfrm>
            <a:off x="540000" y="3564000"/>
            <a:ext cx="792000" cy="57600"/>
          </a:xfrm>
          <a:prstGeom prst="rect">
            <a:avLst/>
          </a:prstGeom>
          <a:solidFill>
            <a:srgbClr val="2FDA7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3744000"/>
            <a:ext cx="9111937" cy="1872000"/>
          </a:xfrm>
          <a:prstGeom prst="rect">
            <a:avLst/>
          </a:prstGeom>
          <a:noFill/>
        </p:spPr>
        <p:txBody>
          <a:bodyPr wrap="square"/>
          <a:lstStyle/>
          <a:p>
            <a:pPr algn="l"/>
            <a:r>
              <a:rPr sz="4300" b="1" i="0">
                <a:solidFill>
                  <a:srgbClr val="FFFFFF"/>
                </a:solidFill>
                <a:latin typeface="Trebuchet MS"/>
              </a:rPr>
              <a:t>Using Data to Read Ecosystems</a:t>
            </a:r>
          </a:p>
        </p:txBody>
      </p:sp>
      <p:sp>
        <p:nvSpPr>
          <p:cNvPr id="7" name="TextBox 6"/>
          <p:cNvSpPr txBox="1"/>
          <p:nvPr/>
        </p:nvSpPr>
        <p:spPr>
          <a:xfrm>
            <a:off x="540000" y="5652000"/>
            <a:ext cx="7333998" cy="720000"/>
          </a:xfrm>
          <a:prstGeom prst="rect">
            <a:avLst/>
          </a:prstGeom>
          <a:noFill/>
        </p:spPr>
        <p:txBody>
          <a:bodyPr wrap="square"/>
          <a:lstStyle/>
          <a:p>
            <a:pPr algn="l"/>
            <a:r>
              <a:rPr sz="1800" b="0" i="1">
                <a:solidFill>
                  <a:srgbClr val="FFFFFF"/>
                </a:solidFill>
                <a:latin typeface="Calibri"/>
              </a:rPr>
              <a:t>Year 7 Science | Patterns, trends and surprises in data</a:t>
            </a:r>
          </a:p>
        </p:txBody>
      </p:sp>
      <p:sp>
        <p:nvSpPr>
          <p:cNvPr id="8" name="Rectangle 7"/>
          <p:cNvSpPr/>
          <p:nvPr/>
        </p:nvSpPr>
        <p:spPr>
          <a:xfrm>
            <a:off x="0" y="6757200"/>
            <a:ext cx="12192119" cy="100800"/>
          </a:xfrm>
          <a:prstGeom prst="rect">
            <a:avLst/>
          </a:prstGeom>
          <a:solidFill>
            <a:srgbClr val="2FDA7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44000"/>
          </a:xfrm>
          <a:prstGeom prst="rect">
            <a:avLst/>
          </a:prstGeom>
          <a:solidFill>
            <a:srgbClr val="2FDA7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216000"/>
            <a:ext cx="11112119" cy="432000"/>
          </a:xfrm>
          <a:prstGeom prst="rect">
            <a:avLst/>
          </a:prstGeom>
          <a:noFill/>
        </p:spPr>
        <p:txBody>
          <a:bodyPr wrap="square"/>
          <a:lstStyle/>
          <a:p>
            <a:pPr algn="l"/>
            <a:r>
              <a:rPr sz="2200" b="1" i="0">
                <a:solidFill>
                  <a:srgbClr val="25707E"/>
                </a:solidFill>
                <a:latin typeface="Trebuchet MS"/>
              </a:rPr>
              <a:t>✓ Check Your Understanding</a:t>
            </a:r>
          </a:p>
        </p:txBody>
      </p:sp>
      <p:sp>
        <p:nvSpPr>
          <p:cNvPr id="4" name="Rectangle 3"/>
          <p:cNvSpPr/>
          <p:nvPr/>
        </p:nvSpPr>
        <p:spPr>
          <a:xfrm>
            <a:off x="540000" y="684000"/>
            <a:ext cx="1260000" cy="36000"/>
          </a:xfrm>
          <a:prstGeom prst="rect">
            <a:avLst/>
          </a:prstGeom>
          <a:solidFill>
            <a:srgbClr val="2FDA7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864000"/>
            <a:ext cx="11112119" cy="360000"/>
          </a:xfrm>
          <a:prstGeom prst="rect">
            <a:avLst/>
          </a:prstGeom>
          <a:noFill/>
        </p:spPr>
        <p:txBody>
          <a:bodyPr wrap="square"/>
          <a:lstStyle/>
          <a:p>
            <a:pPr algn="l"/>
            <a:r>
              <a:rPr sz="1800" b="1" i="0">
                <a:solidFill>
                  <a:srgbClr val="121F21"/>
                </a:solidFill>
                <a:latin typeface="Calibri"/>
              </a:rPr>
              <a:t>Q1.  A class recorded the number of insects found in a garden at different temperatures. The results were: 12°C = 4 insects, 15°C = 6 insects, 18°C = 9 insects, 21°C = 11 insects. What is the best conclusion from the data?</a:t>
            </a:r>
          </a:p>
        </p:txBody>
      </p:sp>
      <p:sp>
        <p:nvSpPr>
          <p:cNvPr id="6" name="Rounded Rectangle 5"/>
          <p:cNvSpPr/>
          <p:nvPr/>
        </p:nvSpPr>
        <p:spPr>
          <a:xfrm>
            <a:off x="540000" y="1242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648000" y="1242000"/>
            <a:ext cx="5250059" cy="432000"/>
          </a:xfrm>
          <a:prstGeom prst="rect">
            <a:avLst/>
          </a:prstGeom>
          <a:noFill/>
        </p:spPr>
        <p:txBody>
          <a:bodyPr wrap="square" anchor="ctr"/>
          <a:lstStyle/>
          <a:p>
            <a:pPr algn="l"/>
            <a:r>
              <a:rPr sz="1400" b="0" i="0">
                <a:solidFill>
                  <a:srgbClr val="121F21"/>
                </a:solidFill>
                <a:latin typeface="Calibri"/>
              </a:rPr>
              <a:t>A.  There is a general trend of more insects being found as temperature rises.</a:t>
            </a:r>
          </a:p>
        </p:txBody>
      </p:sp>
      <p:sp>
        <p:nvSpPr>
          <p:cNvPr id="8" name="Rounded Rectangle 7"/>
          <p:cNvSpPr/>
          <p:nvPr/>
        </p:nvSpPr>
        <p:spPr>
          <a:xfrm>
            <a:off x="6186059" y="1242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6294059" y="1242000"/>
            <a:ext cx="5250059" cy="432000"/>
          </a:xfrm>
          <a:prstGeom prst="rect">
            <a:avLst/>
          </a:prstGeom>
          <a:noFill/>
        </p:spPr>
        <p:txBody>
          <a:bodyPr wrap="square" anchor="ctr"/>
          <a:lstStyle/>
          <a:p>
            <a:pPr algn="l"/>
            <a:r>
              <a:rPr sz="1400" b="0" i="0">
                <a:solidFill>
                  <a:srgbClr val="121F21"/>
                </a:solidFill>
                <a:latin typeface="Calibri"/>
              </a:rPr>
              <a:t>B.  The data show no useful pattern because every number is different.</a:t>
            </a:r>
          </a:p>
        </p:txBody>
      </p:sp>
      <p:sp>
        <p:nvSpPr>
          <p:cNvPr id="10" name="Rounded Rectangle 9"/>
          <p:cNvSpPr/>
          <p:nvPr/>
        </p:nvSpPr>
        <p:spPr>
          <a:xfrm>
            <a:off x="540000" y="1728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8000" y="1728000"/>
            <a:ext cx="5250059" cy="432000"/>
          </a:xfrm>
          <a:prstGeom prst="rect">
            <a:avLst/>
          </a:prstGeom>
          <a:noFill/>
        </p:spPr>
        <p:txBody>
          <a:bodyPr wrap="square" anchor="ctr"/>
          <a:lstStyle/>
          <a:p>
            <a:pPr algn="l"/>
            <a:r>
              <a:rPr sz="1400" b="0" i="0">
                <a:solidFill>
                  <a:srgbClr val="121F21"/>
                </a:solidFill>
                <a:latin typeface="Calibri"/>
              </a:rPr>
              <a:t>C.  The 18°C result is definitely an error because it is larger than 15°C.</a:t>
            </a:r>
          </a:p>
        </p:txBody>
      </p:sp>
      <p:sp>
        <p:nvSpPr>
          <p:cNvPr id="12" name="Rounded Rectangle 11"/>
          <p:cNvSpPr/>
          <p:nvPr/>
        </p:nvSpPr>
        <p:spPr>
          <a:xfrm>
            <a:off x="6186059" y="1728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6294059" y="1728000"/>
            <a:ext cx="5250059" cy="432000"/>
          </a:xfrm>
          <a:prstGeom prst="rect">
            <a:avLst/>
          </a:prstGeom>
          <a:noFill/>
        </p:spPr>
        <p:txBody>
          <a:bodyPr wrap="square" anchor="ctr"/>
          <a:lstStyle/>
          <a:p>
            <a:pPr algn="l"/>
            <a:r>
              <a:rPr sz="1400" b="0" i="0">
                <a:solidFill>
                  <a:srgbClr val="121F21"/>
                </a:solidFill>
                <a:latin typeface="Calibri"/>
              </a:rPr>
              <a:t>D.  Temperature has no relationship to insect numbers in an ecosystem.</a:t>
            </a:r>
          </a:p>
        </p:txBody>
      </p:sp>
      <p:sp>
        <p:nvSpPr>
          <p:cNvPr id="14" name="TextBox 13"/>
          <p:cNvSpPr txBox="1"/>
          <p:nvPr/>
        </p:nvSpPr>
        <p:spPr>
          <a:xfrm>
            <a:off x="540000" y="2766000"/>
            <a:ext cx="11112119" cy="360000"/>
          </a:xfrm>
          <a:prstGeom prst="rect">
            <a:avLst/>
          </a:prstGeom>
          <a:noFill/>
        </p:spPr>
        <p:txBody>
          <a:bodyPr wrap="square"/>
          <a:lstStyle/>
          <a:p>
            <a:pPr algn="l"/>
            <a:r>
              <a:rPr sz="1800" b="1" i="0">
                <a:solidFill>
                  <a:srgbClr val="121F21"/>
                </a:solidFill>
                <a:latin typeface="Calibri"/>
              </a:rPr>
              <a:t>Q2.  In a plant investigation, most of the plants in sandy soil grew between 8 cm and 10 cm, but one plant in sandy soil grew only 2 cm. What should a scientist do with this 2 cm result?</a:t>
            </a:r>
          </a:p>
        </p:txBody>
      </p:sp>
      <p:sp>
        <p:nvSpPr>
          <p:cNvPr id="15" name="Rounded Rectangle 14"/>
          <p:cNvSpPr/>
          <p:nvPr/>
        </p:nvSpPr>
        <p:spPr>
          <a:xfrm>
            <a:off x="540000" y="3144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48000" y="3144000"/>
            <a:ext cx="5250059" cy="432000"/>
          </a:xfrm>
          <a:prstGeom prst="rect">
            <a:avLst/>
          </a:prstGeom>
          <a:noFill/>
        </p:spPr>
        <p:txBody>
          <a:bodyPr wrap="square" anchor="ctr"/>
          <a:lstStyle/>
          <a:p>
            <a:pPr algn="l"/>
            <a:r>
              <a:rPr sz="1400" b="0" i="0">
                <a:solidFill>
                  <a:srgbClr val="121F21"/>
                </a:solidFill>
                <a:latin typeface="Calibri"/>
              </a:rPr>
              <a:t>A.  Ignore it completely because all unusual results must be wrong.</a:t>
            </a:r>
          </a:p>
        </p:txBody>
      </p:sp>
      <p:sp>
        <p:nvSpPr>
          <p:cNvPr id="17" name="Rounded Rectangle 16"/>
          <p:cNvSpPr/>
          <p:nvPr/>
        </p:nvSpPr>
        <p:spPr>
          <a:xfrm>
            <a:off x="6186059" y="3144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294059" y="3144000"/>
            <a:ext cx="5250059" cy="432000"/>
          </a:xfrm>
          <a:prstGeom prst="rect">
            <a:avLst/>
          </a:prstGeom>
          <a:noFill/>
        </p:spPr>
        <p:txBody>
          <a:bodyPr wrap="square" anchor="ctr"/>
          <a:lstStyle/>
          <a:p>
            <a:pPr algn="l"/>
            <a:r>
              <a:rPr sz="1400" b="0" i="0">
                <a:solidFill>
                  <a:srgbClr val="121F21"/>
                </a:solidFill>
                <a:latin typeface="Calibri"/>
              </a:rPr>
              <a:t>B.  Use it to prove that sandy soil always stops plants growing.</a:t>
            </a:r>
          </a:p>
        </p:txBody>
      </p:sp>
      <p:sp>
        <p:nvSpPr>
          <p:cNvPr id="19" name="Rounded Rectangle 18"/>
          <p:cNvSpPr/>
          <p:nvPr/>
        </p:nvSpPr>
        <p:spPr>
          <a:xfrm>
            <a:off x="540000" y="3630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648000" y="3630000"/>
            <a:ext cx="5250059" cy="432000"/>
          </a:xfrm>
          <a:prstGeom prst="rect">
            <a:avLst/>
          </a:prstGeom>
          <a:noFill/>
        </p:spPr>
        <p:txBody>
          <a:bodyPr wrap="square" anchor="ctr"/>
          <a:lstStyle/>
          <a:p>
            <a:pPr algn="l"/>
            <a:r>
              <a:rPr sz="1400" b="0" i="0">
                <a:solidFill>
                  <a:srgbClr val="121F21"/>
                </a:solidFill>
                <a:latin typeface="Calibri"/>
              </a:rPr>
              <a:t>C.  Notice it as an anomaly and check whether there was a reason for it or a measurement error.</a:t>
            </a:r>
          </a:p>
        </p:txBody>
      </p:sp>
      <p:sp>
        <p:nvSpPr>
          <p:cNvPr id="21" name="Rounded Rectangle 20"/>
          <p:cNvSpPr/>
          <p:nvPr/>
        </p:nvSpPr>
        <p:spPr>
          <a:xfrm>
            <a:off x="6186059" y="3630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6294059" y="3630000"/>
            <a:ext cx="5250059" cy="432000"/>
          </a:xfrm>
          <a:prstGeom prst="rect">
            <a:avLst/>
          </a:prstGeom>
          <a:noFill/>
        </p:spPr>
        <p:txBody>
          <a:bodyPr wrap="square" anchor="ctr"/>
          <a:lstStyle/>
          <a:p>
            <a:pPr algn="l"/>
            <a:r>
              <a:rPr sz="1400" b="0" i="0">
                <a:solidFill>
                  <a:srgbClr val="121F21"/>
                </a:solidFill>
                <a:latin typeface="Calibri"/>
              </a:rPr>
              <a:t>D.  Change the other results so they all match the 2 cm result.</a:t>
            </a:r>
          </a:p>
        </p:txBody>
      </p:sp>
      <p:sp>
        <p:nvSpPr>
          <p:cNvPr id="23" name="TextBox 22"/>
          <p:cNvSpPr txBox="1"/>
          <p:nvPr/>
        </p:nvSpPr>
        <p:spPr>
          <a:xfrm>
            <a:off x="540000" y="4668000"/>
            <a:ext cx="11112119" cy="360000"/>
          </a:xfrm>
          <a:prstGeom prst="rect">
            <a:avLst/>
          </a:prstGeom>
          <a:noFill/>
        </p:spPr>
        <p:txBody>
          <a:bodyPr wrap="square"/>
          <a:lstStyle/>
          <a:p>
            <a:pPr algn="l"/>
            <a:r>
              <a:rPr sz="1800" b="1" i="0">
                <a:solidFill>
                  <a:srgbClr val="121F21"/>
                </a:solidFill>
                <a:latin typeface="Calibri"/>
              </a:rPr>
              <a:t>Q3.  A student compares insect counts with weather data in an ecosystem. On most days, warmer days have more insects, but one cold day has a very high insect count. What does this unusual result most likely show?</a:t>
            </a:r>
          </a:p>
        </p:txBody>
      </p:sp>
      <p:sp>
        <p:nvSpPr>
          <p:cNvPr id="24" name="Rounded Rectangle 23"/>
          <p:cNvSpPr/>
          <p:nvPr/>
        </p:nvSpPr>
        <p:spPr>
          <a:xfrm>
            <a:off x="540000" y="5046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648000" y="5046000"/>
            <a:ext cx="5250059" cy="432000"/>
          </a:xfrm>
          <a:prstGeom prst="rect">
            <a:avLst/>
          </a:prstGeom>
          <a:noFill/>
        </p:spPr>
        <p:txBody>
          <a:bodyPr wrap="square" anchor="ctr"/>
          <a:lstStyle/>
          <a:p>
            <a:pPr algn="l"/>
            <a:r>
              <a:rPr sz="1400" b="0" i="0">
                <a:solidFill>
                  <a:srgbClr val="121F21"/>
                </a:solidFill>
                <a:latin typeface="Calibri"/>
              </a:rPr>
              <a:t>A.  The overall trend is that insects increase on colder days.</a:t>
            </a:r>
          </a:p>
        </p:txBody>
      </p:sp>
      <p:sp>
        <p:nvSpPr>
          <p:cNvPr id="26" name="Rounded Rectangle 25"/>
          <p:cNvSpPr/>
          <p:nvPr/>
        </p:nvSpPr>
        <p:spPr>
          <a:xfrm>
            <a:off x="6186059" y="5046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TextBox 26"/>
          <p:cNvSpPr txBox="1"/>
          <p:nvPr/>
        </p:nvSpPr>
        <p:spPr>
          <a:xfrm>
            <a:off x="6294059" y="5046000"/>
            <a:ext cx="5250059" cy="432000"/>
          </a:xfrm>
          <a:prstGeom prst="rect">
            <a:avLst/>
          </a:prstGeom>
          <a:noFill/>
        </p:spPr>
        <p:txBody>
          <a:bodyPr wrap="square" anchor="ctr"/>
          <a:lstStyle/>
          <a:p>
            <a:pPr algn="l"/>
            <a:r>
              <a:rPr sz="1400" b="0" i="0">
                <a:solidFill>
                  <a:srgbClr val="121F21"/>
                </a:solidFill>
                <a:latin typeface="Calibri"/>
              </a:rPr>
              <a:t>B.  The unusual result should be noticed because it does not fit the pattern and may need checking.</a:t>
            </a:r>
          </a:p>
        </p:txBody>
      </p:sp>
      <p:sp>
        <p:nvSpPr>
          <p:cNvPr id="28" name="Rounded Rectangle 27"/>
          <p:cNvSpPr/>
          <p:nvPr/>
        </p:nvSpPr>
        <p:spPr>
          <a:xfrm>
            <a:off x="540000" y="5532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TextBox 28"/>
          <p:cNvSpPr txBox="1"/>
          <p:nvPr/>
        </p:nvSpPr>
        <p:spPr>
          <a:xfrm>
            <a:off x="648000" y="5532000"/>
            <a:ext cx="5250059" cy="432000"/>
          </a:xfrm>
          <a:prstGeom prst="rect">
            <a:avLst/>
          </a:prstGeom>
          <a:noFill/>
        </p:spPr>
        <p:txBody>
          <a:bodyPr wrap="square" anchor="ctr"/>
          <a:lstStyle/>
          <a:p>
            <a:pPr algn="l"/>
            <a:r>
              <a:rPr sz="1400" b="0" i="0">
                <a:solidFill>
                  <a:srgbClr val="121F21"/>
                </a:solidFill>
                <a:latin typeface="Calibri"/>
              </a:rPr>
              <a:t>C.  The entire dataset is useless because one point is different.</a:t>
            </a:r>
          </a:p>
        </p:txBody>
      </p:sp>
      <p:sp>
        <p:nvSpPr>
          <p:cNvPr id="30" name="Rounded Rectangle 29"/>
          <p:cNvSpPr/>
          <p:nvPr/>
        </p:nvSpPr>
        <p:spPr>
          <a:xfrm>
            <a:off x="6186059" y="5532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TextBox 30"/>
          <p:cNvSpPr txBox="1"/>
          <p:nvPr/>
        </p:nvSpPr>
        <p:spPr>
          <a:xfrm>
            <a:off x="6294059" y="5532000"/>
            <a:ext cx="5250059" cy="432000"/>
          </a:xfrm>
          <a:prstGeom prst="rect">
            <a:avLst/>
          </a:prstGeom>
          <a:noFill/>
        </p:spPr>
        <p:txBody>
          <a:bodyPr wrap="square" anchor="ctr"/>
          <a:lstStyle/>
          <a:p>
            <a:pPr algn="l"/>
            <a:r>
              <a:rPr sz="1400" b="0" i="0">
                <a:solidFill>
                  <a:srgbClr val="121F21"/>
                </a:solidFill>
                <a:latin typeface="Calibri"/>
              </a:rPr>
              <a:t>D.  The ecosystem cannot be studied using data.</a:t>
            </a:r>
          </a:p>
        </p:txBody>
      </p:sp>
    </p:spTree>
  </p:cSld>
  <p:clrMapOvr>
    <a:masterClrMapping/>
  </p:clrMapOvr>
</p:sld>
</file>

<file path=ppt/slides/slide11.xml><?xml version="1.0" encoding="utf-8"?>
<p:sld xmlns:a="http://schemas.openxmlformats.org/drawingml/2006/main" xmlns:p="http://schemas.openxmlformats.org/presentationml/2006/main" xmlns:r="http://schemas.openxmlformats.org/officeDocument/2006/relationships">
  <p:cSld>
    <p:bg>
      <p:bgPr>
        <a:solidFill>
          <a:srgbClr val="25707E"/>
        </a:solidFill>
        <a:effectLst/>
      </p:bgPr>
    </p:bg>
    <p:spTree>
      <p:nvGrpSpPr>
        <p:cNvPr id="1" name=""/>
        <p:cNvGrpSpPr/>
        <p:nvPr/>
      </p:nvGrpSpPr>
      <p:grpSpPr/>
      <p:sp>
        <p:nvSpPr>
          <p:cNvPr id="2" name="Rectangle 1"/>
          <p:cNvSpPr/>
          <p:nvPr/>
        </p:nvSpPr>
        <p:spPr>
          <a:xfrm>
            <a:off x="0" y="0"/>
            <a:ext cx="12192119" cy="72000"/>
          </a:xfrm>
          <a:prstGeom prst="rect">
            <a:avLst/>
          </a:prstGeom>
          <a:solidFill>
            <a:srgbClr val="2FDA7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200" b="0" i="1">
                <a:solidFill>
                  <a:srgbClr val="2FDA79"/>
                </a:solidFill>
                <a:latin typeface="Calibri"/>
              </a:rPr>
              <a:t>What we covered:</a:t>
            </a:r>
          </a:p>
        </p:txBody>
      </p:sp>
      <p:sp>
        <p:nvSpPr>
          <p:cNvPr id="4" name="TextBox 3"/>
          <p:cNvSpPr txBox="1"/>
          <p:nvPr/>
        </p:nvSpPr>
        <p:spPr>
          <a:xfrm>
            <a:off x="540000" y="432000"/>
            <a:ext cx="11112119" cy="792000"/>
          </a:xfrm>
          <a:prstGeom prst="rect">
            <a:avLst/>
          </a:prstGeom>
          <a:noFill/>
        </p:spPr>
        <p:txBody>
          <a:bodyPr wrap="square"/>
          <a:lstStyle/>
          <a:p>
            <a:pPr algn="ctr"/>
            <a:r>
              <a:rPr sz="2200" b="1" i="0">
                <a:solidFill>
                  <a:srgbClr val="FFFFFF"/>
                </a:solidFill>
                <a:latin typeface="Trebuchet MS"/>
              </a:rPr>
              <a:t>How can we use data to understand patterns and trends in ecosystems?</a:t>
            </a:r>
          </a:p>
        </p:txBody>
      </p:sp>
      <p:sp>
        <p:nvSpPr>
          <p:cNvPr id="5" name="Rectangle 4"/>
          <p:cNvSpPr/>
          <p:nvPr/>
        </p:nvSpPr>
        <p:spPr>
          <a:xfrm>
            <a:off x="5556059" y="1260000"/>
            <a:ext cx="1080000" cy="43200"/>
          </a:xfrm>
          <a:prstGeom prst="rect">
            <a:avLst/>
          </a:prstGeom>
          <a:solidFill>
            <a:srgbClr val="2FDA7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Oval 5"/>
          <p:cNvSpPr/>
          <p:nvPr/>
        </p:nvSpPr>
        <p:spPr>
          <a:xfrm>
            <a:off x="540000" y="2100880"/>
            <a:ext cx="306000" cy="306000"/>
          </a:xfrm>
          <a:prstGeom prst="ellipse">
            <a:avLst/>
          </a:prstGeom>
          <a:solidFill>
            <a:srgbClr val="2FDA7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540000" y="2100880"/>
            <a:ext cx="306000" cy="306000"/>
          </a:xfrm>
          <a:prstGeom prst="rect">
            <a:avLst/>
          </a:prstGeom>
          <a:noFill/>
        </p:spPr>
        <p:txBody>
          <a:bodyPr wrap="square" anchor="ctr"/>
          <a:lstStyle/>
          <a:p>
            <a:pPr algn="ctr"/>
            <a:r>
              <a:rPr sz="1400" b="1" i="0">
                <a:solidFill>
                  <a:srgbClr val="25707E"/>
                </a:solidFill>
                <a:latin typeface="Calibri"/>
              </a:rPr>
              <a:t>1</a:t>
            </a:r>
          </a:p>
        </p:txBody>
      </p:sp>
      <p:sp>
        <p:nvSpPr>
          <p:cNvPr id="8" name="TextBox 7"/>
          <p:cNvSpPr txBox="1"/>
          <p:nvPr/>
        </p:nvSpPr>
        <p:spPr>
          <a:xfrm>
            <a:off x="990000" y="1512000"/>
            <a:ext cx="10662119" cy="1483760"/>
          </a:xfrm>
          <a:prstGeom prst="rect">
            <a:avLst/>
          </a:prstGeom>
          <a:noFill/>
        </p:spPr>
        <p:txBody>
          <a:bodyPr wrap="square" anchor="ctr"/>
          <a:lstStyle/>
          <a:p>
            <a:pPr algn="l"/>
            <a:r>
              <a:rPr sz="1800" b="0" i="0">
                <a:solidFill>
                  <a:srgbClr val="FFFFFF"/>
                </a:solidFill>
                <a:latin typeface="Calibri"/>
              </a:rPr>
              <a:t>A pattern is a repeated relationship in ecosystem data, and a trend shows the overall direction the data is moving across a set of results.</a:t>
            </a:r>
          </a:p>
        </p:txBody>
      </p:sp>
      <p:sp>
        <p:nvSpPr>
          <p:cNvPr id="9" name="Oval 8"/>
          <p:cNvSpPr/>
          <p:nvPr/>
        </p:nvSpPr>
        <p:spPr>
          <a:xfrm>
            <a:off x="540000" y="3584640"/>
            <a:ext cx="306000" cy="306000"/>
          </a:xfrm>
          <a:prstGeom prst="ellipse">
            <a:avLst/>
          </a:prstGeom>
          <a:solidFill>
            <a:srgbClr val="2FDA7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3584640"/>
            <a:ext cx="306000" cy="306000"/>
          </a:xfrm>
          <a:prstGeom prst="rect">
            <a:avLst/>
          </a:prstGeom>
          <a:noFill/>
        </p:spPr>
        <p:txBody>
          <a:bodyPr wrap="square" anchor="ctr"/>
          <a:lstStyle/>
          <a:p>
            <a:pPr algn="ctr"/>
            <a:r>
              <a:rPr sz="1400" b="1" i="0">
                <a:solidFill>
                  <a:srgbClr val="25707E"/>
                </a:solidFill>
                <a:latin typeface="Calibri"/>
              </a:rPr>
              <a:t>2</a:t>
            </a:r>
          </a:p>
        </p:txBody>
      </p:sp>
      <p:sp>
        <p:nvSpPr>
          <p:cNvPr id="11" name="TextBox 10"/>
          <p:cNvSpPr txBox="1"/>
          <p:nvPr/>
        </p:nvSpPr>
        <p:spPr>
          <a:xfrm>
            <a:off x="990000" y="2995760"/>
            <a:ext cx="10662119" cy="1483760"/>
          </a:xfrm>
          <a:prstGeom prst="rect">
            <a:avLst/>
          </a:prstGeom>
          <a:noFill/>
        </p:spPr>
        <p:txBody>
          <a:bodyPr wrap="square" anchor="ctr"/>
          <a:lstStyle/>
          <a:p>
            <a:pPr algn="l"/>
            <a:r>
              <a:rPr sz="1800" b="0" i="0">
                <a:solidFill>
                  <a:srgbClr val="FFFFFF"/>
                </a:solidFill>
                <a:latin typeface="Calibri"/>
              </a:rPr>
              <a:t>An anomaly is a point that does not fit the pattern, and scientists check whether it shows something real or a measurement error.</a:t>
            </a:r>
          </a:p>
        </p:txBody>
      </p:sp>
      <p:sp>
        <p:nvSpPr>
          <p:cNvPr id="12" name="Oval 11"/>
          <p:cNvSpPr/>
          <p:nvPr/>
        </p:nvSpPr>
        <p:spPr>
          <a:xfrm>
            <a:off x="540000" y="5068400"/>
            <a:ext cx="306000" cy="306000"/>
          </a:xfrm>
          <a:prstGeom prst="ellipse">
            <a:avLst/>
          </a:prstGeom>
          <a:solidFill>
            <a:srgbClr val="2FDA7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540000" y="5068400"/>
            <a:ext cx="306000" cy="306000"/>
          </a:xfrm>
          <a:prstGeom prst="rect">
            <a:avLst/>
          </a:prstGeom>
          <a:noFill/>
        </p:spPr>
        <p:txBody>
          <a:bodyPr wrap="square" anchor="ctr"/>
          <a:lstStyle/>
          <a:p>
            <a:pPr algn="ctr"/>
            <a:r>
              <a:rPr sz="1400" b="1" i="0">
                <a:solidFill>
                  <a:srgbClr val="25707E"/>
                </a:solidFill>
                <a:latin typeface="Calibri"/>
              </a:rPr>
              <a:t>3</a:t>
            </a:r>
          </a:p>
        </p:txBody>
      </p:sp>
      <p:sp>
        <p:nvSpPr>
          <p:cNvPr id="14" name="TextBox 13"/>
          <p:cNvSpPr txBox="1"/>
          <p:nvPr/>
        </p:nvSpPr>
        <p:spPr>
          <a:xfrm>
            <a:off x="990000" y="4479520"/>
            <a:ext cx="10662119" cy="1483760"/>
          </a:xfrm>
          <a:prstGeom prst="rect">
            <a:avLst/>
          </a:prstGeom>
          <a:noFill/>
        </p:spPr>
        <p:txBody>
          <a:bodyPr wrap="square" anchor="ctr"/>
          <a:lstStyle/>
          <a:p>
            <a:pPr algn="l"/>
            <a:r>
              <a:rPr sz="1800" b="0" i="0">
                <a:solidFill>
                  <a:srgbClr val="FFFFFF"/>
                </a:solidFill>
                <a:latin typeface="Calibri"/>
              </a:rPr>
              <a:t>Data analysis helps us compare results so we can explain what the data reveals about conditions in an ecosystem and what may happen next.</a:t>
            </a:r>
          </a:p>
        </p:txBody>
      </p:sp>
      <p:sp>
        <p:nvSpPr>
          <p:cNvPr id="15" name="Rounded Rectangle 14"/>
          <p:cNvSpPr/>
          <p:nvPr/>
        </p:nvSpPr>
        <p:spPr>
          <a:xfrm>
            <a:off x="540000" y="6071280"/>
            <a:ext cx="11112119" cy="606720"/>
          </a:xfrm>
          <a:prstGeom prst="roundRect">
            <a:avLst>
              <a:gd name="adj" fmla="val 4000"/>
            </a:avLst>
          </a:prstGeom>
          <a:solidFill>
            <a:srgbClr val="2FDA7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720000" y="6071280"/>
            <a:ext cx="10752119" cy="606720"/>
          </a:xfrm>
          <a:prstGeom prst="rect">
            <a:avLst/>
          </a:prstGeom>
          <a:noFill/>
        </p:spPr>
        <p:txBody>
          <a:bodyPr wrap="square" anchor="ctr"/>
          <a:lstStyle/>
          <a:p>
            <a:pPr algn="l"/>
            <a:r>
              <a:rPr sz="1400" b="0" i="1">
                <a:solidFill>
                  <a:srgbClr val="25707E"/>
                </a:solidFill>
                <a:latin typeface="Calibri"/>
              </a:rPr>
              <a:t>Exit ticket:  In two sentences, explain how data analysis helps scientists read ecosystems and give one real-world example.</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ounded Rectangle 1"/>
          <p:cNvSpPr/>
          <p:nvPr/>
        </p:nvSpPr>
        <p:spPr>
          <a:xfrm>
            <a:off x="270000" y="270000"/>
            <a:ext cx="5220000" cy="6318000"/>
          </a:xfrm>
          <a:prstGeom prst="roundRect">
            <a:avLst>
              <a:gd name="adj" fmla="val 3000"/>
            </a:avLst>
          </a:prstGeom>
          <a:solidFill>
            <a:srgbClr val="2570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540000"/>
            <a:ext cx="4680000" cy="216000"/>
          </a:xfrm>
          <a:prstGeom prst="rect">
            <a:avLst/>
          </a:prstGeom>
          <a:noFill/>
        </p:spPr>
        <p:txBody>
          <a:bodyPr wrap="square"/>
          <a:lstStyle/>
          <a:p>
            <a:pPr algn="l"/>
            <a:r>
              <a:rPr sz="900" b="1" i="0">
                <a:solidFill>
                  <a:srgbClr val="7CB5C0"/>
                </a:solidFill>
                <a:latin typeface="Calibri"/>
              </a:rPr>
              <a:t>LEARNING INTENTION</a:t>
            </a:r>
          </a:p>
        </p:txBody>
      </p:sp>
      <p:sp>
        <p:nvSpPr>
          <p:cNvPr id="4" name="Rectangle 3"/>
          <p:cNvSpPr/>
          <p:nvPr/>
        </p:nvSpPr>
        <p:spPr>
          <a:xfrm>
            <a:off x="540000" y="827999"/>
            <a:ext cx="720000" cy="36000"/>
          </a:xfrm>
          <a:prstGeom prst="rect">
            <a:avLst/>
          </a:prstGeom>
          <a:solidFill>
            <a:srgbClr val="7CB5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972000"/>
            <a:ext cx="4680000" cy="251999"/>
          </a:xfrm>
          <a:prstGeom prst="rect">
            <a:avLst/>
          </a:prstGeom>
          <a:noFill/>
        </p:spPr>
        <p:txBody>
          <a:bodyPr wrap="square"/>
          <a:lstStyle/>
          <a:p>
            <a:pPr algn="l"/>
            <a:r>
              <a:rPr sz="1200" b="1" i="1">
                <a:solidFill>
                  <a:srgbClr val="FFFFFF"/>
                </a:solidFill>
                <a:latin typeface="Trebuchet MS"/>
              </a:rPr>
              <a:t>We are learning to:</a:t>
            </a:r>
          </a:p>
        </p:txBody>
      </p:sp>
      <p:sp>
        <p:nvSpPr>
          <p:cNvPr id="6" name="TextBox 5"/>
          <p:cNvSpPr txBox="1"/>
          <p:nvPr/>
        </p:nvSpPr>
        <p:spPr>
          <a:xfrm>
            <a:off x="540000" y="1332000"/>
            <a:ext cx="4680000" cy="1800000"/>
          </a:xfrm>
          <a:prstGeom prst="rect">
            <a:avLst/>
          </a:prstGeom>
          <a:noFill/>
        </p:spPr>
        <p:txBody>
          <a:bodyPr wrap="square"/>
          <a:lstStyle/>
          <a:p>
            <a:pPr algn="l"/>
            <a:r>
              <a:rPr sz="1800" b="0" i="0">
                <a:solidFill>
                  <a:srgbClr val="FFFFFF"/>
                </a:solidFill>
                <a:latin typeface="Calibri"/>
              </a:rPr>
              <a:t>analyse our data to identify patterns, trends and anomalies and explain what these reveal</a:t>
            </a:r>
          </a:p>
        </p:txBody>
      </p:sp>
      <p:sp>
        <p:nvSpPr>
          <p:cNvPr id="7" name="TextBox 6"/>
          <p:cNvSpPr txBox="1"/>
          <p:nvPr/>
        </p:nvSpPr>
        <p:spPr>
          <a:xfrm>
            <a:off x="5760000" y="540000"/>
            <a:ext cx="6162119" cy="216000"/>
          </a:xfrm>
          <a:prstGeom prst="rect">
            <a:avLst/>
          </a:prstGeom>
          <a:noFill/>
        </p:spPr>
        <p:txBody>
          <a:bodyPr wrap="square"/>
          <a:lstStyle/>
          <a:p>
            <a:pPr algn="l"/>
            <a:r>
              <a:rPr sz="900" b="1" i="0">
                <a:solidFill>
                  <a:srgbClr val="25707E"/>
                </a:solidFill>
                <a:latin typeface="Calibri"/>
              </a:rPr>
              <a:t>SUCCESS CRITERIA</a:t>
            </a:r>
          </a:p>
        </p:txBody>
      </p:sp>
      <p:sp>
        <p:nvSpPr>
          <p:cNvPr id="8" name="Rectangle 7"/>
          <p:cNvSpPr/>
          <p:nvPr/>
        </p:nvSpPr>
        <p:spPr>
          <a:xfrm>
            <a:off x="5760000" y="827999"/>
            <a:ext cx="720000" cy="36000"/>
          </a:xfrm>
          <a:prstGeom prst="rect">
            <a:avLst/>
          </a:prstGeom>
          <a:solidFill>
            <a:srgbClr val="2570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ounded Rectangle 8"/>
          <p:cNvSpPr/>
          <p:nvPr/>
        </p:nvSpPr>
        <p:spPr>
          <a:xfrm>
            <a:off x="5760000" y="972000"/>
            <a:ext cx="6162119" cy="17700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5814000" y="1080000"/>
            <a:ext cx="54000" cy="1554000"/>
          </a:xfrm>
          <a:prstGeom prst="rect">
            <a:avLst/>
          </a:prstGeom>
          <a:solidFill>
            <a:srgbClr val="2570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976000" y="1044000"/>
            <a:ext cx="5802119" cy="1626000"/>
          </a:xfrm>
          <a:prstGeom prst="rect">
            <a:avLst/>
          </a:prstGeom>
          <a:noFill/>
        </p:spPr>
        <p:txBody>
          <a:bodyPr wrap="square"/>
          <a:lstStyle/>
          <a:p>
            <a:pPr algn="l"/>
            <a:r>
              <a:rPr sz="1800" b="0" i="0">
                <a:solidFill>
                  <a:srgbClr val="121F21"/>
                </a:solidFill>
                <a:latin typeface="Calibri"/>
              </a:rPr>
              <a:t>I can compare sets of ecosystem data to spot repeated relationships and direction of change</a:t>
            </a:r>
          </a:p>
        </p:txBody>
      </p:sp>
      <p:sp>
        <p:nvSpPr>
          <p:cNvPr id="12" name="Rounded Rectangle 11"/>
          <p:cNvSpPr/>
          <p:nvPr/>
        </p:nvSpPr>
        <p:spPr>
          <a:xfrm>
            <a:off x="5760000" y="2850000"/>
            <a:ext cx="6162119" cy="17700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5814000" y="2958000"/>
            <a:ext cx="54000" cy="1554000"/>
          </a:xfrm>
          <a:prstGeom prst="rect">
            <a:avLst/>
          </a:prstGeom>
          <a:solidFill>
            <a:srgbClr val="2FDA7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5976000" y="2922000"/>
            <a:ext cx="5802119" cy="1626000"/>
          </a:xfrm>
          <a:prstGeom prst="rect">
            <a:avLst/>
          </a:prstGeom>
          <a:noFill/>
        </p:spPr>
        <p:txBody>
          <a:bodyPr wrap="square"/>
          <a:lstStyle/>
          <a:p>
            <a:pPr algn="l"/>
            <a:r>
              <a:rPr sz="1800" b="0" i="0">
                <a:solidFill>
                  <a:srgbClr val="121F21"/>
                </a:solidFill>
                <a:latin typeface="Calibri"/>
              </a:rPr>
              <a:t>I can identify and describe anomalies that do not fit the overall pattern</a:t>
            </a:r>
          </a:p>
        </p:txBody>
      </p:sp>
      <p:sp>
        <p:nvSpPr>
          <p:cNvPr id="15" name="Rounded Rectangle 14"/>
          <p:cNvSpPr/>
          <p:nvPr/>
        </p:nvSpPr>
        <p:spPr>
          <a:xfrm>
            <a:off x="5760000" y="4728000"/>
            <a:ext cx="6162119" cy="17700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Rectangle 15"/>
          <p:cNvSpPr/>
          <p:nvPr/>
        </p:nvSpPr>
        <p:spPr>
          <a:xfrm>
            <a:off x="5814000" y="4836000"/>
            <a:ext cx="54000" cy="1554000"/>
          </a:xfrm>
          <a:prstGeom prst="rect">
            <a:avLst/>
          </a:prstGeom>
          <a:solidFill>
            <a:srgbClr val="2570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5976000" y="4800000"/>
            <a:ext cx="5802119" cy="1626000"/>
          </a:xfrm>
          <a:prstGeom prst="rect">
            <a:avLst/>
          </a:prstGeom>
          <a:noFill/>
        </p:spPr>
        <p:txBody>
          <a:bodyPr wrap="square"/>
          <a:lstStyle/>
          <a:p>
            <a:pPr algn="l"/>
            <a:r>
              <a:rPr sz="1800" b="0" i="0">
                <a:solidFill>
                  <a:srgbClr val="121F21"/>
                </a:solidFill>
                <a:latin typeface="Calibri"/>
              </a:rPr>
              <a:t>I can give examples of what data can reveal about changes in an ecosystem</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2570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2FDA7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900" b="1" i="0">
                <a:solidFill>
                  <a:srgbClr val="FFFFFF"/>
                </a:solidFill>
                <a:latin typeface="Calibri"/>
              </a:rPr>
              <a:t>WARM-UP</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200" b="1" i="0">
                <a:solidFill>
                  <a:srgbClr val="25707E"/>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200" b="0" i="0">
                <a:solidFill>
                  <a:srgbClr val="FFFFFF"/>
                </a:solidFill>
                <a:latin typeface="Calibri"/>
              </a:rPr>
              <a:t>Think on your own, talk with a partner, then share one idea with the class.</a:t>
            </a:r>
          </a:p>
        </p:txBody>
      </p:sp>
      <p:sp>
        <p:nvSpPr>
          <p:cNvPr id="8" name="TextBox 7"/>
          <p:cNvSpPr txBox="1"/>
          <p:nvPr/>
        </p:nvSpPr>
        <p:spPr>
          <a:xfrm>
            <a:off x="540000" y="720000"/>
            <a:ext cx="11112119" cy="360000"/>
          </a:xfrm>
          <a:prstGeom prst="rect">
            <a:avLst/>
          </a:prstGeom>
          <a:noFill/>
        </p:spPr>
        <p:txBody>
          <a:bodyPr wrap="square"/>
          <a:lstStyle/>
          <a:p>
            <a:pPr algn="l"/>
            <a:r>
              <a:rPr sz="2800" b="1" i="0">
                <a:solidFill>
                  <a:srgbClr val="25707E"/>
                </a:solidFill>
                <a:latin typeface="Trebuchet MS"/>
              </a:rPr>
              <a:t>Ecosystem Data: First Impressions</a:t>
            </a:r>
          </a:p>
        </p:txBody>
      </p:sp>
      <p:sp>
        <p:nvSpPr>
          <p:cNvPr id="9" name="Rectangle 8"/>
          <p:cNvSpPr/>
          <p:nvPr/>
        </p:nvSpPr>
        <p:spPr>
          <a:xfrm>
            <a:off x="540000" y="1116000"/>
            <a:ext cx="1260000" cy="43200"/>
          </a:xfrm>
          <a:prstGeom prst="rect">
            <a:avLst/>
          </a:prstGeom>
          <a:solidFill>
            <a:srgbClr val="2570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2570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200" b="0" i="0">
                <a:solidFill>
                  <a:srgbClr val="121F21"/>
                </a:solidFill>
                <a:latin typeface="Calibri"/>
              </a:rPr>
              <a:t>Think of a time you saw numbers change over time. What did the change seem to show?</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2570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200" b="0" i="0">
                <a:solidFill>
                  <a:srgbClr val="121F21"/>
                </a:solidFill>
                <a:latin typeface="Calibri"/>
              </a:rPr>
              <a:t>Do you think ecosystem data always shows a clear pattern? Why or why not?</a:t>
            </a:r>
          </a:p>
        </p:txBody>
      </p:sp>
      <p:sp>
        <p:nvSpPr>
          <p:cNvPr id="18" name="Rounded Rectangle 17"/>
          <p:cNvSpPr/>
          <p:nvPr/>
        </p:nvSpPr>
        <p:spPr>
          <a:xfrm>
            <a:off x="540000" y="6210000"/>
            <a:ext cx="11112119" cy="468000"/>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2570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200" b="0" i="1">
                <a:solidFill>
                  <a:srgbClr val="25707E"/>
                </a:solidFill>
                <a:latin typeface="Calibri"/>
              </a:rPr>
              <a:t>Share what you already know — every idea counts.</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87792"/>
          </a:xfrm>
          <a:prstGeom prst="rect">
            <a:avLst/>
          </a:prstGeom>
          <a:solidFill>
            <a:srgbClr val="2570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97965"/>
            <a:ext cx="11112119" cy="489827"/>
          </a:xfrm>
          <a:prstGeom prst="rect">
            <a:avLst/>
          </a:prstGeom>
          <a:noFill/>
        </p:spPr>
        <p:txBody>
          <a:bodyPr wrap="square"/>
          <a:lstStyle/>
          <a:p>
            <a:pPr algn="l"/>
            <a:r>
              <a:rPr sz="3500" b="1" i="0">
                <a:solidFill>
                  <a:srgbClr val="FFFFFF"/>
                </a:solidFill>
                <a:latin typeface="Trebuchet MS"/>
              </a:rPr>
              <a:t>Key Vocabulary</a:t>
            </a:r>
          </a:p>
        </p:txBody>
      </p:sp>
      <p:sp>
        <p:nvSpPr>
          <p:cNvPr id="4" name="Rounded Rectangle 3"/>
          <p:cNvSpPr/>
          <p:nvPr/>
        </p:nvSpPr>
        <p:spPr>
          <a:xfrm>
            <a:off x="540000" y="2528549"/>
            <a:ext cx="5448059" cy="930719"/>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ectangle 4"/>
          <p:cNvSpPr/>
          <p:nvPr/>
        </p:nvSpPr>
        <p:spPr>
          <a:xfrm>
            <a:off x="648000" y="2564549"/>
            <a:ext cx="5232059" cy="36000"/>
          </a:xfrm>
          <a:prstGeom prst="rect">
            <a:avLst/>
          </a:prstGeom>
          <a:solidFill>
            <a:srgbClr val="2570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702000" y="2672549"/>
            <a:ext cx="5124059" cy="234000"/>
          </a:xfrm>
          <a:prstGeom prst="rect">
            <a:avLst/>
          </a:prstGeom>
          <a:noFill/>
        </p:spPr>
        <p:txBody>
          <a:bodyPr wrap="square"/>
          <a:lstStyle/>
          <a:p>
            <a:pPr algn="l"/>
            <a:r>
              <a:rPr sz="1400" b="1" i="0">
                <a:solidFill>
                  <a:srgbClr val="25707E"/>
                </a:solidFill>
                <a:latin typeface="Trebuchet MS"/>
              </a:rPr>
              <a:t>PATTERN</a:t>
            </a:r>
          </a:p>
        </p:txBody>
      </p:sp>
      <p:sp>
        <p:nvSpPr>
          <p:cNvPr id="7" name="TextBox 6"/>
          <p:cNvSpPr txBox="1"/>
          <p:nvPr/>
        </p:nvSpPr>
        <p:spPr>
          <a:xfrm>
            <a:off x="702000" y="2906549"/>
            <a:ext cx="5124059" cy="462719"/>
          </a:xfrm>
          <a:prstGeom prst="rect">
            <a:avLst/>
          </a:prstGeom>
          <a:noFill/>
        </p:spPr>
        <p:txBody>
          <a:bodyPr wrap="square"/>
          <a:lstStyle/>
          <a:p>
            <a:pPr algn="l"/>
            <a:r>
              <a:rPr sz="1400" b="0" i="0">
                <a:solidFill>
                  <a:srgbClr val="121F21"/>
                </a:solidFill>
                <a:latin typeface="Calibri"/>
              </a:rPr>
              <a:t>A repeated relationship you can spot in ecosystem data.</a:t>
            </a:r>
          </a:p>
        </p:txBody>
      </p:sp>
      <p:sp>
        <p:nvSpPr>
          <p:cNvPr id="8" name="Rounded Rectangle 7"/>
          <p:cNvSpPr/>
          <p:nvPr/>
        </p:nvSpPr>
        <p:spPr>
          <a:xfrm>
            <a:off x="6204059" y="2528549"/>
            <a:ext cx="5448059" cy="930719"/>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ectangle 8"/>
          <p:cNvSpPr/>
          <p:nvPr/>
        </p:nvSpPr>
        <p:spPr>
          <a:xfrm>
            <a:off x="6312059" y="2564549"/>
            <a:ext cx="5232059" cy="36000"/>
          </a:xfrm>
          <a:prstGeom prst="rect">
            <a:avLst/>
          </a:prstGeom>
          <a:solidFill>
            <a:srgbClr val="2FDA7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6366059" y="2672549"/>
            <a:ext cx="5124059" cy="234000"/>
          </a:xfrm>
          <a:prstGeom prst="rect">
            <a:avLst/>
          </a:prstGeom>
          <a:noFill/>
        </p:spPr>
        <p:txBody>
          <a:bodyPr wrap="square"/>
          <a:lstStyle/>
          <a:p>
            <a:pPr algn="l"/>
            <a:r>
              <a:rPr sz="1400" b="1" i="0">
                <a:solidFill>
                  <a:srgbClr val="2FDA79"/>
                </a:solidFill>
                <a:latin typeface="Trebuchet MS"/>
              </a:rPr>
              <a:t>TREND</a:t>
            </a:r>
          </a:p>
        </p:txBody>
      </p:sp>
      <p:sp>
        <p:nvSpPr>
          <p:cNvPr id="11" name="TextBox 10"/>
          <p:cNvSpPr txBox="1"/>
          <p:nvPr/>
        </p:nvSpPr>
        <p:spPr>
          <a:xfrm>
            <a:off x="6366059" y="2906549"/>
            <a:ext cx="5124059" cy="462719"/>
          </a:xfrm>
          <a:prstGeom prst="rect">
            <a:avLst/>
          </a:prstGeom>
          <a:noFill/>
        </p:spPr>
        <p:txBody>
          <a:bodyPr wrap="square"/>
          <a:lstStyle/>
          <a:p>
            <a:pPr algn="l"/>
            <a:r>
              <a:rPr sz="1400" b="0" i="0">
                <a:solidFill>
                  <a:srgbClr val="121F21"/>
                </a:solidFill>
                <a:latin typeface="Calibri"/>
              </a:rPr>
              <a:t>The overall direction data moves, such as rising or falling.</a:t>
            </a:r>
          </a:p>
        </p:txBody>
      </p:sp>
      <p:sp>
        <p:nvSpPr>
          <p:cNvPr id="12" name="Rounded Rectangle 11"/>
          <p:cNvSpPr/>
          <p:nvPr/>
        </p:nvSpPr>
        <p:spPr>
          <a:xfrm>
            <a:off x="540000" y="3603268"/>
            <a:ext cx="5448059" cy="930719"/>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648000" y="3639268"/>
            <a:ext cx="5232059" cy="36000"/>
          </a:xfrm>
          <a:prstGeom prst="rect">
            <a:avLst/>
          </a:prstGeom>
          <a:solidFill>
            <a:srgbClr val="2570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702000" y="3747268"/>
            <a:ext cx="5124059" cy="234000"/>
          </a:xfrm>
          <a:prstGeom prst="rect">
            <a:avLst/>
          </a:prstGeom>
          <a:noFill/>
        </p:spPr>
        <p:txBody>
          <a:bodyPr wrap="square"/>
          <a:lstStyle/>
          <a:p>
            <a:pPr algn="l"/>
            <a:r>
              <a:rPr sz="1400" b="1" i="0">
                <a:solidFill>
                  <a:srgbClr val="25707E"/>
                </a:solidFill>
                <a:latin typeface="Trebuchet MS"/>
              </a:rPr>
              <a:t>ANOMALY</a:t>
            </a:r>
          </a:p>
        </p:txBody>
      </p:sp>
      <p:sp>
        <p:nvSpPr>
          <p:cNvPr id="15" name="TextBox 14"/>
          <p:cNvSpPr txBox="1"/>
          <p:nvPr/>
        </p:nvSpPr>
        <p:spPr>
          <a:xfrm>
            <a:off x="702000" y="3981268"/>
            <a:ext cx="5124059" cy="462719"/>
          </a:xfrm>
          <a:prstGeom prst="rect">
            <a:avLst/>
          </a:prstGeom>
          <a:noFill/>
        </p:spPr>
        <p:txBody>
          <a:bodyPr wrap="square"/>
          <a:lstStyle/>
          <a:p>
            <a:pPr algn="l"/>
            <a:r>
              <a:rPr sz="1400" b="0" i="0">
                <a:solidFill>
                  <a:srgbClr val="121F21"/>
                </a:solidFill>
                <a:latin typeface="Calibri"/>
              </a:rPr>
              <a:t>A data point that does not fit the pattern and may be unusual.</a:t>
            </a:r>
          </a:p>
        </p:txBody>
      </p:sp>
      <p:sp>
        <p:nvSpPr>
          <p:cNvPr id="16" name="Rounded Rectangle 15"/>
          <p:cNvSpPr/>
          <p:nvPr/>
        </p:nvSpPr>
        <p:spPr>
          <a:xfrm>
            <a:off x="6204059" y="3603268"/>
            <a:ext cx="5448059" cy="930719"/>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Rectangle 16"/>
          <p:cNvSpPr/>
          <p:nvPr/>
        </p:nvSpPr>
        <p:spPr>
          <a:xfrm>
            <a:off x="6312059" y="3639268"/>
            <a:ext cx="5232059" cy="36000"/>
          </a:xfrm>
          <a:prstGeom prst="rect">
            <a:avLst/>
          </a:prstGeom>
          <a:solidFill>
            <a:srgbClr val="2FDA7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366059" y="3747268"/>
            <a:ext cx="5124059" cy="234000"/>
          </a:xfrm>
          <a:prstGeom prst="rect">
            <a:avLst/>
          </a:prstGeom>
          <a:noFill/>
        </p:spPr>
        <p:txBody>
          <a:bodyPr wrap="square"/>
          <a:lstStyle/>
          <a:p>
            <a:pPr algn="l"/>
            <a:r>
              <a:rPr sz="1400" b="1" i="0">
                <a:solidFill>
                  <a:srgbClr val="2FDA79"/>
                </a:solidFill>
                <a:latin typeface="Trebuchet MS"/>
              </a:rPr>
              <a:t>ECOSYSTEM</a:t>
            </a:r>
          </a:p>
        </p:txBody>
      </p:sp>
      <p:sp>
        <p:nvSpPr>
          <p:cNvPr id="19" name="TextBox 18"/>
          <p:cNvSpPr txBox="1"/>
          <p:nvPr/>
        </p:nvSpPr>
        <p:spPr>
          <a:xfrm>
            <a:off x="6366059" y="3981268"/>
            <a:ext cx="5124059" cy="462719"/>
          </a:xfrm>
          <a:prstGeom prst="rect">
            <a:avLst/>
          </a:prstGeom>
          <a:noFill/>
        </p:spPr>
        <p:txBody>
          <a:bodyPr wrap="square"/>
          <a:lstStyle/>
          <a:p>
            <a:pPr algn="l"/>
            <a:r>
              <a:rPr sz="1400" b="0" i="0">
                <a:solidFill>
                  <a:srgbClr val="121F21"/>
                </a:solidFill>
                <a:latin typeface="Calibri"/>
              </a:rPr>
              <a:t>A living area where plants, animals and conditions interact.</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70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900" b="1" i="0">
                <a:solidFill>
                  <a:srgbClr val="7CB5C0"/>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4300" b="1" i="0">
                <a:solidFill>
                  <a:srgbClr val="FFFFFF"/>
                </a:solidFill>
                <a:latin typeface="Trebuchet MS"/>
              </a:rPr>
              <a:t>Pattern</a:t>
            </a:r>
          </a:p>
        </p:txBody>
      </p:sp>
      <p:pic>
        <p:nvPicPr>
          <p:cNvPr id="5" name="Picture 4" descr="tmpncg1c2qt.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283"/>
            </a:avLst>
          </a:prstGeom>
          <a:solidFill>
            <a:srgbClr val="F1F3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200" b="0" i="0">
                <a:solidFill>
                  <a:srgbClr val="121F21"/>
                </a:solidFill>
                <a:latin typeface="Calibri"/>
              </a:rPr>
              <a:t>A pattern is a repeated relationship you can spot in data. In science, a pattern helps you see whether two things seem to change in the same way again and again, such as more insects appearing when temperature rises.</a:t>
            </a:r>
          </a:p>
        </p:txBody>
      </p:sp>
      <p:sp>
        <p:nvSpPr>
          <p:cNvPr id="8" name="Oval 7"/>
          <p:cNvSpPr/>
          <p:nvPr/>
        </p:nvSpPr>
        <p:spPr>
          <a:xfrm>
            <a:off x="6042059" y="3600000"/>
            <a:ext cx="108000" cy="108000"/>
          </a:xfrm>
          <a:prstGeom prst="ellipse">
            <a:avLst/>
          </a:prstGeom>
          <a:solidFill>
            <a:srgbClr val="7CB5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87E"/>
                </a:solidFill>
                <a:latin typeface="Calibri"/>
              </a:rPr>
              <a:t>e.g.  In a school garden investigation, students counted insects on warm afternoons and noticed that ant numbers were often higher on hotter days. That repeat was useful because it suggested temperature might be linked to insect activity, not just one lucky observation.</a:t>
            </a:r>
          </a:p>
        </p:txBody>
      </p:sp>
      <p:sp>
        <p:nvSpPr>
          <p:cNvPr id="10" name="Rectangle 9"/>
          <p:cNvSpPr/>
          <p:nvPr/>
        </p:nvSpPr>
        <p:spPr>
          <a:xfrm>
            <a:off x="0" y="6768000"/>
            <a:ext cx="12192119" cy="90000"/>
          </a:xfrm>
          <a:prstGeom prst="rect">
            <a:avLst/>
          </a:prstGeom>
          <a:solidFill>
            <a:srgbClr val="2570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70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900" b="1" i="0">
                <a:solidFill>
                  <a:srgbClr val="7CB5C0"/>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4300" b="1" i="0">
                <a:solidFill>
                  <a:srgbClr val="FFFFFF"/>
                </a:solidFill>
                <a:latin typeface="Trebuchet MS"/>
              </a:rPr>
              <a:t>Trend</a:t>
            </a:r>
          </a:p>
        </p:txBody>
      </p:sp>
      <p:pic>
        <p:nvPicPr>
          <p:cNvPr id="5" name="Picture 4" descr="tmpd6np_dho.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283"/>
            </a:avLst>
          </a:prstGeom>
          <a:solidFill>
            <a:srgbClr val="F1F3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200" b="0" i="0">
                <a:solidFill>
                  <a:srgbClr val="121F21"/>
                </a:solidFill>
                <a:latin typeface="Calibri"/>
              </a:rPr>
              <a:t>A trend shows the general direction data is moving, like increasing or decreasing. Unlike a single measurement, a trend looks at the whole set of results and asks, 'What is happening overall?'</a:t>
            </a:r>
          </a:p>
        </p:txBody>
      </p:sp>
      <p:sp>
        <p:nvSpPr>
          <p:cNvPr id="8" name="Oval 7"/>
          <p:cNvSpPr/>
          <p:nvPr/>
        </p:nvSpPr>
        <p:spPr>
          <a:xfrm>
            <a:off x="6042059" y="3600000"/>
            <a:ext cx="108000" cy="108000"/>
          </a:xfrm>
          <a:prstGeom prst="ellipse">
            <a:avLst/>
          </a:prstGeom>
          <a:solidFill>
            <a:srgbClr val="7CB5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87E"/>
                </a:solidFill>
                <a:latin typeface="Calibri"/>
              </a:rPr>
              <a:t>e.g.  When students tracked algae in a pond across a month, the counts did not rise neatly every day, but the overall line still moved upwards. That upward trend suggested the algae were growing more quickly than they were dying off, even though the daily numbers jumped around.</a:t>
            </a:r>
          </a:p>
        </p:txBody>
      </p:sp>
      <p:sp>
        <p:nvSpPr>
          <p:cNvPr id="10" name="Rectangle 9"/>
          <p:cNvSpPr/>
          <p:nvPr/>
        </p:nvSpPr>
        <p:spPr>
          <a:xfrm>
            <a:off x="0" y="6768000"/>
            <a:ext cx="12192119" cy="90000"/>
          </a:xfrm>
          <a:prstGeom prst="rect">
            <a:avLst/>
          </a:prstGeom>
          <a:solidFill>
            <a:srgbClr val="2570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70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900" b="1" i="0">
                <a:solidFill>
                  <a:srgbClr val="7CB5C0"/>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4300" b="1" i="0">
                <a:solidFill>
                  <a:srgbClr val="FFFFFF"/>
                </a:solidFill>
                <a:latin typeface="Trebuchet MS"/>
              </a:rPr>
              <a:t>Anomaly</a:t>
            </a:r>
          </a:p>
        </p:txBody>
      </p:sp>
      <p:pic>
        <p:nvPicPr>
          <p:cNvPr id="5" name="Picture 4" descr="tmpo_jd7qkb.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283"/>
            </a:avLst>
          </a:prstGeom>
          <a:solidFill>
            <a:srgbClr val="F1F3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200" b="0" i="0">
                <a:solidFill>
                  <a:srgbClr val="121F21"/>
                </a:solidFill>
                <a:latin typeface="Calibri"/>
              </a:rPr>
              <a:t>An anomaly is a data point that does not fit the pattern and might suggest something unusual. It is worth noticing because it could be a real event in the ecosystem, or it could be a measurement error that needs checking.</a:t>
            </a:r>
          </a:p>
        </p:txBody>
      </p:sp>
      <p:sp>
        <p:nvSpPr>
          <p:cNvPr id="8" name="Oval 7"/>
          <p:cNvSpPr/>
          <p:nvPr/>
        </p:nvSpPr>
        <p:spPr>
          <a:xfrm>
            <a:off x="6042059" y="3600000"/>
            <a:ext cx="108000" cy="108000"/>
          </a:xfrm>
          <a:prstGeom prst="ellipse">
            <a:avLst/>
          </a:prstGeom>
          <a:solidFill>
            <a:srgbClr val="7CB5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87E"/>
                </a:solidFill>
                <a:latin typeface="Calibri"/>
              </a:rPr>
              <a:t>e.g.  In a plant-growth investigation, most seedlings in sandy soil grew slowly, but one plant suddenly shot up much faster than the rest. Students had to ask whether that plant had better light, different water, or whether the ruler had been read wrongly, because the anomaly could mean something real or something inaccurate.</a:t>
            </a:r>
          </a:p>
        </p:txBody>
      </p:sp>
      <p:sp>
        <p:nvSpPr>
          <p:cNvPr id="10" name="Rectangle 9"/>
          <p:cNvSpPr/>
          <p:nvPr/>
        </p:nvSpPr>
        <p:spPr>
          <a:xfrm>
            <a:off x="0" y="6768000"/>
            <a:ext cx="12192119" cy="90000"/>
          </a:xfrm>
          <a:prstGeom prst="rect">
            <a:avLst/>
          </a:prstGeom>
          <a:solidFill>
            <a:srgbClr val="2570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87792"/>
          </a:xfrm>
          <a:prstGeom prst="rect">
            <a:avLst/>
          </a:prstGeom>
          <a:solidFill>
            <a:srgbClr val="2570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97965"/>
            <a:ext cx="11112119" cy="489827"/>
          </a:xfrm>
          <a:prstGeom prst="rect">
            <a:avLst/>
          </a:prstGeom>
          <a:noFill/>
        </p:spPr>
        <p:txBody>
          <a:bodyPr wrap="square"/>
          <a:lstStyle/>
          <a:p>
            <a:pPr algn="l"/>
            <a:r>
              <a:rPr sz="3500" b="1" i="0">
                <a:solidFill>
                  <a:srgbClr val="FFFFFF"/>
                </a:solidFill>
                <a:latin typeface="Trebuchet MS"/>
              </a:rPr>
              <a:t>Data Analysis in Ecosystems</a:t>
            </a:r>
          </a:p>
        </p:txBody>
      </p:sp>
      <p:pic>
        <p:nvPicPr>
          <p:cNvPr id="4" name="Picture 3" descr="tmp6v9iln5y.jpg"/>
          <p:cNvPicPr>
            <a:picLocks noChangeAspect="1"/>
          </p:cNvPicPr>
          <p:nvPr/>
        </p:nvPicPr>
        <p:blipFill>
          <a:blip r:embed="rId2"/>
          <a:stretch>
            <a:fillRect/>
          </a:stretch>
        </p:blipFill>
        <p:spPr>
          <a:xfrm>
            <a:off x="8232119" y="744536"/>
            <a:ext cx="3420000" cy="5573464"/>
          </a:xfrm>
          <a:prstGeom prst="rect">
            <a:avLst/>
          </a:prstGeom>
        </p:spPr>
      </p:pic>
      <p:sp>
        <p:nvSpPr>
          <p:cNvPr id="5" name="Oval 4"/>
          <p:cNvSpPr/>
          <p:nvPr/>
        </p:nvSpPr>
        <p:spPr>
          <a:xfrm>
            <a:off x="637965" y="851096"/>
            <a:ext cx="156744" cy="156744"/>
          </a:xfrm>
          <a:prstGeom prst="ellipse">
            <a:avLst/>
          </a:prstGeom>
          <a:solidFill>
            <a:srgbClr val="2570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931861" y="744536"/>
            <a:ext cx="7143514" cy="1275808"/>
          </a:xfrm>
          <a:prstGeom prst="rect">
            <a:avLst/>
          </a:prstGeom>
          <a:noFill/>
        </p:spPr>
        <p:txBody>
          <a:bodyPr wrap="square"/>
          <a:lstStyle/>
          <a:p>
            <a:pPr algn="l"/>
            <a:r>
              <a:rPr sz="1800" b="0" i="0">
                <a:solidFill>
                  <a:srgbClr val="121F21"/>
                </a:solidFill>
                <a:latin typeface="Calibri"/>
              </a:rPr>
              <a:t>Data analysis means examining results carefully to find patterns and trends. Scientists do this because raw numbers alone do not tell the whole story, but organised thinking can show what is changing in an ecosystem.</a:t>
            </a:r>
          </a:p>
        </p:txBody>
      </p:sp>
      <p:sp>
        <p:nvSpPr>
          <p:cNvPr id="7" name="Rectangle 6"/>
          <p:cNvSpPr/>
          <p:nvPr/>
        </p:nvSpPr>
        <p:spPr>
          <a:xfrm>
            <a:off x="931861" y="2091516"/>
            <a:ext cx="7143514"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Oval 7"/>
          <p:cNvSpPr/>
          <p:nvPr/>
        </p:nvSpPr>
        <p:spPr>
          <a:xfrm>
            <a:off x="637965" y="2283648"/>
            <a:ext cx="156744" cy="156744"/>
          </a:xfrm>
          <a:prstGeom prst="ellipse">
            <a:avLst/>
          </a:prstGeom>
          <a:solidFill>
            <a:srgbClr val="2570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31861" y="2177088"/>
            <a:ext cx="7143514" cy="1275808"/>
          </a:xfrm>
          <a:prstGeom prst="rect">
            <a:avLst/>
          </a:prstGeom>
          <a:noFill/>
        </p:spPr>
        <p:txBody>
          <a:bodyPr wrap="square"/>
          <a:lstStyle/>
          <a:p>
            <a:pPr algn="l"/>
            <a:r>
              <a:rPr sz="1800" b="0" i="0">
                <a:solidFill>
                  <a:srgbClr val="121F21"/>
                </a:solidFill>
                <a:latin typeface="Calibri"/>
              </a:rPr>
              <a:t>In the garden insect investigation, a table of counts becomes more useful when you compare it with temperature readings. That comparison can suggest whether warmer conditions are linked to more insect activity, which is a possible ecological relationship.</a:t>
            </a:r>
          </a:p>
        </p:txBody>
      </p:sp>
      <p:sp>
        <p:nvSpPr>
          <p:cNvPr id="10" name="Rectangle 9"/>
          <p:cNvSpPr/>
          <p:nvPr/>
        </p:nvSpPr>
        <p:spPr>
          <a:xfrm>
            <a:off x="931861" y="3524068"/>
            <a:ext cx="7143514"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37965" y="3716200"/>
            <a:ext cx="156744" cy="156744"/>
          </a:xfrm>
          <a:prstGeom prst="ellipse">
            <a:avLst/>
          </a:prstGeom>
          <a:solidFill>
            <a:srgbClr val="2570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931861" y="3609640"/>
            <a:ext cx="7143514" cy="1275808"/>
          </a:xfrm>
          <a:prstGeom prst="rect">
            <a:avLst/>
          </a:prstGeom>
          <a:noFill/>
        </p:spPr>
        <p:txBody>
          <a:bodyPr wrap="square"/>
          <a:lstStyle/>
          <a:p>
            <a:pPr algn="l"/>
            <a:r>
              <a:rPr sz="1800" b="0" i="0">
                <a:solidFill>
                  <a:srgbClr val="121F21"/>
                </a:solidFill>
                <a:latin typeface="Calibri"/>
              </a:rPr>
              <a:t>In the soil-type plant investigation, analysis helps you compare which soil produced the strongest growth over time. You are not just asking which plant is tallest today; you are asking what the results show about the conditions that helped it grow best.</a:t>
            </a:r>
          </a:p>
        </p:txBody>
      </p:sp>
      <p:sp>
        <p:nvSpPr>
          <p:cNvPr id="13" name="Rectangle 12"/>
          <p:cNvSpPr/>
          <p:nvPr/>
        </p:nvSpPr>
        <p:spPr>
          <a:xfrm>
            <a:off x="931861" y="4956620"/>
            <a:ext cx="7143514"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Oval 13"/>
          <p:cNvSpPr/>
          <p:nvPr/>
        </p:nvSpPr>
        <p:spPr>
          <a:xfrm>
            <a:off x="637965" y="5148752"/>
            <a:ext cx="156744" cy="156744"/>
          </a:xfrm>
          <a:prstGeom prst="ellipse">
            <a:avLst/>
          </a:prstGeom>
          <a:solidFill>
            <a:srgbClr val="2570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931861" y="5042192"/>
            <a:ext cx="7143514" cy="1275808"/>
          </a:xfrm>
          <a:prstGeom prst="rect">
            <a:avLst/>
          </a:prstGeom>
          <a:noFill/>
        </p:spPr>
        <p:txBody>
          <a:bodyPr wrap="square"/>
          <a:lstStyle/>
          <a:p>
            <a:pPr algn="l"/>
            <a:r>
              <a:rPr sz="1800" b="0" i="0">
                <a:solidFill>
                  <a:srgbClr val="121F21"/>
                </a:solidFill>
                <a:latin typeface="Calibri"/>
              </a:rPr>
              <a:t>In the algae and light investigation, analysis can show whether more light is connected to faster growth. If the numbers rise steadily under brighter conditions, that trend gives evidence about how the ecosystem may respond to changing light levels.</a:t>
            </a:r>
          </a:p>
        </p:txBody>
      </p:sp>
      <p:sp>
        <p:nvSpPr>
          <p:cNvPr id="16" name="Rectangle 15"/>
          <p:cNvSpPr/>
          <p:nvPr/>
        </p:nvSpPr>
        <p:spPr>
          <a:xfrm>
            <a:off x="0" y="6760035"/>
            <a:ext cx="12192119" cy="97965"/>
          </a:xfrm>
          <a:prstGeom prst="rect">
            <a:avLst/>
          </a:prstGeom>
          <a:solidFill>
            <a:srgbClr val="2570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xzopeqkc.jpg"/>
          <p:cNvPicPr>
            <a:picLocks noChangeAspect="1"/>
          </p:cNvPicPr>
          <p:nvPr/>
        </p:nvPicPr>
        <p:blipFill>
          <a:blip r:embed="rId2"/>
          <a:stretch>
            <a:fillRect/>
          </a:stretch>
        </p:blipFill>
        <p:spPr>
          <a:xfrm>
            <a:off x="0" y="0"/>
            <a:ext cx="12192119" cy="6858000"/>
          </a:xfrm>
          <a:prstGeom prst="rect">
            <a:avLst/>
          </a:prstGeom>
        </p:spPr>
      </p:pic>
      <p:sp>
        <p:nvSpPr>
          <p:cNvPr id="3" name="TextBox 2"/>
          <p:cNvSpPr txBox="1"/>
          <p:nvPr/>
        </p:nvSpPr>
        <p:spPr>
          <a:xfrm>
            <a:off x="1260000" y="900000"/>
            <a:ext cx="9672119" cy="2520000"/>
          </a:xfrm>
          <a:prstGeom prst="rect">
            <a:avLst/>
          </a:prstGeom>
          <a:noFill/>
        </p:spPr>
        <p:txBody>
          <a:bodyPr wrap="square"/>
          <a:lstStyle/>
          <a:p>
            <a:pPr algn="ctr"/>
            <a:r>
              <a:rPr sz="4300" b="1" i="0">
                <a:solidFill>
                  <a:srgbClr val="FFFFFF"/>
                </a:solidFill>
                <a:latin typeface="Trebuchet MS"/>
              </a:rPr>
              <a:t>Patterns and trends help scientists turn ecosystem data into evidence they can use to predict change.</a:t>
            </a:r>
          </a:p>
        </p:txBody>
      </p:sp>
      <p:sp>
        <p:nvSpPr>
          <p:cNvPr id="4" name="Rectangle 3"/>
          <p:cNvSpPr/>
          <p:nvPr/>
        </p:nvSpPr>
        <p:spPr>
          <a:xfrm>
            <a:off x="5376059" y="3600000"/>
            <a:ext cx="1440000" cy="36000"/>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1440000" y="3888000"/>
            <a:ext cx="9312119" cy="1800000"/>
          </a:xfrm>
          <a:prstGeom prst="rect">
            <a:avLst/>
          </a:prstGeom>
          <a:noFill/>
        </p:spPr>
        <p:txBody>
          <a:bodyPr wrap="square"/>
          <a:lstStyle/>
          <a:p>
            <a:pPr algn="ctr"/>
            <a:r>
              <a:rPr sz="1400" b="0" i="0">
                <a:solidFill>
                  <a:srgbClr val="7CB5C0"/>
                </a:solidFill>
                <a:latin typeface="Calibri"/>
              </a:rPr>
              <a:t>When you notice what repeats, what rises or falls overall, and what does not fit, the data starts to explain more than one result. That is why careful analysis matters: it helps scientists decide what is happening now and what might happen next.</a:t>
            </a:r>
          </a:p>
        </p:txBody>
      </p:sp>
      <p:sp>
        <p:nvSpPr>
          <p:cNvPr id="6" name="Rectangle 5"/>
          <p:cNvSpPr/>
          <p:nvPr/>
        </p:nvSpPr>
        <p:spPr>
          <a:xfrm>
            <a:off x="0" y="6768000"/>
            <a:ext cx="12192119" cy="90000"/>
          </a:xfrm>
          <a:prstGeom prst="rect">
            <a:avLst/>
          </a:prstGeom>
          <a:solidFill>
            <a:srgbClr val="2FDA7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