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Ask students to picture the working conditions before any discussion.</a:t>
            </a:r>
          </a:p>
          <a:p>
            <a:r>
              <a:t>- Keep the central question visible throughout the lesson.</a:t>
            </a:r>
          </a:p>
          <a:p>
            <a:r>
              <a:t>Opening hook — say this: "Imagine working 12 hours a day in a noisy factory with no safety gear. Would you call this progress?"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Both progress and exploitation | Q2: C. They hoped for factory wages and new opportunities | Q3: C. Children working long hours for little pay</a:t>
            </a:r>
          </a:p>
          <a:p/>
          <a:p>
            <a:r>
              <a:t>- Focus students on judging evidence, not repeating definitions.</a:t>
            </a:r>
          </a:p>
          <a:p>
            <a:r>
              <a:t>- Each question should connect to the central argument of the lesson.</a:t>
            </a:r>
          </a:p>
          <a:p>
            <a:r>
              <a:t>- Remind students that the best answer may include both sides of the debate.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connect industrialisation, progress, and exploitation in their final answer.</a:t>
            </a:r>
          </a:p>
          <a:p>
            <a:r>
              <a:t>- Accept answers that show balance, as long as they use a real example.</a:t>
            </a:r>
          </a:p>
          <a:p>
            <a:r>
              <a:t>- Encourage students to mention who benefited and who suffered.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students must use evidence, not opinions alone.</a:t>
            </a:r>
          </a:p>
          <a:p>
            <a:r>
              <a:t>- Point out that the lesson asks for judgement, not just description.</a:t>
            </a:r>
          </a:p>
          <a:p>
            <a:r>
              <a:t>- Remind students that different groups experienced industrialisation differently.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assumptions before teaching begins.</a:t>
            </a:r>
          </a:p>
          <a:p>
            <a:r>
              <a:t>- Listen for the idea that benefits were uneven.</a:t>
            </a:r>
          </a:p>
          <a:p>
            <a:r>
              <a:t>- Do not correct every answer yet; save judgement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terms students need to follow the argument.</a:t>
            </a:r>
          </a:p>
          <a:p>
            <a:r>
              <a:t>- Keep definitions short and tied to industrial society.</a:t>
            </a:r>
          </a:p>
          <a:p>
            <a:r>
              <a:t>- Check that students understand which words will help them judge evidence.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industrialisation is a broad process, not just one machine.</a:t>
            </a:r>
          </a:p>
          <a:p>
            <a:r>
              <a:t>- Use the Manchester example to show scale and change.</a:t>
            </a:r>
          </a:p>
          <a:p>
            <a:r>
              <a:t>- Link the term to the shift from rural work to factory systems.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Remind students that progress is a judgement, not a fact everyone agrees on.</a:t>
            </a:r>
          </a:p>
          <a:p>
            <a:r>
              <a:t>- Push them to ask: progress for whom?</a:t>
            </a:r>
          </a:p>
          <a:p>
            <a:r>
              <a:t>- Use economic growth as one side of the argument.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unfairness of power central to the definition.</a:t>
            </a:r>
          </a:p>
          <a:p>
            <a:r>
              <a:t>- Keep the example focused on owner profit versus worker hardship.</a:t>
            </a:r>
          </a:p>
          <a:p>
            <a:r>
              <a:t>- Prepare students for the child labour example that follows.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two ideas distinct: children in labour versus machines increasing output.</a:t>
            </a:r>
          </a:p>
          <a:p>
            <a:r>
              <a:t>- Return to the family moving to the city as a social consequence.</a:t>
            </a:r>
          </a:p>
          <a:p>
            <a:r>
              <a:t>- Ask students to notice how benefits and costs could happen at the same time.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judgement students should remember.</a:t>
            </a:r>
          </a:p>
          <a:p>
            <a:r>
              <a:t>- Emphasise that the same change can have opposite effects on different groups.</a:t>
            </a:r>
          </a:p>
          <a:p>
            <a:r>
              <a:t>- Use it to prepare for the final evaluation task.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geqx745.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Calibri Light"/>
              </a:rPr>
              <a:t>Industrial Revolution: Progress or Exploitation?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working 12 hours a day in a noisy factory with no safety gear. Would you call this progress?</a:t>
            </a:r>
          </a:p>
        </p:txBody>
      </p:sp>
      <p:sp>
        <p:nvSpPr>
          <p:cNvPr id="8" name="Rectangle 7"/>
          <p:cNvSpPr/>
          <p:nvPr/>
        </p:nvSpPr>
        <p:spPr>
          <a:xfrm>
            <a:off x="0" y="6757200"/>
            <a:ext cx="12192119" cy="1008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7E5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judgement best fits a factory owner who earns more while paying workers very little?</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Pure progress for everyone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Both progress and exploitation</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Only exploitation with no change</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No impact on society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did some families move from the countryside to industrial cities?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They wanted easier farming</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They were forced to work on ships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They hoped for factory wages and new opportunities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They all became wealthy immediately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evidence would most strongly support the claim that industrialisation exploited workers?</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Cheaper cloth in shops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A rise in factory output</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Children working long hours for little pay</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More railways between towns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ED23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Did the Industrial Revolution bring more progress or exploitation to society?</a:t>
            </a:r>
          </a:p>
        </p:txBody>
      </p:sp>
      <p:sp>
        <p:nvSpPr>
          <p:cNvPr id="5" name="Rectangle 4"/>
          <p:cNvSpPr/>
          <p:nvPr/>
        </p:nvSpPr>
        <p:spPr>
          <a:xfrm>
            <a:off x="5556059" y="1260000"/>
            <a:ext cx="1080000" cy="432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8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Industrialisation transformed work by moving production into factories and increasing output, but it also changed daily life in ways that were often harsh and unequal.</a:t>
            </a:r>
          </a:p>
        </p:txBody>
      </p:sp>
      <p:sp>
        <p:nvSpPr>
          <p:cNvPr id="9" name="Oval 8"/>
          <p:cNvSpPr/>
          <p:nvPr/>
        </p:nvSpPr>
        <p:spPr>
          <a:xfrm>
            <a:off x="540000" y="30667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8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Progress came through new technologies, greater productivity, and cheaper goods, yet those benefits did not reach everyone in the same way.</a:t>
            </a:r>
          </a:p>
        </p:txBody>
      </p:sp>
      <p:sp>
        <p:nvSpPr>
          <p:cNvPr id="12" name="Oval 11"/>
          <p:cNvSpPr/>
          <p:nvPr/>
        </p:nvSpPr>
        <p:spPr>
          <a:xfrm>
            <a:off x="540000" y="42052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8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Exploitation was built into many factories through poverty wages, child labour, and dangerous conditions, so industrial growth often depended on workers paying the real cost.</a:t>
            </a:r>
          </a:p>
        </p:txBody>
      </p:sp>
      <p:sp>
        <p:nvSpPr>
          <p:cNvPr id="15" name="Oval 14"/>
          <p:cNvSpPr/>
          <p:nvPr/>
        </p:nvSpPr>
        <p:spPr>
          <a:xfrm>
            <a:off x="540000" y="5343750"/>
            <a:ext cx="306000" cy="306000"/>
          </a:xfrm>
          <a:prstGeom prst="ellipse">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8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Historians judge the Industrial Revolution by weighing evidence for both change and suffering, then deciding which was more significant for different groups.</a:t>
            </a:r>
          </a:p>
        </p:txBody>
      </p:sp>
      <p:sp>
        <p:nvSpPr>
          <p:cNvPr id="18" name="Rounded Rectangle 17"/>
          <p:cNvSpPr/>
          <p:nvPr/>
        </p:nvSpPr>
        <p:spPr>
          <a:xfrm>
            <a:off x="540000" y="6174001"/>
            <a:ext cx="11112119" cy="503999"/>
          </a:xfrm>
          <a:prstGeom prst="roundRect">
            <a:avLst>
              <a:gd name="adj" fmla="val 4000"/>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825"/>
                </a:solidFill>
                <a:latin typeface="Calibri"/>
              </a:rPr>
              <a:t>Exit ticket:  In two sentences, explain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competing claims about whether industrialisation represented progress or exploitation</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5825"/>
                </a:solidFill>
                <a:latin typeface="Calibri"/>
              </a:rPr>
              <a:t>SUCCESS CRITERIA</a:t>
            </a:r>
          </a:p>
        </p:txBody>
      </p:sp>
      <p:sp>
        <p:nvSpPr>
          <p:cNvPr id="8" name="Rectangle 7"/>
          <p:cNvSpPr/>
          <p:nvPr/>
        </p:nvSpPr>
        <p:spPr>
          <a:xfrm>
            <a:off x="5760000" y="827999"/>
            <a:ext cx="720000"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compare progress and exploitation using evidence from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how industrialisation affected workers, families, and cities differently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technological change and harsh working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explain which claim is stronger and why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silently for 20 seconds, then swap ideas with your partner before sharing one viewpoint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7E5825"/>
                </a:solidFill>
                <a:latin typeface="Calibri Light"/>
              </a:rPr>
              <a:t>Industrialisation: First Impressions</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211B12"/>
                </a:solidFill>
                <a:latin typeface="Calibri"/>
              </a:rPr>
              <a:t>When you hear 'Industrial Revolution', do you think of improvement, hardship, or both?</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211B12"/>
                </a:solidFill>
                <a:latin typeface="Calibri"/>
              </a:rPr>
              <a:t>Who do you think benefited most from new factories: owners, workers, or families moving to cities?</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7E5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4100" b="1" i="0">
                <a:solidFill>
                  <a:srgbClr val="7E5825"/>
                </a:solidFill>
                <a:latin typeface="Calibri Light"/>
              </a:rPr>
              <a:t>Key Vocabulary</a:t>
            </a:r>
          </a:p>
        </p:txBody>
      </p:sp>
      <p:sp>
        <p:nvSpPr>
          <p:cNvPr id="3" name="Rectangle 2"/>
          <p:cNvSpPr/>
          <p:nvPr/>
        </p:nvSpPr>
        <p:spPr>
          <a:xfrm>
            <a:off x="540000" y="1170000"/>
            <a:ext cx="1260000" cy="504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825"/>
                </a:solidFill>
                <a:latin typeface="Calibri Light"/>
              </a:rPr>
              <a:t>PRODUCTIVITY</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How much goods or work are produced in a set time in factories.</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231D"/>
                </a:solidFill>
                <a:latin typeface="Calibri Light"/>
              </a:rPr>
              <a:t>LIFE EXPECTANCY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The average number of years people are expected to live in a period.</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825"/>
                </a:solidFill>
                <a:latin typeface="Calibri Light"/>
              </a:rPr>
              <a:t>POVERTY WAGES</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Pay so low that workers cannot cover basic living costs.</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231D"/>
                </a:solidFill>
                <a:latin typeface="Calibri Light"/>
              </a:rPr>
              <a:t>SOCIAL DISLOCATION</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When rapid change disrupts homes, jobs, and community life.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Industrialisation</a:t>
            </a:r>
          </a:p>
        </p:txBody>
      </p:sp>
      <p:pic>
        <p:nvPicPr>
          <p:cNvPr id="5" name="Picture 4" descr="tmpn2g6t4o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211B12"/>
                </a:solidFill>
                <a:latin typeface="Calibri"/>
              </a:rPr>
              <a:t>Industrialisation is the process of developing industries in a country or region on a wide scale. It usually means more machines, bigger factories, and a faster pace of production than home-based work.</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1800, a family might spin cloth at home for a local market, but by 1850 many British towns were dominated by factory chimneys and railways. Manchester became famous for this change: new mills drew in capital and labour, but they also reshaped the whole city around industrial production.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Progress</a:t>
            </a:r>
          </a:p>
        </p:txBody>
      </p:sp>
      <p:pic>
        <p:nvPicPr>
          <p:cNvPr id="5" name="Picture 4" descr="tmp8n0bhj3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211B12"/>
                </a:solidFill>
                <a:latin typeface="Calibri"/>
              </a:rPr>
              <a:t>Progress means advancements in society, technology, and the economy that improve quality of life. In history, people may call something progress if it increases wealth, speed, choice, or access to new goods.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For many factory owners, industrial growth looked like progress because it produced more cloth, tools, and transport at lower cost. In cities such as Birmingham, cheaper manufactured goods meant more people could buy items that had once been rare, which made industrial change seem like a step forward.</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Exploitation</a:t>
            </a:r>
          </a:p>
        </p:txBody>
      </p:sp>
      <p:pic>
        <p:nvPicPr>
          <p:cNvPr id="5" name="Picture 4" descr="tmpmhoq6fi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211B12"/>
                </a:solidFill>
                <a:latin typeface="Calibri"/>
              </a:rPr>
              <a:t>Exploitation is taking unfair advantage of people or resources for personal gain. During industrialisation, this could mean long hours, dangerous work, or very low pay while owners made large profits.</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factory owner in the 1800s could increase profits by pushing workers to produce more cloth while paying them poverty wages. That meant the business grew quickly, but the people doing the work carried the risk and fatigue while someone else kept most of the money.</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5825"/>
                </a:solidFill>
                <a:latin typeface="Calibri Light"/>
              </a:rPr>
              <a:t>Child Labour and Technological Advancement</a:t>
            </a:r>
          </a:p>
        </p:txBody>
      </p:sp>
      <p:sp>
        <p:nvSpPr>
          <p:cNvPr id="3" name="Rectangle 2"/>
          <p:cNvSpPr/>
          <p:nvPr/>
        </p:nvSpPr>
        <p:spPr>
          <a:xfrm>
            <a:off x="540000" y="1170000"/>
            <a:ext cx="1260000" cy="504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ekqtbpfc.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952" y="1415874"/>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7811" y="1332000"/>
            <a:ext cx="7205184" cy="758540"/>
          </a:xfrm>
          <a:prstGeom prst="rect">
            <a:avLst/>
          </a:prstGeom>
          <a:noFill/>
        </p:spPr>
        <p:txBody>
          <a:bodyPr wrap="square"/>
          <a:lstStyle/>
          <a:p>
            <a:pPr algn="l"/>
            <a:r>
              <a:rPr sz="1400" b="0" i="0">
                <a:solidFill>
                  <a:srgbClr val="211B12"/>
                </a:solidFill>
                <a:latin typeface="Calibri"/>
              </a:rPr>
              <a:t>Child labour became common in many textile mills because children could be paid less and were easier to control. A child working long hours in a textile mill might have no time for education, play, or even enough rest, which damaged their future prospects as well as their health.</a:t>
            </a:r>
          </a:p>
        </p:txBody>
      </p:sp>
      <p:sp>
        <p:nvSpPr>
          <p:cNvPr id="8" name="Rectangle 7"/>
          <p:cNvSpPr/>
          <p:nvPr/>
        </p:nvSpPr>
        <p:spPr>
          <a:xfrm>
            <a:off x="887811" y="2126816"/>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952" y="2261366"/>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7811" y="2177492"/>
            <a:ext cx="7205184" cy="758540"/>
          </a:xfrm>
          <a:prstGeom prst="rect">
            <a:avLst/>
          </a:prstGeom>
          <a:noFill/>
        </p:spPr>
        <p:txBody>
          <a:bodyPr wrap="square"/>
          <a:lstStyle/>
          <a:p>
            <a:pPr algn="l"/>
            <a:r>
              <a:rPr sz="1400" b="0" i="0">
                <a:solidFill>
                  <a:srgbClr val="211B12"/>
                </a:solidFill>
                <a:latin typeface="Calibri"/>
              </a:rPr>
              <a:t>Technological advancement brought new machines that improved efficiency and productivity. In factories, machinery could spin, weave, and move materials faster than hand labour, so owners could produce more goods in less time and often earn more profit.</a:t>
            </a:r>
          </a:p>
        </p:txBody>
      </p:sp>
      <p:sp>
        <p:nvSpPr>
          <p:cNvPr id="11" name="Rectangle 10"/>
          <p:cNvSpPr/>
          <p:nvPr/>
        </p:nvSpPr>
        <p:spPr>
          <a:xfrm>
            <a:off x="887811" y="2972308"/>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952" y="3106858"/>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7811" y="3022984"/>
            <a:ext cx="7205184" cy="758540"/>
          </a:xfrm>
          <a:prstGeom prst="rect">
            <a:avLst/>
          </a:prstGeom>
          <a:noFill/>
        </p:spPr>
        <p:txBody>
          <a:bodyPr wrap="square"/>
          <a:lstStyle/>
          <a:p>
            <a:pPr algn="l"/>
            <a:r>
              <a:rPr sz="1400" b="0" i="0">
                <a:solidFill>
                  <a:srgbClr val="211B12"/>
                </a:solidFill>
                <a:latin typeface="Calibri"/>
              </a:rPr>
              <a:t>These two changes are linked because new technology often increased demand for cheap labour. A crowded city could fill factories with workers, but the speed of industrial growth also made it easier for employers to treat children and adults as parts of the production process.</a:t>
            </a:r>
          </a:p>
        </p:txBody>
      </p:sp>
      <p:sp>
        <p:nvSpPr>
          <p:cNvPr id="14" name="Rectangle 13"/>
          <p:cNvSpPr/>
          <p:nvPr/>
        </p:nvSpPr>
        <p:spPr>
          <a:xfrm>
            <a:off x="887811" y="3817800"/>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952" y="3952350"/>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7811" y="3868476"/>
            <a:ext cx="7205184" cy="758540"/>
          </a:xfrm>
          <a:prstGeom prst="rect">
            <a:avLst/>
          </a:prstGeom>
          <a:noFill/>
        </p:spPr>
        <p:txBody>
          <a:bodyPr wrap="square"/>
          <a:lstStyle/>
          <a:p>
            <a:pPr algn="l"/>
            <a:r>
              <a:rPr sz="1400" b="0" i="0">
                <a:solidFill>
                  <a:srgbClr val="211B12"/>
                </a:solidFill>
                <a:latin typeface="Calibri"/>
              </a:rPr>
              <a:t>Not every technological change automatically made life better for workers. A machine might lower the cost of cloth for buyers while creating dangerous conditions for the people who had to feed, clean, or repair it.</a:t>
            </a:r>
          </a:p>
        </p:txBody>
      </p:sp>
      <p:sp>
        <p:nvSpPr>
          <p:cNvPr id="17" name="Rectangle 16"/>
          <p:cNvSpPr/>
          <p:nvPr/>
        </p:nvSpPr>
        <p:spPr>
          <a:xfrm>
            <a:off x="887811" y="4663292"/>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26952" y="4797842"/>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887811" y="4713968"/>
            <a:ext cx="7205184" cy="758540"/>
          </a:xfrm>
          <a:prstGeom prst="rect">
            <a:avLst/>
          </a:prstGeom>
          <a:noFill/>
        </p:spPr>
        <p:txBody>
          <a:bodyPr wrap="square"/>
          <a:lstStyle/>
          <a:p>
            <a:pPr algn="l"/>
            <a:r>
              <a:rPr sz="1400" b="0" i="0">
                <a:solidFill>
                  <a:srgbClr val="211B12"/>
                </a:solidFill>
                <a:latin typeface="Calibri"/>
              </a:rPr>
              <a:t>The family moving from the countryside to a crowded city in search of factory work shows the wider impact of industrial change. Some families hoped for wages and opportunity, but many found overcrowded housing, unstable jobs, and a life shaped by social dislocation.</a:t>
            </a:r>
          </a:p>
        </p:txBody>
      </p:sp>
      <p:sp>
        <p:nvSpPr>
          <p:cNvPr id="20" name="Rectangle 19"/>
          <p:cNvSpPr/>
          <p:nvPr/>
        </p:nvSpPr>
        <p:spPr>
          <a:xfrm>
            <a:off x="887811" y="5508784"/>
            <a:ext cx="7205184"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Oval 20"/>
          <p:cNvSpPr/>
          <p:nvPr/>
        </p:nvSpPr>
        <p:spPr>
          <a:xfrm>
            <a:off x="626952" y="5643334"/>
            <a:ext cx="139124" cy="13912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887811" y="5559460"/>
            <a:ext cx="7205184" cy="758540"/>
          </a:xfrm>
          <a:prstGeom prst="rect">
            <a:avLst/>
          </a:prstGeom>
          <a:noFill/>
        </p:spPr>
        <p:txBody>
          <a:bodyPr wrap="square"/>
          <a:lstStyle/>
          <a:p>
            <a:pPr algn="l"/>
            <a:r>
              <a:rPr sz="1400" b="0" i="0">
                <a:solidFill>
                  <a:srgbClr val="211B12"/>
                </a:solidFill>
                <a:latin typeface="Calibri"/>
              </a:rPr>
              <a:t>Child labour and new machinery both help historians judge industrialisation. One shows how industry could exploit the vulnerable, while the other shows why many people still called the period progress despite the hardship.</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l21vgo6w.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Calibri Light"/>
              </a:rPr>
              <a:t>The Industrial Revolution was both progress and exploitation at the same time.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Factories, machines, and new goods increased productivity and changed everyday life for many people. But the same system also depended on low pay, child labour, and overcrowded cities, so the meaning of 'progress' depended on who you were.</a:t>
            </a:r>
          </a:p>
        </p:txBody>
      </p:sp>
      <p:sp>
        <p:nvSpPr>
          <p:cNvPr id="6" name="Rectangle 5"/>
          <p:cNvSpPr/>
          <p:nvPr/>
        </p:nvSpPr>
        <p:spPr>
          <a:xfrm>
            <a:off x="0" y="6768000"/>
            <a:ext cx="12192119" cy="90000"/>
          </a:xfrm>
          <a:prstGeom prst="rect">
            <a:avLst/>
          </a:prstGeom>
          <a:solidFill>
            <a:srgbClr val="ED23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