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brief.</a:t>
            </a:r>
          </a:p>
          <a:p>
            <a:r>
              <a:t>- Emphasise that the same event can be recorded differently.</a:t>
            </a:r>
          </a:p>
          <a:p>
            <a:r>
              <a:t>- Link today’s lesson to source analysis, not just recalling facts.</a:t>
            </a:r>
          </a:p>
          <a:p>
            <a:r>
              <a:t>Opening hook — say this: "Imagine reading two different accounts of the same event—one from a factory owner and one from a worker. How might their stories differ?"</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rank reliability using the concepts taught.</a:t>
            </a:r>
          </a:p>
          <a:p>
            <a:r>
              <a:t>- Look for reasons, not just preferences.</a:t>
            </a:r>
          </a:p>
          <a:p>
            <a:r>
              <a:t>- Encourage evidence-based judgement.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His economic interests and desire to protect his reputation may have influenced what he chose to include and leave out. | Q2: A child labourer’s diary, because it may give a direct account of daily hardship from someone who experienced it. | Q3: The two sources can be compared to investigate why they differ, including the writers’ purposes and beliefs.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Reconnect the learning intention to the opening hook.</a:t>
            </a:r>
          </a:p>
          <a:p>
            <a:r>
              <a:t>- Ask students to use at least two lesson concepts in the exit response.</a:t>
            </a:r>
          </a:p>
          <a:p>
            <a:r>
              <a:t>- Keep the example tied to an Industrial Revolution source.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source analysis from the Industrial Revolution.</a:t>
            </a:r>
          </a:p>
          <a:p>
            <a:r>
              <a:t>- Success criteria should be revisited during the activity.</a:t>
            </a:r>
          </a:p>
          <a:p>
            <a:r>
              <a:t>- Use the vocabulary in context, not as a word list.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fairness and trustworthiness.</a:t>
            </a:r>
          </a:p>
          <a:p>
            <a:r>
              <a:t>- Watch for the misconception that bias makes a source worthless.</a:t>
            </a:r>
          </a:p>
          <a:p>
            <a:r>
              <a:t>- Use this to bridge into source evaluation.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terms students will need to analyse the sources.</a:t>
            </a:r>
          </a:p>
          <a:p>
            <a:r>
              <a:t>- Keep definitions brief and practical.</a:t>
            </a:r>
          </a:p>
          <a:p>
            <a:r>
              <a:t>- Use the examples later when judging source reliability.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Bias can be seen in what is emphasised and what is left out.</a:t>
            </a:r>
          </a:p>
          <a:p>
            <a:r>
              <a:t>- Ask students whose side is being favoured.</a:t>
            </a:r>
          </a:p>
          <a:p>
            <a:r>
              <a:t>- Link bias to purpose in the next slide.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Purpose helps explain why some sources exaggerate.</a:t>
            </a:r>
          </a:p>
          <a:p>
            <a:r>
              <a:t>- Encourage students to look for persuasion as well as information.</a:t>
            </a:r>
          </a:p>
          <a:p>
            <a:r>
              <a:t>- Move from purpose to the circumstances of creation.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Context explains the setting around the source.</a:t>
            </a:r>
          </a:p>
          <a:p>
            <a:r>
              <a:t>- Perspective explains the angle inside the source.</a:t>
            </a:r>
          </a:p>
          <a:p>
            <a:r>
              <a:t>- Use the worker and owner comparison here before moving to reliability.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reliability is task-dependent, not all-or-nothing.</a:t>
            </a:r>
          </a:p>
          <a:p>
            <a:r>
              <a:t>- Revisit the misconception that bias makes a source useless.</a:t>
            </a:r>
          </a:p>
          <a:p>
            <a:r>
              <a:t>- Prepare students to apply this to their own source creation.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can be a diary extract, newspaper paragraph or political cartoon caption.</a:t>
            </a:r>
          </a:p>
          <a:p>
            <a:r>
              <a:t>- Prompt students to make their purpose clear.</a:t>
            </a:r>
          </a:p>
          <a:p>
            <a:r>
              <a:t>- Encourage them to link choices back to bias and perspective.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ssfdj1t.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Why Do Historical Sources Sound Different?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Industrial Revolution sources and viewpoint</a:t>
            </a:r>
          </a:p>
        </p:txBody>
      </p:sp>
      <p:sp>
        <p:nvSpPr>
          <p:cNvPr id="8" name="Rectangle 7"/>
          <p:cNvSpPr/>
          <p:nvPr/>
        </p:nvSpPr>
        <p:spPr>
          <a:xfrm>
            <a:off x="0" y="6757200"/>
            <a:ext cx="12192119" cy="1008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Compare your answers and be ready to justify one source choice with evidence from the lesson.</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F25"/>
                </a:solidFill>
                <a:latin typeface="Calibri Light"/>
              </a:rPr>
              <a:t>Which Source Would You Trust Most?</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912"/>
                </a:solidFill>
                <a:latin typeface="Calibri"/>
              </a:rPr>
              <a:t>Why might a biased source still be valuable to a historian studying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912"/>
                </a:solidFill>
                <a:latin typeface="Calibri"/>
              </a:rPr>
              <a:t>If two sources disagree, what should you check first: the author’s background, the purpose, or the context? Explain your choice.</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F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F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A factory owner wrote a memoir about the Industrial Revolution many years later. He says factories improved life for workers and does not mention long hours or child labour. What is the best explanation for why this source may be biased?</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912"/>
                </a:solidFill>
                <a:latin typeface="Calibri"/>
              </a:rPr>
              <a:t>A.  He was writing a primary source at the exact time events happened, so he had no chance to forget details.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912"/>
                </a:solidFill>
                <a:latin typeface="Calibri"/>
              </a:rPr>
              <a:t>B.  His economic interests and desire to protect his reputation may have influenced what he chose to include and leave out.</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912"/>
                </a:solidFill>
                <a:latin typeface="Calibri"/>
              </a:rPr>
              <a:t>C.  Because all memoirs are always unreliable, so none of the information can be used.</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912"/>
                </a:solidFill>
                <a:latin typeface="Calibri"/>
              </a:rPr>
              <a:t>D.  He was trying to entertain readers, so the source must be completely fictional.</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A historian wants to find out about working conditions in a textile factory during the Industrial Revolution. Which source would be most useful to compare with a factory owner's account, and why?</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912"/>
                </a:solidFill>
                <a:latin typeface="Calibri"/>
              </a:rPr>
              <a:t>A.  A later textbook, because it is always more reliable than any source created at the time.</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912"/>
                </a:solidFill>
                <a:latin typeface="Calibri"/>
              </a:rPr>
              <a:t>B.  A child labourer’s diary, because it may give a direct account of daily hardship from someone who experienced it.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912"/>
                </a:solidFill>
                <a:latin typeface="Calibri"/>
              </a:rPr>
              <a:t>C.  A factory advertisement, because it would mainly show how much money the owner wanted to make.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912"/>
                </a:solidFill>
                <a:latin typeface="Calibri"/>
              </a:rPr>
              <a:t>D.  A political speech from today, because modern views are always more accurate.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An official report says factory conditions were dangerous, but a factory owner’s letter says the factory was safe and well run. What is the best historical conclusion?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912"/>
                </a:solidFill>
                <a:latin typeface="Calibri"/>
              </a:rPr>
              <a:t>A.  The official report must be wrong because it is a secondary source.</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912"/>
                </a:solidFill>
                <a:latin typeface="Calibri"/>
              </a:rPr>
              <a:t>B.  The factory owner’s letter must be fully reliable because he was there at the time.</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912"/>
                </a:solidFill>
                <a:latin typeface="Calibri"/>
              </a:rPr>
              <a:t>C.  The two sources can be compared to investigate why they differ, including the writers’ purposes and beliefs.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912"/>
                </a:solidFill>
                <a:latin typeface="Calibri"/>
              </a:rPr>
              <a:t>D.  There is no way to learn anything useful if sources disagree.</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F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492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do beliefs and values shape the way historical events are recorded?</a:t>
            </a:r>
          </a:p>
        </p:txBody>
      </p:sp>
      <p:sp>
        <p:nvSpPr>
          <p:cNvPr id="5" name="Rectangle 4"/>
          <p:cNvSpPr/>
          <p:nvPr/>
        </p:nvSpPr>
        <p:spPr>
          <a:xfrm>
            <a:off x="5556059" y="1260000"/>
            <a:ext cx="1080000"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4F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Sources from the Industrial Revolution were shaped by the creator’s bias, purpose, context and perspective, so historians must read them carefully rather than at face value.</a:t>
            </a:r>
          </a:p>
        </p:txBody>
      </p:sp>
      <p:sp>
        <p:nvSpPr>
          <p:cNvPr id="9" name="Oval 8"/>
          <p:cNvSpPr/>
          <p:nvPr/>
        </p:nvSpPr>
        <p:spPr>
          <a:xfrm>
            <a:off x="540000" y="35694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4F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Reliability is not an all-or-nothing judgement; a source can be useful for one question even when its bias makes it weak for another.</a:t>
            </a:r>
          </a:p>
        </p:txBody>
      </p:sp>
      <p:sp>
        <p:nvSpPr>
          <p:cNvPr id="12" name="Oval 11"/>
          <p:cNvSpPr/>
          <p:nvPr/>
        </p:nvSpPr>
        <p:spPr>
          <a:xfrm>
            <a:off x="540000" y="5043000"/>
            <a:ext cx="306000" cy="306000"/>
          </a:xfrm>
          <a:prstGeom prst="ellipse">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4F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 factory owner’s account, a child labourer’s diary and a political cartoon can all tell different parts of the same story, because each was written for a different reason.</a:t>
            </a:r>
          </a:p>
        </p:txBody>
      </p:sp>
      <p:sp>
        <p:nvSpPr>
          <p:cNvPr id="15" name="Rounded Rectangle 14"/>
          <p:cNvSpPr/>
          <p:nvPr/>
        </p:nvSpPr>
        <p:spPr>
          <a:xfrm>
            <a:off x="540000" y="6040800"/>
            <a:ext cx="11112119" cy="637200"/>
          </a:xfrm>
          <a:prstGeom prst="roundRect">
            <a:avLst>
              <a:gd name="adj" fmla="val 4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4F25"/>
                </a:solidFill>
                <a:latin typeface="Calibri"/>
              </a:rPr>
              <a:t>Exit ticket:  In two sentences, explain how beliefs and values affect a historical source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C7C"/>
                </a:solidFill>
                <a:latin typeface="Calibri"/>
              </a:rPr>
              <a:t>LEARNING INTENTION</a:t>
            </a:r>
          </a:p>
        </p:txBody>
      </p:sp>
      <p:sp>
        <p:nvSpPr>
          <p:cNvPr id="4" name="Rectangle 3"/>
          <p:cNvSpPr/>
          <p:nvPr/>
        </p:nvSpPr>
        <p:spPr>
          <a:xfrm>
            <a:off x="540000" y="827999"/>
            <a:ext cx="720000" cy="36000"/>
          </a:xfrm>
          <a:prstGeom prst="rect">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how sources are influenced by events, beliefs and values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F25"/>
                </a:solidFill>
                <a:latin typeface="Calibri"/>
              </a:rPr>
              <a:t>SUCCESS CRITERIA</a:t>
            </a:r>
          </a:p>
        </p:txBody>
      </p:sp>
      <p:sp>
        <p:nvSpPr>
          <p:cNvPr id="8" name="Rectangle 7"/>
          <p:cNvSpPr/>
          <p:nvPr/>
        </p:nvSpPr>
        <p:spPr>
          <a:xfrm>
            <a:off x="5760000" y="827999"/>
            <a:ext cx="720000"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compare how different authors record the same event</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identify bias, purpose, context, perspective and reliability in sources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give examples of how background and circumstances shape what a source includes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explain which parts of a source make it more or less trustworthy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F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alone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F25"/>
                </a:solidFill>
                <a:latin typeface="Calibri Light"/>
              </a:rPr>
              <a:t>Industrial Revolution Voices: Who Tells the Story?</a:t>
            </a:r>
          </a:p>
        </p:txBody>
      </p:sp>
      <p:sp>
        <p:nvSpPr>
          <p:cNvPr id="9" name="Rectangle 8"/>
          <p:cNvSpPr/>
          <p:nvPr/>
        </p:nvSpPr>
        <p:spPr>
          <a:xfrm>
            <a:off x="540000" y="1116000"/>
            <a:ext cx="1260000"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912"/>
                </a:solidFill>
                <a:latin typeface="Calibri"/>
              </a:rPr>
              <a:t>Think about the same event told by a factory owner and a worker. What might each one leave out?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912"/>
                </a:solidFill>
                <a:latin typeface="Calibri"/>
              </a:rPr>
              <a:t>If a source sounds one-sided, does that automatically make it useless as evidence?</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F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Key Vocabulary</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F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912"/>
                </a:solidFill>
                <a:latin typeface="Calibri"/>
              </a:rPr>
              <a:t>A period when machines, factories and steam power transformed work and daily life.</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492F"/>
                </a:solidFill>
                <a:latin typeface="Calibri Light"/>
              </a:rPr>
              <a:t>PRIMARY SOURCE</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912"/>
                </a:solidFill>
                <a:latin typeface="Calibri"/>
              </a:rPr>
              <a:t>A source created at the time of the event by someone connected to it.</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F25"/>
                </a:solidFill>
                <a:latin typeface="Calibri Light"/>
              </a:rPr>
              <a:t>SECONDARY SOURCE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912"/>
                </a:solidFill>
                <a:latin typeface="Calibri"/>
              </a:rPr>
              <a:t>A later account that uses evidence from the past to explain an event.</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492F"/>
                </a:solidFill>
                <a:latin typeface="Calibri Light"/>
              </a:rPr>
              <a:t>ECONOMIC INTERESTS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912"/>
                </a:solidFill>
                <a:latin typeface="Calibri"/>
              </a:rPr>
              <a:t>Money or business concerns that can shape what a person chooses to say.</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F25"/>
                </a:solidFill>
                <a:latin typeface="Calibri Light"/>
              </a:rPr>
              <a:t>POLITICAL BELIEFS</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912"/>
                </a:solidFill>
                <a:latin typeface="Calibri"/>
              </a:rPr>
              <a:t>Ideas about power, laws and how society should be run.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Bias</a:t>
            </a:r>
          </a:p>
        </p:txBody>
      </p:sp>
      <p:pic>
        <p:nvPicPr>
          <p:cNvPr id="5" name="Picture 4" descr="tmpdxbrayq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912"/>
                </a:solidFill>
                <a:latin typeface="Calibri"/>
              </a:rPr>
              <a:t>Bias is when a source favours one side over another. It often shows up in loaded word choices, missing details, or a one-sided selection of evidence.</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newspaper article from the 1800s praising factory owners might describe them as ‘hard-working benefactors’ while ignoring long hours and dangerous machinery. The article is not automatically false, but its language and omissions reveal a clear slant shaped by the writer’s interests.</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Purpose</a:t>
            </a:r>
          </a:p>
        </p:txBody>
      </p:sp>
      <p:pic>
        <p:nvPicPr>
          <p:cNvPr id="5" name="Picture 4" descr="tmppdgnp3f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912"/>
                </a:solidFill>
                <a:latin typeface="Calibri"/>
              </a:rPr>
              <a:t>Purpose is the reason a source was created. A source may be made to inform, persuade, justify or entertain, and that aim affects what the creator includes.</a:t>
            </a:r>
          </a:p>
        </p:txBody>
      </p:sp>
      <p:sp>
        <p:nvSpPr>
          <p:cNvPr id="8" name="Oval 7"/>
          <p:cNvSpPr/>
          <p:nvPr/>
        </p:nvSpPr>
        <p:spPr>
          <a:xfrm>
            <a:off x="6042059" y="3600000"/>
            <a:ext cx="108000" cy="108000"/>
          </a:xfrm>
          <a:prstGeom prst="ellipse">
            <a:avLst/>
          </a:prstGeom>
          <a:solidFill>
            <a:srgbClr val="C09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A58"/>
                </a:solidFill>
                <a:latin typeface="Calibri"/>
              </a:rPr>
              <a:t>e.g.  A political cartoon from the Industrial Revolution might exaggerate the size of a factory chimney or the misery of workers to persuade the public against a new law. Its purpose is not to give a neutral report; it is designed to influence how readers think and feel.</a:t>
            </a:r>
          </a:p>
        </p:txBody>
      </p:sp>
      <p:sp>
        <p:nvSpPr>
          <p:cNvPr id="10" name="Rectangle 9"/>
          <p:cNvSpPr/>
          <p:nvPr/>
        </p:nvSpPr>
        <p:spPr>
          <a:xfrm>
            <a:off x="0" y="6768000"/>
            <a:ext cx="12192119" cy="900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600" b="1" i="0">
                <a:solidFill>
                  <a:srgbClr val="7E4F25"/>
                </a:solidFill>
                <a:latin typeface="Calibri Light"/>
              </a:rPr>
              <a:t>Context and Perspective in Industrial Revolution Sources</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0865" cy="4986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4865" cy="43200"/>
          </a:xfrm>
          <a:prstGeom prst="rect">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8865" cy="288000"/>
          </a:xfrm>
          <a:prstGeom prst="rect">
            <a:avLst/>
          </a:prstGeom>
          <a:noFill/>
        </p:spPr>
        <p:txBody>
          <a:bodyPr wrap="square"/>
          <a:lstStyle/>
          <a:p>
            <a:pPr algn="l"/>
            <a:r>
              <a:rPr sz="1500" b="1" i="0">
                <a:solidFill>
                  <a:srgbClr val="7E4F25"/>
                </a:solidFill>
                <a:latin typeface="Calibri Light"/>
              </a:rPr>
              <a:t>CONTEXT</a:t>
            </a:r>
          </a:p>
        </p:txBody>
      </p:sp>
      <p:sp>
        <p:nvSpPr>
          <p:cNvPr id="8" name="TextBox 7"/>
          <p:cNvSpPr txBox="1"/>
          <p:nvPr/>
        </p:nvSpPr>
        <p:spPr>
          <a:xfrm>
            <a:off x="756000" y="1872000"/>
            <a:ext cx="5008865" cy="4302000"/>
          </a:xfrm>
          <a:prstGeom prst="rect">
            <a:avLst/>
          </a:prstGeom>
          <a:noFill/>
        </p:spPr>
        <p:txBody>
          <a:bodyPr wrap="square"/>
          <a:lstStyle/>
          <a:p>
            <a:pPr algn="l"/>
            <a:r>
              <a:rPr sz="1800" b="0" i="0">
                <a:solidFill>
                  <a:srgbClr val="211912"/>
                </a:solidFill>
                <a:latin typeface="Calibri"/>
              </a:rPr>
              <a:t>Context means the time, place and circumstances when a source was created. A diary written in a crowded mill town during a strike carries different pressures from a memoir written years later in comfort. Context helps us ask what was happening around the source and why that mattered.</a:t>
            </a:r>
          </a:p>
        </p:txBody>
      </p:sp>
      <p:sp>
        <p:nvSpPr>
          <p:cNvPr id="9" name="Rounded Rectangle 8"/>
          <p:cNvSpPr/>
          <p:nvPr/>
        </p:nvSpPr>
        <p:spPr>
          <a:xfrm>
            <a:off x="6211253" y="1332000"/>
            <a:ext cx="5440865" cy="4986000"/>
          </a:xfrm>
          <a:prstGeom prst="roundRect">
            <a:avLst>
              <a:gd name="adj" fmla="val 2283"/>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9253" y="1386000"/>
            <a:ext cx="5224865" cy="432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7253" y="1530000"/>
            <a:ext cx="5008865" cy="288000"/>
          </a:xfrm>
          <a:prstGeom prst="rect">
            <a:avLst/>
          </a:prstGeom>
          <a:noFill/>
        </p:spPr>
        <p:txBody>
          <a:bodyPr wrap="square"/>
          <a:lstStyle/>
          <a:p>
            <a:pPr algn="l"/>
            <a:r>
              <a:rPr sz="1500" b="1" i="0">
                <a:solidFill>
                  <a:srgbClr val="DA492F"/>
                </a:solidFill>
                <a:latin typeface="Calibri Light"/>
              </a:rPr>
              <a:t>PERSPECTIVE</a:t>
            </a:r>
          </a:p>
        </p:txBody>
      </p:sp>
      <p:sp>
        <p:nvSpPr>
          <p:cNvPr id="12" name="TextBox 11"/>
          <p:cNvSpPr txBox="1"/>
          <p:nvPr/>
        </p:nvSpPr>
        <p:spPr>
          <a:xfrm>
            <a:off x="6427253" y="1872000"/>
            <a:ext cx="5008865" cy="4302000"/>
          </a:xfrm>
          <a:prstGeom prst="rect">
            <a:avLst/>
          </a:prstGeom>
          <a:noFill/>
        </p:spPr>
        <p:txBody>
          <a:bodyPr wrap="square"/>
          <a:lstStyle/>
          <a:p>
            <a:pPr algn="l"/>
            <a:r>
              <a:rPr sz="1800" b="0" i="0">
                <a:solidFill>
                  <a:srgbClr val="211912"/>
                </a:solidFill>
                <a:latin typeface="Calibri"/>
              </a:rPr>
              <a:t>Perspective is the viewpoint or angle a source takes, shaped by the creator’s background. A factory owner, a child labourer and a reformer can all describe the same mill, but each notices different things because they occupy different social positions and have different experiences.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Reliability: How Trustworthy Is the Evidence?</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lvk6fcfv.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8611" y="1422421"/>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4444" y="1332000"/>
            <a:ext cx="7195898" cy="1003011"/>
          </a:xfrm>
          <a:prstGeom prst="rect">
            <a:avLst/>
          </a:prstGeom>
          <a:noFill/>
        </p:spPr>
        <p:txBody>
          <a:bodyPr wrap="square"/>
          <a:lstStyle/>
          <a:p>
            <a:pPr algn="l"/>
            <a:r>
              <a:rPr sz="1500" b="0" i="0">
                <a:solidFill>
                  <a:srgbClr val="211912"/>
                </a:solidFill>
                <a:latin typeface="Calibri"/>
              </a:rPr>
              <a:t>A reliable source is one that can be trusted for a particular purpose, but no source is perfect in every way. A child labourer’s diary may be highly reliable for showing feelings and daily hardship, yet less reliable for exact numbers or wider trends.</a:t>
            </a:r>
          </a:p>
        </p:txBody>
      </p:sp>
      <p:sp>
        <p:nvSpPr>
          <p:cNvPr id="8" name="Rectangle 7"/>
          <p:cNvSpPr/>
          <p:nvPr/>
        </p:nvSpPr>
        <p:spPr>
          <a:xfrm>
            <a:off x="894444" y="2372116"/>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8611" y="2514043"/>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4444" y="2423622"/>
            <a:ext cx="7195898" cy="1003011"/>
          </a:xfrm>
          <a:prstGeom prst="rect">
            <a:avLst/>
          </a:prstGeom>
          <a:noFill/>
        </p:spPr>
        <p:txBody>
          <a:bodyPr wrap="square"/>
          <a:lstStyle/>
          <a:p>
            <a:pPr algn="l"/>
            <a:r>
              <a:rPr sz="1500" b="0" i="0">
                <a:solidFill>
                  <a:srgbClr val="211912"/>
                </a:solidFill>
                <a:latin typeface="Calibri"/>
              </a:rPr>
              <a:t>Reliability depends on what question you are asking. A factory owner’s memoir may be reliable about business decisions or profits, but weak evidence for working conditions if the writer had a strong reason to protect their reputation.</a:t>
            </a:r>
          </a:p>
        </p:txBody>
      </p:sp>
      <p:sp>
        <p:nvSpPr>
          <p:cNvPr id="11" name="Rectangle 10"/>
          <p:cNvSpPr/>
          <p:nvPr/>
        </p:nvSpPr>
        <p:spPr>
          <a:xfrm>
            <a:off x="894444" y="3463738"/>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8611" y="3605665"/>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4444" y="3515244"/>
            <a:ext cx="7195898" cy="1003011"/>
          </a:xfrm>
          <a:prstGeom prst="rect">
            <a:avLst/>
          </a:prstGeom>
          <a:noFill/>
        </p:spPr>
        <p:txBody>
          <a:bodyPr wrap="square"/>
          <a:lstStyle/>
          <a:p>
            <a:pPr algn="l"/>
            <a:r>
              <a:rPr sz="1500" b="0" i="0">
                <a:solidFill>
                  <a:srgbClr val="211912"/>
                </a:solidFill>
                <a:latin typeface="Calibri"/>
              </a:rPr>
              <a:t>Sources become more useful when you compare them. If a newspaper, a diary and an official report all point in the same direction, your confidence grows; if they disagree, you need to ask why the differences exist.</a:t>
            </a:r>
          </a:p>
        </p:txBody>
      </p:sp>
      <p:sp>
        <p:nvSpPr>
          <p:cNvPr id="14" name="Rectangle 13"/>
          <p:cNvSpPr/>
          <p:nvPr/>
        </p:nvSpPr>
        <p:spPr>
          <a:xfrm>
            <a:off x="894444" y="4555360"/>
            <a:ext cx="719589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8611" y="4697287"/>
            <a:ext cx="141777" cy="141777"/>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94444" y="4606866"/>
            <a:ext cx="7195898" cy="1003011"/>
          </a:xfrm>
          <a:prstGeom prst="rect">
            <a:avLst/>
          </a:prstGeom>
          <a:noFill/>
        </p:spPr>
        <p:txBody>
          <a:bodyPr wrap="square"/>
          <a:lstStyle/>
          <a:p>
            <a:pPr algn="l"/>
            <a:r>
              <a:rPr sz="1500" b="0" i="0">
                <a:solidFill>
                  <a:srgbClr val="211912"/>
                </a:solidFill>
                <a:latin typeface="Calibri"/>
              </a:rPr>
              <a:t>Bias does not make a source useless. It can still reveal valuable evidence about the time period, including what people wanted others to believe, which groups had power, and what ideas were being defended.</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F25"/>
                </a:solidFill>
                <a:latin typeface="Calibri Light"/>
              </a:rPr>
              <a:t>Create a Source with a Viewpoint</a:t>
            </a:r>
          </a:p>
        </p:txBody>
      </p:sp>
      <p:sp>
        <p:nvSpPr>
          <p:cNvPr id="3" name="Rectangle 2"/>
          <p:cNvSpPr/>
          <p:nvPr/>
        </p:nvSpPr>
        <p:spPr>
          <a:xfrm>
            <a:off x="540000" y="1170000"/>
            <a:ext cx="1260000" cy="50400"/>
          </a:xfrm>
          <a:prstGeom prst="rect">
            <a:avLst/>
          </a:prstGeom>
          <a:solidFill>
            <a:srgbClr val="DA492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1413" cy="341413"/>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3190" y="1332000"/>
            <a:ext cx="10628929"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23190" y="1638000"/>
            <a:ext cx="10628929" cy="470889"/>
          </a:xfrm>
          <a:prstGeom prst="rect">
            <a:avLst/>
          </a:prstGeom>
          <a:noFill/>
        </p:spPr>
        <p:txBody>
          <a:bodyPr wrap="square"/>
          <a:lstStyle/>
          <a:p>
            <a:pPr algn="l"/>
            <a:r>
              <a:rPr sz="1400" b="0" i="0">
                <a:solidFill>
                  <a:srgbClr val="7E6A58"/>
                </a:solidFill>
                <a:latin typeface="Calibri"/>
              </a:rPr>
              <a:t>Step 1 — Choose one perspective: factory owner, worker, child labourer or reformer.</a:t>
            </a:r>
          </a:p>
        </p:txBody>
      </p:sp>
      <p:sp>
        <p:nvSpPr>
          <p:cNvPr id="9" name="Rectangle 8"/>
          <p:cNvSpPr/>
          <p:nvPr/>
        </p:nvSpPr>
        <p:spPr>
          <a:xfrm>
            <a:off x="1023190" y="2252883"/>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1277"/>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1277"/>
            <a:ext cx="341413" cy="341413"/>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3190" y="2375277"/>
            <a:ext cx="10628929"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23190" y="2681277"/>
            <a:ext cx="10628929" cy="470889"/>
          </a:xfrm>
          <a:prstGeom prst="rect">
            <a:avLst/>
          </a:prstGeom>
          <a:noFill/>
        </p:spPr>
        <p:txBody>
          <a:bodyPr wrap="square"/>
          <a:lstStyle/>
          <a:p>
            <a:pPr algn="l"/>
            <a:r>
              <a:rPr sz="1400" b="0" i="0">
                <a:solidFill>
                  <a:srgbClr val="7E6A58"/>
                </a:solidFill>
                <a:latin typeface="Calibri"/>
              </a:rPr>
              <a:t>Step 2 — Write 5–6 sentences, or sketch a cartoon with captions, as if created at the time.</a:t>
            </a:r>
          </a:p>
        </p:txBody>
      </p:sp>
      <p:sp>
        <p:nvSpPr>
          <p:cNvPr id="14" name="Rectangle 13"/>
          <p:cNvSpPr/>
          <p:nvPr/>
        </p:nvSpPr>
        <p:spPr>
          <a:xfrm>
            <a:off x="1023190" y="3296160"/>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4555"/>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4555"/>
            <a:ext cx="341413" cy="341413"/>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3190" y="3418555"/>
            <a:ext cx="10628929"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23190" y="3724555"/>
            <a:ext cx="10628929" cy="470889"/>
          </a:xfrm>
          <a:prstGeom prst="rect">
            <a:avLst/>
          </a:prstGeom>
          <a:noFill/>
        </p:spPr>
        <p:txBody>
          <a:bodyPr wrap="square"/>
          <a:lstStyle/>
          <a:p>
            <a:pPr algn="l"/>
            <a:r>
              <a:rPr sz="1400" b="0" i="0">
                <a:solidFill>
                  <a:srgbClr val="7E6A58"/>
                </a:solidFill>
                <a:latin typeface="Calibri"/>
              </a:rPr>
              <a:t>Step 3 — Add one sentence naming the source’s purpose.</a:t>
            </a:r>
          </a:p>
        </p:txBody>
      </p:sp>
      <p:sp>
        <p:nvSpPr>
          <p:cNvPr id="19" name="Rectangle 18"/>
          <p:cNvSpPr/>
          <p:nvPr/>
        </p:nvSpPr>
        <p:spPr>
          <a:xfrm>
            <a:off x="1023190" y="4339438"/>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7832"/>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7832"/>
            <a:ext cx="341413" cy="341413"/>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3190" y="4461832"/>
            <a:ext cx="10628929"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23190" y="4767832"/>
            <a:ext cx="10628929" cy="470889"/>
          </a:xfrm>
          <a:prstGeom prst="rect">
            <a:avLst/>
          </a:prstGeom>
          <a:noFill/>
        </p:spPr>
        <p:txBody>
          <a:bodyPr wrap="square"/>
          <a:lstStyle/>
          <a:p>
            <a:pPr algn="l"/>
            <a:r>
              <a:rPr sz="1400" b="0" i="0">
                <a:solidFill>
                  <a:srgbClr val="7E6A58"/>
                </a:solidFill>
                <a:latin typeface="Calibri"/>
              </a:rPr>
              <a:t>Step 4 — Highlight one phrase or image that shows bias or perspective.</a:t>
            </a:r>
          </a:p>
        </p:txBody>
      </p:sp>
      <p:sp>
        <p:nvSpPr>
          <p:cNvPr id="24" name="Rectangle 23"/>
          <p:cNvSpPr/>
          <p:nvPr/>
        </p:nvSpPr>
        <p:spPr>
          <a:xfrm>
            <a:off x="1023190" y="5382715"/>
            <a:ext cx="1062892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41110"/>
            <a:ext cx="341413" cy="341413"/>
          </a:xfrm>
          <a:prstGeom prst="ellipse">
            <a:avLst/>
          </a:prstGeom>
          <a:solidFill>
            <a:srgbClr val="7E4F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41110"/>
            <a:ext cx="341413" cy="341413"/>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3190" y="5505110"/>
            <a:ext cx="10628929"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23190" y="5811110"/>
            <a:ext cx="10628929" cy="470889"/>
          </a:xfrm>
          <a:prstGeom prst="rect">
            <a:avLst/>
          </a:prstGeom>
          <a:noFill/>
        </p:spPr>
        <p:txBody>
          <a:bodyPr wrap="square"/>
          <a:lstStyle/>
          <a:p>
            <a:pPr algn="l"/>
            <a:r>
              <a:rPr sz="1400" b="0" i="0">
                <a:solidFill>
                  <a:srgbClr val="7E6A58"/>
                </a:solidFill>
                <a:latin typeface="Calibri"/>
              </a:rPr>
              <a:t>Step 5 — Write two sentences explaining how your background and purpose influenced the source.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