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Emphasise that historians can use the same evidence differently.</a:t>
            </a:r>
          </a:p>
          <a:p>
            <a:r>
              <a:t>- Set up the lesson question: why do interpretations clash?</a:t>
            </a:r>
          </a:p>
          <a:p>
            <a:r>
              <a:t>Opening hook — say this: "Did you know that some historians argue the Industrial Revolution wasn't really a 'revolution'?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 students should remember.</a:t>
            </a:r>
          </a:p>
          <a:p>
            <a:r>
              <a:t>- Link back to the lesson question.</a:t>
            </a:r>
          </a:p>
          <a:p>
            <a:r>
              <a:t>- Emphasise argument, evidence and perspective.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Traditional interpretation | Q2: Pessimistic interpretation | Q3: Different methodology and different questions can lead to contested interpretations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connect at least two interpretations.</a:t>
            </a:r>
          </a:p>
          <a:p>
            <a:r>
              <a:t>- The exit ticket should use one example from the lesson.</a:t>
            </a:r>
          </a:p>
          <a:p>
            <a:r>
              <a:t>- Keep the final reminder focused on evidence and judgement.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interpretations, not just events.</a:t>
            </a:r>
          </a:p>
          <a:p>
            <a:r>
              <a:t>- Success criteria should be visible throughout the lesson.</a:t>
            </a:r>
          </a:p>
          <a:p>
            <a:r>
              <a:t>- Remind students that judgement comes from evidence.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to surface assumptions before teaching.</a:t>
            </a:r>
          </a:p>
          <a:p>
            <a:r>
              <a:t>- Accept tentative answers; do not correct too early.</a:t>
            </a:r>
          </a:p>
          <a:p>
            <a:r>
              <a:t>- Link back to the lesson question after sharing.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These words will help students follow the different interpretations.</a:t>
            </a:r>
          </a:p>
          <a:p>
            <a:r>
              <a:t>- Push students to notice that interpretation depends on method.</a:t>
            </a:r>
          </a:p>
          <a:p>
            <a:r>
              <a:t>- Do not spend too long here; move into the historians' views.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the idea to speed and dramatic change.</a:t>
            </a:r>
          </a:p>
          <a:p>
            <a:r>
              <a:t>- Ask students what evidence would make a change look 'revolutionary'.</a:t>
            </a:r>
          </a:p>
          <a:p>
            <a:r>
              <a:t>- Keep the focus on the historian's argument, not a timeline.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contrast between sudden change and gradual development.</a:t>
            </a:r>
          </a:p>
          <a:p>
            <a:r>
              <a:t>- Encourage students to notice that both views use evidence, but frame it differently.</a:t>
            </a:r>
          </a:p>
          <a:p>
            <a:r>
              <a:t>- This slide should prepare students to judge the strength of each approach.</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factory worker example to make the hardship concrete.</a:t>
            </a:r>
          </a:p>
          <a:p>
            <a:r>
              <a:t>- Stress exploitation as a pattern, not a one-off case.</a:t>
            </a:r>
          </a:p>
          <a:p>
            <a:r>
              <a:t>- Ask students whose experiences might be hidden in optimistic accounts.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clear that optimism and contested interpretations are about evidence plus perspective.</a:t>
            </a:r>
          </a:p>
          <a:p>
            <a:r>
              <a:t>- Ask students to notice how the same invention can support different arguments.</a:t>
            </a:r>
          </a:p>
          <a:p>
            <a:r>
              <a:t>- Reinforce the misconception that all historians agree.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use evidence from the lesson.</a:t>
            </a:r>
          </a:p>
          <a:p>
            <a:r>
              <a:t>- Different examples can lead to different rankings.</a:t>
            </a:r>
          </a:p>
          <a:p>
            <a:r>
              <a:t>- Push them to explain why a view is stronger, not just which one they like.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lwcrhwc.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600" b="1" i="0">
                <a:solidFill>
                  <a:srgbClr val="FFFFFF"/>
                </a:solidFill>
                <a:latin typeface="Calibri Light"/>
              </a:rPr>
              <a:t>Industrial Revolution: Why Historians Disagree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historians argue the Industrial Revolution wasn't really a 'revolution'? Let's explore why.</a:t>
            </a:r>
          </a:p>
        </p:txBody>
      </p:sp>
      <p:sp>
        <p:nvSpPr>
          <p:cNvPr id="8" name="Rectangle 7"/>
          <p:cNvSpPr/>
          <p:nvPr/>
        </p:nvSpPr>
        <p:spPr>
          <a:xfrm>
            <a:off x="0" y="6757200"/>
            <a:ext cx="12192119" cy="1008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8ya7ye1.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The Industrial Revolution was not just one event; historians debate its impact because the same evidence can support very different judgements.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D7C"/>
                </a:solidFill>
                <a:latin typeface="Calibri"/>
              </a:rPr>
              <a:t>Some historians emphasise rapid transformation, others gradual change, and others the cost to workers or the rise in living standards. That is why historiography matters: it shows that history is built from argument, not just facts.</a:t>
            </a:r>
          </a:p>
        </p:txBody>
      </p:sp>
      <p:sp>
        <p:nvSpPr>
          <p:cNvPr id="6" name="Rectangle 5"/>
          <p:cNvSpPr/>
          <p:nvPr/>
        </p:nvSpPr>
        <p:spPr>
          <a:xfrm>
            <a:off x="0" y="6768000"/>
            <a:ext cx="12192119" cy="90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B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A historian argues that industrialisation was a major break with the past because factories, mechanised production and rapid transport changes appeared in a short period of time. Which interpretation best matches this view?</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612"/>
                </a:solidFill>
                <a:latin typeface="Calibri"/>
              </a:rPr>
              <a:t>A.  Traditional interpretation</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612"/>
                </a:solidFill>
                <a:latin typeface="Calibri"/>
              </a:rPr>
              <a:t>B.  Pessimistic interpretation</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612"/>
                </a:solidFill>
                <a:latin typeface="Calibri"/>
              </a:rPr>
              <a:t>C.  Optimistic interpretation</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612"/>
                </a:solidFill>
                <a:latin typeface="Calibri"/>
              </a:rPr>
              <a:t>D.  Contested interpretation</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A student says, 'Industrialisation must be judged as harmful overall because many workers faced low wages, unsafe factories, and overcrowded housing, especially children.' Which explanation is this student using?</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612"/>
                </a:solidFill>
                <a:latin typeface="Calibri"/>
              </a:rPr>
              <a:t>A.  Traditional interpretation</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612"/>
                </a:solidFill>
                <a:latin typeface="Calibri"/>
              </a:rPr>
              <a:t>B.  Optimistic interpretation</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612"/>
                </a:solidFill>
                <a:latin typeface="Calibri"/>
              </a:rPr>
              <a:t>C.  Pessimistic interpretation</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612"/>
                </a:solidFill>
                <a:latin typeface="Calibri"/>
              </a:rPr>
              <a:t>D.  Methodology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Two historians study the same industrial town. One uses factory records, wage data and transport maps to argue living standards improved slowly over time, while another uses child labour reports and housing surveys to argue industrialisation caused suffering. What does this difference show best?</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612"/>
                </a:solidFill>
                <a:latin typeface="Calibri"/>
              </a:rPr>
              <a:t>A.  Historians always agree if they study the same evidence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612"/>
                </a:solidFill>
                <a:latin typeface="Calibri"/>
              </a:rPr>
              <a:t>B.  Different methodology and different questions can lead to contested interpretations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612"/>
                </a:solidFill>
                <a:latin typeface="Calibri"/>
              </a:rPr>
              <a:t>C.  Industrialisation was only a technological change, not a social one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612"/>
                </a:solidFill>
                <a:latin typeface="Calibri"/>
              </a:rPr>
              <a:t>D.  The optimistic interpretation is always correct because it uses data</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B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29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do different historians interpret the impact of the Industrial Revolution?</a:t>
            </a:r>
          </a:p>
        </p:txBody>
      </p:sp>
      <p:sp>
        <p:nvSpPr>
          <p:cNvPr id="5" name="Rectangle 4"/>
          <p:cNvSpPr/>
          <p:nvPr/>
        </p:nvSpPr>
        <p:spPr>
          <a:xfrm>
            <a:off x="5556059" y="1260000"/>
            <a:ext cx="1080000" cy="432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3B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Traditional historians present industrialisation as a rapid transformation that changed factories, transport and production in a short period.</a:t>
            </a:r>
          </a:p>
        </p:txBody>
      </p:sp>
      <p:sp>
        <p:nvSpPr>
          <p:cNvPr id="9" name="Oval 8"/>
          <p:cNvSpPr/>
          <p:nvPr/>
        </p:nvSpPr>
        <p:spPr>
          <a:xfrm>
            <a:off x="540000" y="302823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3B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Revisionist historians argue industrialisation had earlier roots and developed gradually, so the 'revolution' label can be misleading.</a:t>
            </a:r>
          </a:p>
        </p:txBody>
      </p:sp>
      <p:sp>
        <p:nvSpPr>
          <p:cNvPr id="12" name="Oval 11"/>
          <p:cNvSpPr/>
          <p:nvPr/>
        </p:nvSpPr>
        <p:spPr>
          <a:xfrm>
            <a:off x="540000" y="414105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3B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Pessimistic and optimistic interpretations show that the Industrial Revolution brought both hardship and improvement, depending on whose evidence is examined.</a:t>
            </a:r>
          </a:p>
        </p:txBody>
      </p:sp>
      <p:sp>
        <p:nvSpPr>
          <p:cNvPr id="15" name="Oval 14"/>
          <p:cNvSpPr/>
          <p:nvPr/>
        </p:nvSpPr>
        <p:spPr>
          <a:xfrm>
            <a:off x="540000" y="5253870"/>
            <a:ext cx="306000" cy="306000"/>
          </a:xfrm>
          <a:prstGeom prst="ellipse">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3B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Historians disagree because historiography depends on methodology, the evidence selected and the questions asked about living standards and exploitation.</a:t>
            </a:r>
          </a:p>
        </p:txBody>
      </p:sp>
      <p:sp>
        <p:nvSpPr>
          <p:cNvPr id="18" name="Rounded Rectangle 17"/>
          <p:cNvSpPr/>
          <p:nvPr/>
        </p:nvSpPr>
        <p:spPr>
          <a:xfrm>
            <a:off x="540000" y="6071280"/>
            <a:ext cx="11112119" cy="606720"/>
          </a:xfrm>
          <a:prstGeom prst="roundRect">
            <a:avLst>
              <a:gd name="adj" fmla="val 4000"/>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3B25"/>
                </a:solidFill>
                <a:latin typeface="Calibri"/>
              </a:rPr>
              <a:t>Exit ticket:  In two sentences, explain contested interpretations of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D7C"/>
                </a:solidFill>
                <a:latin typeface="Calibri"/>
              </a:rPr>
              <a:t>LEARNING INTENTION</a:t>
            </a:r>
          </a:p>
        </p:txBody>
      </p:sp>
      <p:sp>
        <p:nvSpPr>
          <p:cNvPr id="4" name="Rectangle 3"/>
          <p:cNvSpPr/>
          <p:nvPr/>
        </p:nvSpPr>
        <p:spPr>
          <a:xfrm>
            <a:off x="540000" y="827999"/>
            <a:ext cx="720000" cy="36000"/>
          </a:xfrm>
          <a:prstGeom prst="rect">
            <a:avLst/>
          </a:prstGeom>
          <a:solidFill>
            <a:srgbClr val="C08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and evaluate different and contested interpretations of industrialisation.</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B25"/>
                </a:solidFill>
                <a:latin typeface="Calibri"/>
              </a:rPr>
              <a:t>SUCCESS CRITERIA</a:t>
            </a:r>
          </a:p>
        </p:txBody>
      </p:sp>
      <p:sp>
        <p:nvSpPr>
          <p:cNvPr id="8" name="Rectangle 7"/>
          <p:cNvSpPr/>
          <p:nvPr/>
        </p:nvSpPr>
        <p:spPr>
          <a:xfrm>
            <a:off x="5760000" y="827999"/>
            <a:ext cx="720000" cy="36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explain the four main interpretations of industrialisation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compare how historians use evidence differently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analyse why historians disagree about impact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give examples of how an invention supports one interpretation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B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Stand on your opinion, then turn to a partner and justify it with one reason.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B25"/>
                </a:solidFill>
                <a:latin typeface="Calibri Light"/>
              </a:rPr>
              <a:t>Industrial Revolution: Agree or Disagree?</a:t>
            </a:r>
          </a:p>
        </p:txBody>
      </p:sp>
      <p:sp>
        <p:nvSpPr>
          <p:cNvPr id="9" name="Rectangle 8"/>
          <p:cNvSpPr/>
          <p:nvPr/>
        </p:nvSpPr>
        <p:spPr>
          <a:xfrm>
            <a:off x="540000" y="1116000"/>
            <a:ext cx="1260000" cy="432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612"/>
                </a:solidFill>
                <a:latin typeface="Calibri"/>
              </a:rPr>
              <a:t>The Industrial Revolution was a sudden turning point in history.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612"/>
                </a:solidFill>
                <a:latin typeface="Calibri"/>
              </a:rPr>
              <a:t>Historians can look at the same event and reach different conclusions.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B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B25"/>
                </a:solidFill>
                <a:latin typeface="Calibri Light"/>
              </a:rPr>
              <a:t>Key Vocabulary</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3B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612"/>
                </a:solidFill>
                <a:latin typeface="Calibri"/>
              </a:rPr>
              <a:t>A major period when machines and factories changed production, work and transport.</a:t>
            </a:r>
          </a:p>
        </p:txBody>
      </p:sp>
      <p:sp>
        <p:nvSpPr>
          <p:cNvPr id="9" name="Rounded Rectangle 8"/>
          <p:cNvSpPr/>
          <p:nvPr/>
        </p:nvSpPr>
        <p:spPr>
          <a:xfrm>
            <a:off x="6204059"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ED291D"/>
                </a:solidFill>
                <a:latin typeface="Calibri Light"/>
              </a:rPr>
              <a:t>HISTORIOGRAPHY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612"/>
                </a:solidFill>
                <a:latin typeface="Calibri"/>
              </a:rPr>
              <a:t>The study of how historians interpret the past and why their views differ.</a:t>
            </a:r>
          </a:p>
        </p:txBody>
      </p:sp>
      <p:sp>
        <p:nvSpPr>
          <p:cNvPr id="13" name="Rounded Rectangle 12"/>
          <p:cNvSpPr/>
          <p:nvPr/>
        </p:nvSpPr>
        <p:spPr>
          <a:xfrm>
            <a:off x="540000"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3B25"/>
                </a:solidFill>
                <a:latin typeface="Calibri Light"/>
              </a:rPr>
              <a:t>TRANSFORMATION</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612"/>
                </a:solidFill>
                <a:latin typeface="Calibri"/>
              </a:rPr>
              <a:t>A deep change that alters how a society works, lives or produces goods.</a:t>
            </a:r>
          </a:p>
        </p:txBody>
      </p:sp>
      <p:sp>
        <p:nvSpPr>
          <p:cNvPr id="17" name="Rounded Rectangle 16"/>
          <p:cNvSpPr/>
          <p:nvPr/>
        </p:nvSpPr>
        <p:spPr>
          <a:xfrm>
            <a:off x="6204059"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ED291D"/>
                </a:solidFill>
                <a:latin typeface="Calibri Light"/>
              </a:rPr>
              <a:t>METHODOLOGY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612"/>
                </a:solidFill>
                <a:latin typeface="Calibri"/>
              </a:rPr>
              <a:t>The methods and evidence historians use to build and test arguments.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D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Traditional Interpretation</a:t>
            </a:r>
          </a:p>
        </p:txBody>
      </p:sp>
      <p:pic>
        <p:nvPicPr>
          <p:cNvPr id="5" name="Picture 4" descr="tmphmihpye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612"/>
                </a:solidFill>
                <a:latin typeface="Calibri"/>
              </a:rPr>
              <a:t>This view says the Industrial Revolution was a rapid break with the past. Historians who hold it emphasise sudden change, especially the rise of factories, mechanised production and faster transport in a relatively short time.</a:t>
            </a:r>
          </a:p>
        </p:txBody>
      </p:sp>
      <p:sp>
        <p:nvSpPr>
          <p:cNvPr id="8" name="Oval 7"/>
          <p:cNvSpPr/>
          <p:nvPr/>
        </p:nvSpPr>
        <p:spPr>
          <a:xfrm>
            <a:off x="6042059" y="3600000"/>
            <a:ext cx="108000" cy="108000"/>
          </a:xfrm>
          <a:prstGeom prst="ellipse">
            <a:avLst/>
          </a:prstGeom>
          <a:solidFill>
            <a:srgbClr val="C08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A historian using this interpretation might point to the spread of steam power in Britain from the late 1700s to the early 1800s. For them, the speed and scale of new factories, railways and machine-made goods show a dramatic transformation rather than a slow drift.</a:t>
            </a:r>
          </a:p>
        </p:txBody>
      </p:sp>
      <p:sp>
        <p:nvSpPr>
          <p:cNvPr id="10" name="Rectangle 9"/>
          <p:cNvSpPr/>
          <p:nvPr/>
        </p:nvSpPr>
        <p:spPr>
          <a:xfrm>
            <a:off x="0" y="6768000"/>
            <a:ext cx="12192119" cy="90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300" b="1" i="0">
                <a:solidFill>
                  <a:srgbClr val="7E3B25"/>
                </a:solidFill>
                <a:latin typeface="Calibri Light"/>
              </a:rPr>
              <a:t>Revisionist Interpretation: Revolution or Long Process?</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27912" cy="4986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1912" cy="432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95912" cy="288000"/>
          </a:xfrm>
          <a:prstGeom prst="rect">
            <a:avLst/>
          </a:prstGeom>
          <a:noFill/>
        </p:spPr>
        <p:txBody>
          <a:bodyPr wrap="square"/>
          <a:lstStyle/>
          <a:p>
            <a:pPr algn="l"/>
            <a:r>
              <a:rPr sz="1400" b="1" i="0">
                <a:solidFill>
                  <a:srgbClr val="7E3B25"/>
                </a:solidFill>
                <a:latin typeface="Calibri Light"/>
              </a:rPr>
              <a:t>TRADITIONAL VIEW</a:t>
            </a:r>
          </a:p>
        </p:txBody>
      </p:sp>
      <p:sp>
        <p:nvSpPr>
          <p:cNvPr id="8" name="TextBox 7"/>
          <p:cNvSpPr txBox="1"/>
          <p:nvPr/>
        </p:nvSpPr>
        <p:spPr>
          <a:xfrm>
            <a:off x="756000" y="1872000"/>
            <a:ext cx="4995912" cy="4302000"/>
          </a:xfrm>
          <a:prstGeom prst="rect">
            <a:avLst/>
          </a:prstGeom>
          <a:noFill/>
        </p:spPr>
        <p:txBody>
          <a:bodyPr wrap="square"/>
          <a:lstStyle/>
          <a:p>
            <a:pPr algn="l"/>
            <a:r>
              <a:rPr sz="1800" b="0" i="0">
                <a:solidFill>
                  <a:srgbClr val="211612"/>
                </a:solidFill>
                <a:latin typeface="Calibri"/>
              </a:rPr>
              <a:t>This side sees industrialisation as a rapid break that reshaped Britain in a short period. The emphasis is on dramatic change, visible in factories, transport and production. Historians using this view often treat the Industrial Revolution as a clear turning point.</a:t>
            </a:r>
          </a:p>
        </p:txBody>
      </p:sp>
      <p:sp>
        <p:nvSpPr>
          <p:cNvPr id="9" name="Rounded Rectangle 8"/>
          <p:cNvSpPr/>
          <p:nvPr/>
        </p:nvSpPr>
        <p:spPr>
          <a:xfrm>
            <a:off x="6224206" y="1332000"/>
            <a:ext cx="5427912" cy="4986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32206" y="1386000"/>
            <a:ext cx="5211912" cy="432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40206" y="1530000"/>
            <a:ext cx="4995912" cy="288000"/>
          </a:xfrm>
          <a:prstGeom prst="rect">
            <a:avLst/>
          </a:prstGeom>
          <a:noFill/>
        </p:spPr>
        <p:txBody>
          <a:bodyPr wrap="square"/>
          <a:lstStyle/>
          <a:p>
            <a:pPr algn="l"/>
            <a:r>
              <a:rPr sz="1400" b="1" i="0">
                <a:solidFill>
                  <a:srgbClr val="ED291D"/>
                </a:solidFill>
                <a:latin typeface="Calibri Light"/>
              </a:rPr>
              <a:t>REVISIONIST VIEW</a:t>
            </a:r>
          </a:p>
        </p:txBody>
      </p:sp>
      <p:sp>
        <p:nvSpPr>
          <p:cNvPr id="12" name="TextBox 11"/>
          <p:cNvSpPr txBox="1"/>
          <p:nvPr/>
        </p:nvSpPr>
        <p:spPr>
          <a:xfrm>
            <a:off x="6440206" y="1872000"/>
            <a:ext cx="4995912" cy="4302000"/>
          </a:xfrm>
          <a:prstGeom prst="rect">
            <a:avLst/>
          </a:prstGeom>
          <a:noFill/>
        </p:spPr>
        <p:txBody>
          <a:bodyPr wrap="square"/>
          <a:lstStyle/>
          <a:p>
            <a:pPr algn="l"/>
            <a:r>
              <a:rPr sz="1800" b="0" i="0">
                <a:solidFill>
                  <a:srgbClr val="211612"/>
                </a:solidFill>
                <a:latin typeface="Calibri"/>
              </a:rPr>
              <a:t>This side argues industrialisation was gradual and had earlier roots in farming, trade and small-scale innovation. Change mattered, but it built on existing developments rather than appearing all at once. Revisionists therefore question the idea that the period was a sudden 'revolution'.</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D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Pessimistic Interpretation</a:t>
            </a:r>
          </a:p>
        </p:txBody>
      </p:sp>
      <p:pic>
        <p:nvPicPr>
          <p:cNvPr id="5" name="Picture 4" descr="tmpnhgczby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612"/>
                </a:solidFill>
                <a:latin typeface="Calibri"/>
              </a:rPr>
              <a:t>This view argues that industrialisation created serious hardship for many people. Historians using it focus on low wages, unsafe workplaces, crowded housing and exploitation, especially for workers and children.</a:t>
            </a:r>
          </a:p>
        </p:txBody>
      </p:sp>
      <p:sp>
        <p:nvSpPr>
          <p:cNvPr id="8" name="Oval 7"/>
          <p:cNvSpPr/>
          <p:nvPr/>
        </p:nvSpPr>
        <p:spPr>
          <a:xfrm>
            <a:off x="6042059" y="3600000"/>
            <a:ext cx="108000" cy="108000"/>
          </a:xfrm>
          <a:prstGeom prst="ellipse">
            <a:avLst/>
          </a:prstGeom>
          <a:solidFill>
            <a:srgbClr val="C08D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Imagine a factory worker in 19th-century England standing for twelve hours beside noisy machinery in a hot, poorly ventilated room. A pessimistic historian would use that kind of evidence to argue that industrial progress depended on suffering, not just invention or profit.</a:t>
            </a:r>
          </a:p>
        </p:txBody>
      </p:sp>
      <p:sp>
        <p:nvSpPr>
          <p:cNvPr id="10" name="Rectangle 9"/>
          <p:cNvSpPr/>
          <p:nvPr/>
        </p:nvSpPr>
        <p:spPr>
          <a:xfrm>
            <a:off x="0" y="6768000"/>
            <a:ext cx="12192119" cy="90000"/>
          </a:xfrm>
          <a:prstGeom prst="rect">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B25"/>
                </a:solidFill>
                <a:latin typeface="Calibri Light"/>
              </a:rPr>
              <a:t>Optimistic and Contested Interpretations</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1palhaxv.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574" y="1406576"/>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4299" y="1332000"/>
            <a:ext cx="7140101" cy="952014"/>
          </a:xfrm>
          <a:prstGeom prst="rect">
            <a:avLst/>
          </a:prstGeom>
          <a:noFill/>
        </p:spPr>
        <p:txBody>
          <a:bodyPr wrap="square"/>
          <a:lstStyle/>
          <a:p>
            <a:pPr algn="l"/>
            <a:r>
              <a:rPr sz="1400" b="0" i="0">
                <a:solidFill>
                  <a:srgbClr val="211612"/>
                </a:solidFill>
                <a:latin typeface="Calibri"/>
              </a:rPr>
              <a:t>The optimistic interpretation argues industrialisation raised living standards for many people over time. It points to better transport, more goods, and eventually improved wages or access to cheaper products, even if the change was uneven and slow.</a:t>
            </a:r>
          </a:p>
        </p:txBody>
      </p:sp>
      <p:sp>
        <p:nvSpPr>
          <p:cNvPr id="8" name="Rectangle 7"/>
          <p:cNvSpPr/>
          <p:nvPr/>
        </p:nvSpPr>
        <p:spPr>
          <a:xfrm>
            <a:off x="934299" y="2326101"/>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574" y="2457164"/>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4299" y="2382588"/>
            <a:ext cx="7140101" cy="952014"/>
          </a:xfrm>
          <a:prstGeom prst="rect">
            <a:avLst/>
          </a:prstGeom>
          <a:noFill/>
        </p:spPr>
        <p:txBody>
          <a:bodyPr wrap="square"/>
          <a:lstStyle/>
          <a:p>
            <a:pPr algn="l"/>
            <a:r>
              <a:rPr sz="1400" b="0" i="0">
                <a:solidFill>
                  <a:srgbClr val="211612"/>
                </a:solidFill>
                <a:latin typeface="Calibri"/>
              </a:rPr>
              <a:t>This interpretation also stresses modernisation. New machines, steam power and growing towns changed how people worked, travelled and bought goods, so supporters see industrialisation as a force that made society more efficient and connected.</a:t>
            </a:r>
          </a:p>
        </p:txBody>
      </p:sp>
      <p:sp>
        <p:nvSpPr>
          <p:cNvPr id="11" name="Rectangle 10"/>
          <p:cNvSpPr/>
          <p:nvPr/>
        </p:nvSpPr>
        <p:spPr>
          <a:xfrm>
            <a:off x="934299" y="3376689"/>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574" y="3507752"/>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4299" y="3433176"/>
            <a:ext cx="7140101" cy="952014"/>
          </a:xfrm>
          <a:prstGeom prst="rect">
            <a:avLst/>
          </a:prstGeom>
          <a:noFill/>
        </p:spPr>
        <p:txBody>
          <a:bodyPr wrap="square"/>
          <a:lstStyle/>
          <a:p>
            <a:pPr algn="l"/>
            <a:r>
              <a:rPr sz="1400" b="0" i="0">
                <a:solidFill>
                  <a:srgbClr val="211612"/>
                </a:solidFill>
                <a:latin typeface="Calibri"/>
              </a:rPr>
              <a:t>Contested interpretations remind us that historians disagree because they choose different evidence and ask different questions. A family moving from rural areas to cities for better job opportunities may look like progress to one historian and pressure to survive to another.</a:t>
            </a:r>
          </a:p>
        </p:txBody>
      </p:sp>
      <p:sp>
        <p:nvSpPr>
          <p:cNvPr id="14" name="Rectangle 13"/>
          <p:cNvSpPr/>
          <p:nvPr/>
        </p:nvSpPr>
        <p:spPr>
          <a:xfrm>
            <a:off x="934299" y="4427277"/>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8574" y="4558340"/>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34299" y="4483764"/>
            <a:ext cx="7140101" cy="738654"/>
          </a:xfrm>
          <a:prstGeom prst="rect">
            <a:avLst/>
          </a:prstGeom>
          <a:noFill/>
        </p:spPr>
        <p:txBody>
          <a:bodyPr wrap="square"/>
          <a:lstStyle/>
          <a:p>
            <a:pPr algn="l"/>
            <a:r>
              <a:rPr sz="1400" b="0" i="0">
                <a:solidFill>
                  <a:srgbClr val="211612"/>
                </a:solidFill>
                <a:latin typeface="Calibri"/>
              </a:rPr>
              <a:t>The steam engine is a useful example because it changed transport and industry at the same time. One historian might see that as proof of progress, while another might ask who paid the social and environmental costs.</a:t>
            </a:r>
          </a:p>
        </p:txBody>
      </p:sp>
      <p:sp>
        <p:nvSpPr>
          <p:cNvPr id="17" name="Rectangle 16"/>
          <p:cNvSpPr/>
          <p:nvPr/>
        </p:nvSpPr>
        <p:spPr>
          <a:xfrm>
            <a:off x="934299" y="5264505"/>
            <a:ext cx="714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8574" y="5395568"/>
            <a:ext cx="157719" cy="15771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34299" y="5320992"/>
            <a:ext cx="7140101" cy="952014"/>
          </a:xfrm>
          <a:prstGeom prst="rect">
            <a:avLst/>
          </a:prstGeom>
          <a:noFill/>
        </p:spPr>
        <p:txBody>
          <a:bodyPr wrap="square"/>
          <a:lstStyle/>
          <a:p>
            <a:pPr algn="l"/>
            <a:r>
              <a:rPr sz="1400" b="0" i="0">
                <a:solidFill>
                  <a:srgbClr val="211612"/>
                </a:solidFill>
                <a:latin typeface="Calibri"/>
              </a:rPr>
              <a:t>These views can exist side by side because industrialisation did not affect everyone in the same way. Looking only at winners or only at losers gives a partial picture, so historians build arguments by weighing mixed evidence.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B25"/>
                </a:solidFill>
                <a:latin typeface="Calibri Light"/>
              </a:rPr>
              <a:t>Rank the Interpretations</a:t>
            </a:r>
          </a:p>
        </p:txBody>
      </p:sp>
      <p:sp>
        <p:nvSpPr>
          <p:cNvPr id="3" name="Rectangle 2"/>
          <p:cNvSpPr/>
          <p:nvPr/>
        </p:nvSpPr>
        <p:spPr>
          <a:xfrm>
            <a:off x="540000" y="1170000"/>
            <a:ext cx="1260000" cy="50400"/>
          </a:xfrm>
          <a:prstGeom prst="rect">
            <a:avLst/>
          </a:prstGeom>
          <a:solidFill>
            <a:srgbClr val="ED29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94299" cy="394299"/>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92018" y="1332000"/>
            <a:ext cx="10560101" cy="306000"/>
          </a:xfrm>
          <a:prstGeom prst="rect">
            <a:avLst/>
          </a:prstGeom>
          <a:noFill/>
        </p:spPr>
        <p:txBody>
          <a:bodyPr wrap="square"/>
          <a:lstStyle/>
          <a:p>
            <a:pPr algn="l"/>
            <a:r>
              <a:rPr sz="1800" b="1" i="0">
                <a:solidFill>
                  <a:srgbClr val="211612"/>
                </a:solidFill>
                <a:latin typeface="Calibri"/>
              </a:rPr>
              <a:t>Step 1</a:t>
            </a:r>
          </a:p>
        </p:txBody>
      </p:sp>
      <p:sp>
        <p:nvSpPr>
          <p:cNvPr id="8" name="TextBox 7"/>
          <p:cNvSpPr txBox="1"/>
          <p:nvPr/>
        </p:nvSpPr>
        <p:spPr>
          <a:xfrm>
            <a:off x="1092018" y="1638000"/>
            <a:ext cx="10560101" cy="608775"/>
          </a:xfrm>
          <a:prstGeom prst="rect">
            <a:avLst/>
          </a:prstGeom>
          <a:noFill/>
        </p:spPr>
        <p:txBody>
          <a:bodyPr wrap="square"/>
          <a:lstStyle/>
          <a:p>
            <a:pPr algn="l"/>
            <a:r>
              <a:rPr sz="1400" b="0" i="0">
                <a:solidFill>
                  <a:srgbClr val="7E6258"/>
                </a:solidFill>
                <a:latin typeface="Calibri"/>
              </a:rPr>
              <a:t>Choose one example: factory worker, migrating family, or steam engine.</a:t>
            </a:r>
          </a:p>
        </p:txBody>
      </p:sp>
      <p:sp>
        <p:nvSpPr>
          <p:cNvPr id="9" name="Rectangle 8"/>
          <p:cNvSpPr/>
          <p:nvPr/>
        </p:nvSpPr>
        <p:spPr>
          <a:xfrm>
            <a:off x="1092018" y="2472725"/>
            <a:ext cx="1056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713074"/>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713074"/>
            <a:ext cx="394299" cy="394299"/>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92018" y="2677074"/>
            <a:ext cx="10560101" cy="306000"/>
          </a:xfrm>
          <a:prstGeom prst="rect">
            <a:avLst/>
          </a:prstGeom>
          <a:noFill/>
        </p:spPr>
        <p:txBody>
          <a:bodyPr wrap="square"/>
          <a:lstStyle/>
          <a:p>
            <a:pPr algn="l"/>
            <a:r>
              <a:rPr sz="1800" b="1" i="0">
                <a:solidFill>
                  <a:srgbClr val="211612"/>
                </a:solidFill>
                <a:latin typeface="Calibri"/>
              </a:rPr>
              <a:t>Step 2</a:t>
            </a:r>
          </a:p>
        </p:txBody>
      </p:sp>
      <p:sp>
        <p:nvSpPr>
          <p:cNvPr id="13" name="TextBox 12"/>
          <p:cNvSpPr txBox="1"/>
          <p:nvPr/>
        </p:nvSpPr>
        <p:spPr>
          <a:xfrm>
            <a:off x="1092018" y="2983074"/>
            <a:ext cx="10560101" cy="608775"/>
          </a:xfrm>
          <a:prstGeom prst="rect">
            <a:avLst/>
          </a:prstGeom>
          <a:noFill/>
        </p:spPr>
        <p:txBody>
          <a:bodyPr wrap="square"/>
          <a:lstStyle/>
          <a:p>
            <a:pPr algn="l"/>
            <a:r>
              <a:rPr sz="1400" b="0" i="0">
                <a:solidFill>
                  <a:srgbClr val="7E6258"/>
                </a:solidFill>
                <a:latin typeface="Calibri"/>
              </a:rPr>
              <a:t>Rank traditional, revisionist, pessimistic and optimistic from strongest to weakest for that example.</a:t>
            </a:r>
          </a:p>
        </p:txBody>
      </p:sp>
      <p:sp>
        <p:nvSpPr>
          <p:cNvPr id="14" name="Rectangle 13"/>
          <p:cNvSpPr/>
          <p:nvPr/>
        </p:nvSpPr>
        <p:spPr>
          <a:xfrm>
            <a:off x="1092018" y="3817799"/>
            <a:ext cx="1056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4058149"/>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4058149"/>
            <a:ext cx="394299" cy="394299"/>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92018" y="4022149"/>
            <a:ext cx="10560101" cy="306000"/>
          </a:xfrm>
          <a:prstGeom prst="rect">
            <a:avLst/>
          </a:prstGeom>
          <a:noFill/>
        </p:spPr>
        <p:txBody>
          <a:bodyPr wrap="square"/>
          <a:lstStyle/>
          <a:p>
            <a:pPr algn="l"/>
            <a:r>
              <a:rPr sz="1800" b="1" i="0">
                <a:solidFill>
                  <a:srgbClr val="211612"/>
                </a:solidFill>
                <a:latin typeface="Calibri"/>
              </a:rPr>
              <a:t>Step 3</a:t>
            </a:r>
          </a:p>
        </p:txBody>
      </p:sp>
      <p:sp>
        <p:nvSpPr>
          <p:cNvPr id="18" name="TextBox 17"/>
          <p:cNvSpPr txBox="1"/>
          <p:nvPr/>
        </p:nvSpPr>
        <p:spPr>
          <a:xfrm>
            <a:off x="1092018" y="4328149"/>
            <a:ext cx="10560101" cy="608775"/>
          </a:xfrm>
          <a:prstGeom prst="rect">
            <a:avLst/>
          </a:prstGeom>
          <a:noFill/>
        </p:spPr>
        <p:txBody>
          <a:bodyPr wrap="square"/>
          <a:lstStyle/>
          <a:p>
            <a:pPr algn="l"/>
            <a:r>
              <a:rPr sz="1400" b="0" i="0">
                <a:solidFill>
                  <a:srgbClr val="7E6258"/>
                </a:solidFill>
                <a:latin typeface="Calibri"/>
              </a:rPr>
              <a:t>Write two sentences explaining your top choice and one sentence challenging your weakest choice.</a:t>
            </a:r>
          </a:p>
        </p:txBody>
      </p:sp>
      <p:sp>
        <p:nvSpPr>
          <p:cNvPr id="19" name="Rectangle 18"/>
          <p:cNvSpPr/>
          <p:nvPr/>
        </p:nvSpPr>
        <p:spPr>
          <a:xfrm>
            <a:off x="1092018" y="5162874"/>
            <a:ext cx="10560101"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5403224"/>
            <a:ext cx="394299" cy="394299"/>
          </a:xfrm>
          <a:prstGeom prst="ellipse">
            <a:avLst/>
          </a:prstGeom>
          <a:solidFill>
            <a:srgbClr val="7E3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5403224"/>
            <a:ext cx="394299" cy="394299"/>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92018" y="5367224"/>
            <a:ext cx="10560101" cy="306000"/>
          </a:xfrm>
          <a:prstGeom prst="rect">
            <a:avLst/>
          </a:prstGeom>
          <a:noFill/>
        </p:spPr>
        <p:txBody>
          <a:bodyPr wrap="square"/>
          <a:lstStyle/>
          <a:p>
            <a:pPr algn="l"/>
            <a:r>
              <a:rPr sz="1800" b="1" i="0">
                <a:solidFill>
                  <a:srgbClr val="211612"/>
                </a:solidFill>
                <a:latin typeface="Calibri"/>
              </a:rPr>
              <a:t>Step 4</a:t>
            </a:r>
          </a:p>
        </p:txBody>
      </p:sp>
      <p:sp>
        <p:nvSpPr>
          <p:cNvPr id="23" name="TextBox 22"/>
          <p:cNvSpPr txBox="1"/>
          <p:nvPr/>
        </p:nvSpPr>
        <p:spPr>
          <a:xfrm>
            <a:off x="1092018" y="5673224"/>
            <a:ext cx="10560101" cy="608775"/>
          </a:xfrm>
          <a:prstGeom prst="rect">
            <a:avLst/>
          </a:prstGeom>
          <a:noFill/>
        </p:spPr>
        <p:txBody>
          <a:bodyPr wrap="square"/>
          <a:lstStyle/>
          <a:p>
            <a:pPr algn="l"/>
            <a:r>
              <a:rPr sz="1400" b="0" i="0">
                <a:solidFill>
                  <a:srgbClr val="7E6258"/>
                </a:solidFill>
                <a:latin typeface="Calibri"/>
              </a:rPr>
              <a:t>Be ready to share your ranking with another pair.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