
<file path=[Content_Types].xml><?xml version="1.0" encoding="utf-8"?>
<Types xmlns="http://schemas.openxmlformats.org/package/2006/content-types">
  <Default Extension="bin" ContentType="application/vnd.openxmlformats-officedocument.presentationml.printerSettings"/>
  <Default Extension="jpeg" ContentType="image/jpeg"/>
  <Default Extension="jp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thumbnail" Target="docProps/thumbnail.jpeg"/><Relationship Id="rId3" Type="http://schemas.openxmlformats.org/package/2006/relationships/metadata/core-properties" Target="docProps/core.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7"/>
    <p:sldId id="257" r:id="rId9"/>
    <p:sldId id="258" r:id="rId10"/>
    <p:sldId id="259" r:id="rId11"/>
    <p:sldId id="260" r:id="rId12"/>
    <p:sldId id="261" r:id="rId13"/>
    <p:sldId id="262" r:id="rId14"/>
    <p:sldId id="263" r:id="rId15"/>
    <p:sldId id="264" r:id="rId16"/>
    <p:sldId id="265" r:id="rId17"/>
    <p:sldId id="266" r:id="rId18"/>
  </p:sldIdLst>
  <p:sldSz cx="12192119"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124" d="100"/>
          <a:sy n="124" d="100"/>
        </p:scale>
        <p:origin x="-1512" y="-11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printerSettings" Target="printerSettings/printerSettings1.bin"/><Relationship Id="rId3" Type="http://schemas.openxmlformats.org/officeDocument/2006/relationships/presProps" Target="presProps.xml"/><Relationship Id="rId4" Type="http://schemas.openxmlformats.org/officeDocument/2006/relationships/viewProps" Target="viewProps.xml"/><Relationship Id="rId5" Type="http://schemas.openxmlformats.org/officeDocument/2006/relationships/theme" Target="theme/theme1.xml"/><Relationship Id="rId6" Type="http://schemas.openxmlformats.org/officeDocument/2006/relationships/tableStyles" Target="tableStyles.xml"/><Relationship Id="rId7" Type="http://schemas.openxmlformats.org/officeDocument/2006/relationships/slide" Target="slides/slide1.xml"/><Relationship Id="rId8" Type="http://schemas.openxmlformats.org/officeDocument/2006/relationships/notesMaster" Target="notesMasters/notesMaster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p="http://schemas.openxmlformats.org/presentationml/2006/main" xmlns:r="http://schemas.openxmlformats.org/officeDocument/2006/relationships">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F89C1C7-3DCD-1040-A9CF-14679D8B5DDD}" type="datetimeFigureOut">
              <a:rPr lang="en-US" smtClean="0"/>
              <a:t>10/17/16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B5E49A5-4136-284D-997B-48E1D791AD67}" type="slidenum">
              <a:rPr lang="en-US" smtClean="0"/>
              <a:t>‹#›</a:t>
            </a:fld>
            <a:endParaRPr lang="en-US"/>
          </a:p>
        </p:txBody>
      </p:sp>
    </p:spTree>
    <p:extLst>
      <p:ext uri="{BB962C8B-B14F-4D97-AF65-F5344CB8AC3E}">
        <p14:creationId xmlns:p14="http://schemas.microsoft.com/office/powerpoint/2010/main" val="2623252185"/>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Read the hook aloud exactly as written</a:t>
            </a:r>
          </a:p>
          <a:p>
            <a:r>
              <a:t>- Link steam power to faster travel and trade</a:t>
            </a:r>
          </a:p>
          <a:p>
            <a:r>
              <a:t>- Set up the central question about moving people and goods</a:t>
            </a:r>
          </a:p>
          <a:p>
            <a:r>
              <a:t>Opening hook — say this: "Did you know that before railways, travelling between cities could take days? Imagine how life changed when you could suddenly make the same journey in just a few hours."</a:t>
            </a:r>
          </a:p>
        </p:txBody>
      </p:sp>
      <p:sp>
        <p:nvSpPr>
          <p:cNvPr id="4" name="Slide Number Placeholder 3"/>
          <p:cNvSpPr>
            <a:spLocks noGrp="1"/>
          </p:cNvSpPr>
          <p:nvPr>
            <p:ph type="sldNum" idx="5" sz="quarter"/>
          </p:nvPr>
        </p:nvSpPr>
        <p:spPr/>
      </p:sp>
    </p:spTree>
  </p:cSld>
  <p:clrMapOvr>
    <a:masterClrMapping/>
  </p:clrMapOvr>
</p:notes>
</file>

<file path=ppt/notesSlides/notesSlide10.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ANSWER KEY: Q1: They made steam power more efficient, so factories and later transport could do more work using less fuel and effort. | Q2: They mattered because they could pull carriages along tracks and move workers and goods faster than human or animal power alone. | Q3: Steam technology meant goods could be made and moved in greater quantities, so transport hubs and connected towns became more important.</a:t>
            </a:r>
          </a:p>
          <a:p/>
          <a:p>
            <a:r>
              <a:t>Run as a quick whole-class check. Students vote, then reveal and discuss each answer.</a:t>
            </a:r>
          </a:p>
        </p:txBody>
      </p:sp>
      <p:sp>
        <p:nvSpPr>
          <p:cNvPr id="4" name="Slide Number Placeholder 3"/>
          <p:cNvSpPr>
            <a:spLocks noGrp="1"/>
          </p:cNvSpPr>
          <p:nvPr>
            <p:ph type="sldNum" idx="5" sz="quarter"/>
          </p:nvPr>
        </p:nvSpPr>
        <p:spPr/>
      </p:sp>
    </p:spTree>
  </p:cSld>
  <p:clrMapOvr>
    <a:masterClrMapping/>
  </p:clrMapOvr>
</p:notes>
</file>

<file path=ppt/notesSlides/notesSlide11.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Check that students link technology to social change</a:t>
            </a:r>
          </a:p>
          <a:p>
            <a:r>
              <a:t>- Require one named example in the exit ticket</a:t>
            </a:r>
          </a:p>
          <a:p>
            <a:r>
              <a:t>- End by returning to the central question</a:t>
            </a:r>
          </a:p>
        </p:txBody>
      </p:sp>
      <p:sp>
        <p:nvSpPr>
          <p:cNvPr id="4" name="Slide Number Placeholder 3"/>
          <p:cNvSpPr>
            <a:spLocks noGrp="1"/>
          </p:cNvSpPr>
          <p:nvPr>
            <p:ph type="sldNum" idx="5" sz="quarter"/>
          </p:nvPr>
        </p:nvSpPr>
        <p:spPr/>
      </p:sp>
    </p:spTree>
  </p:cSld>
  <p:clrMapOvr>
    <a:masterClrMapping/>
  </p:clrMapOvr>
</p:notes>
</file>

<file path=ppt/notesSlides/notesSlide2.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Focus on change over time, not just inventions</a:t>
            </a:r>
          </a:p>
          <a:p>
            <a:r>
              <a:t>- Use the vocabulary as students read and speak</a:t>
            </a:r>
          </a:p>
          <a:p>
            <a:r>
              <a:t>- Success means linking technology to movement, trade and people</a:t>
            </a:r>
          </a:p>
        </p:txBody>
      </p:sp>
      <p:sp>
        <p:nvSpPr>
          <p:cNvPr id="4" name="Slide Number Placeholder 3"/>
          <p:cNvSpPr>
            <a:spLocks noGrp="1"/>
          </p:cNvSpPr>
          <p:nvPr>
            <p:ph type="sldNum" idx="5" sz="quarter"/>
          </p:nvPr>
        </p:nvSpPr>
        <p:spPr/>
      </p:sp>
    </p:spTree>
  </p:cSld>
  <p:clrMapOvr>
    <a:masterClrMapping/>
  </p:clrMapOvr>
</p:notes>
</file>

<file path=ppt/notesSlides/notesSlide3.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Keep answers speculative at this stage</a:t>
            </a:r>
          </a:p>
          <a:p>
            <a:r>
              <a:t>- Encourage students to compare past and present travel</a:t>
            </a:r>
          </a:p>
          <a:p>
            <a:r>
              <a:t>- Build curiosity before teaching the historical detail</a:t>
            </a:r>
          </a:p>
        </p:txBody>
      </p:sp>
      <p:sp>
        <p:nvSpPr>
          <p:cNvPr id="4" name="Slide Number Placeholder 3"/>
          <p:cNvSpPr>
            <a:spLocks noGrp="1"/>
          </p:cNvSpPr>
          <p:nvPr>
            <p:ph type="sldNum" idx="5" sz="quarter"/>
          </p:nvPr>
        </p:nvSpPr>
        <p:spPr/>
      </p:sp>
    </p:spTree>
  </p:cSld>
  <p:clrMapOvr>
    <a:masterClrMapping/>
  </p:clrMapOvr>
</p:notes>
</file>

<file path=ppt/notesSlides/notesSlide4.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Choose words students need before the content begins</a:t>
            </a:r>
          </a:p>
          <a:p>
            <a:r>
              <a:t>- Keep definitions short and lesson-specific</a:t>
            </a:r>
          </a:p>
          <a:p>
            <a:r>
              <a:t>- Refer back to these terms during the build slides</a:t>
            </a:r>
          </a:p>
        </p:txBody>
      </p:sp>
      <p:sp>
        <p:nvSpPr>
          <p:cNvPr id="4" name="Slide Number Placeholder 3"/>
          <p:cNvSpPr>
            <a:spLocks noGrp="1"/>
          </p:cNvSpPr>
          <p:nvPr>
            <p:ph type="sldNum" idx="5" sz="quarter"/>
          </p:nvPr>
        </p:nvSpPr>
        <p:spPr/>
      </p:sp>
    </p:spTree>
  </p:cSld>
  <p:clrMapOvr>
    <a:masterClrMapping/>
  </p:clrMapOvr>
</p:notes>
</file>

<file path=ppt/notesSlides/notesSlide5.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Stress that steam engines were used beyond transport</a:t>
            </a:r>
          </a:p>
          <a:p>
            <a:r>
              <a:t>- Link power, efficiency and industrial change</a:t>
            </a:r>
          </a:p>
          <a:p>
            <a:r>
              <a:t>- Use the mine example to correct the first misconception</a:t>
            </a:r>
          </a:p>
        </p:txBody>
      </p:sp>
      <p:sp>
        <p:nvSpPr>
          <p:cNvPr id="4" name="Slide Number Placeholder 3"/>
          <p:cNvSpPr>
            <a:spLocks noGrp="1"/>
          </p:cNvSpPr>
          <p:nvPr>
            <p:ph type="sldNum" idx="5" sz="quarter"/>
          </p:nvPr>
        </p:nvSpPr>
        <p:spPr/>
      </p:sp>
    </p:spTree>
  </p:cSld>
  <p:clrMapOvr>
    <a:masterClrMapping/>
  </p:clrMapOvr>
</p:notes>
</file>

<file path=ppt/notesSlides/notesSlide6.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Connect industrial growth to movement of goods and people</a:t>
            </a:r>
          </a:p>
          <a:p>
            <a:r>
              <a:t>- Keep the focus on the transport consequences</a:t>
            </a:r>
          </a:p>
          <a:p>
            <a:r>
              <a:t>- Avoid drifting into a general social history of the era</a:t>
            </a:r>
          </a:p>
        </p:txBody>
      </p:sp>
      <p:sp>
        <p:nvSpPr>
          <p:cNvPr id="4" name="Slide Number Placeholder 3"/>
          <p:cNvSpPr>
            <a:spLocks noGrp="1"/>
          </p:cNvSpPr>
          <p:nvPr>
            <p:ph type="sldNum" idx="5" sz="quarter"/>
          </p:nvPr>
        </p:nvSpPr>
        <p:spPr/>
      </p:sp>
    </p:spTree>
  </p:cSld>
  <p:clrMapOvr>
    <a:masterClrMapping/>
  </p:clrMapOvr>
</p:notes>
</file>

<file path=ppt/notesSlides/notesSlide7.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Use the Liverpool-Manchester Railway as the named case study</a:t>
            </a:r>
          </a:p>
          <a:p>
            <a:r>
              <a:t>- Emphasise reliability as well as speed</a:t>
            </a:r>
          </a:p>
          <a:p>
            <a:r>
              <a:t>- Link railways to both passengers and freight</a:t>
            </a:r>
          </a:p>
        </p:txBody>
      </p:sp>
      <p:sp>
        <p:nvSpPr>
          <p:cNvPr id="4" name="Slide Number Placeholder 3"/>
          <p:cNvSpPr>
            <a:spLocks noGrp="1"/>
          </p:cNvSpPr>
          <p:nvPr>
            <p:ph type="sldNum" idx="5" sz="quarter"/>
          </p:nvPr>
        </p:nvSpPr>
        <p:spPr/>
      </p:sp>
    </p:spTree>
  </p:cSld>
  <p:clrMapOvr>
    <a:masterClrMapping/>
  </p:clrMapOvr>
</p:notes>
</file>

<file path=ppt/notesSlides/notesSlide8.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Keep the two ideas distinct but linked</a:t>
            </a:r>
          </a:p>
          <a:p>
            <a:r>
              <a:t>- Point out that railways affected society, not only travel</a:t>
            </a:r>
          </a:p>
          <a:p>
            <a:r>
              <a:t>- Use this slide to address the second misconception</a:t>
            </a:r>
          </a:p>
        </p:txBody>
      </p:sp>
      <p:sp>
        <p:nvSpPr>
          <p:cNvPr id="4" name="Slide Number Placeholder 3"/>
          <p:cNvSpPr>
            <a:spLocks noGrp="1"/>
          </p:cNvSpPr>
          <p:nvPr>
            <p:ph type="sldNum" idx="5" sz="quarter"/>
          </p:nvPr>
        </p:nvSpPr>
        <p:spPr/>
      </p:sp>
    </p:spTree>
  </p:cSld>
  <p:clrMapOvr>
    <a:masterClrMapping/>
  </p:clrMapOvr>
</p:notes>
</file>

<file path=ppt/notesSlides/notesSlide9.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This is the one sentence students should remember</a:t>
            </a:r>
          </a:p>
          <a:p>
            <a:r>
              <a:t>- Tie transport change to trade, urbanisation and migration</a:t>
            </a:r>
          </a:p>
          <a:p>
            <a:r>
              <a:t>- Read it slowly and ask students to paraphrase it afterwards</a:t>
            </a:r>
          </a:p>
        </p:txBody>
      </p:sp>
      <p:sp>
        <p:nvSpPr>
          <p:cNvPr id="4" name="Slide Number Placeholder 3"/>
          <p:cNvSpPr>
            <a:spLocks noGrp="1"/>
          </p:cNvSpPr>
          <p:nvPr>
            <p:ph type="sldNum" idx="5" sz="quarter"/>
          </p:nvPr>
        </p:nvSpPr>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1680755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9109279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6122237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6143142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606483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7822449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BCAD085-E8A6-8845-BD4E-CB4CCA059FC4}" type="datetimeFigureOut">
              <a:rPr lang="en-US" smtClean="0"/>
              <a:t>1/27/13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901587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BCAD085-E8A6-8845-BD4E-CB4CCA059FC4}" type="datetimeFigureOut">
              <a:rPr lang="en-US" smtClean="0"/>
              <a:t>1/27/13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727027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BCAD085-E8A6-8845-BD4E-CB4CCA059FC4}" type="datetimeFigureOut">
              <a:rPr lang="en-US" smtClean="0"/>
              <a:t>1/27/13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2129998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8407265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889236939"/>
      </p:ext>
    </p:extLst>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CAD085-E8A6-8845-BD4E-CB4CCA059FC4}" type="datetimeFigureOut">
              <a:rPr lang="en-US" smtClean="0"/>
              <a:t>1/27/13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1FF6DA9-008F-8B48-92A6-B652298478BF}" type="slidenum">
              <a:rPr lang="en-US" smtClean="0"/>
              <a:t>‹#›</a:t>
            </a:fld>
            <a:endParaRPr lang="en-US"/>
          </a:p>
        </p:txBody>
      </p:sp>
    </p:spTree>
    <p:extLst>
      <p:ext uri="{BB962C8B-B14F-4D97-AF65-F5344CB8AC3E}">
        <p14:creationId xmlns:p14="http://schemas.microsoft.com/office/powerpoint/2010/main" val="22099775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jpg"/><Relationship Id="rId3"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jpg"/><Relationship Id="rId3"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jpg"/><Relationship Id="rId3"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jpg"/><Relationship Id="rId3"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5.jpg"/><Relationship Id="rId3" Type="http://schemas.openxmlformats.org/officeDocument/2006/relationships/notesSlide" Target="../notesSlides/notesSlide9.xml"/></Relationships>
</file>

<file path=ppt/slides/slide1.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pic>
        <p:nvPicPr>
          <p:cNvPr id="2" name="Picture 1" descr="tmpnuf8cjye.jpg"/>
          <p:cNvPicPr>
            <a:picLocks noChangeAspect="1"/>
          </p:cNvPicPr>
          <p:nvPr/>
        </p:nvPicPr>
        <p:blipFill>
          <a:blip r:embed="rId2"/>
          <a:stretch>
            <a:fillRect/>
          </a:stretch>
        </p:blipFill>
        <p:spPr>
          <a:xfrm>
            <a:off x="0" y="0"/>
            <a:ext cx="12192119" cy="6858000"/>
          </a:xfrm>
          <a:prstGeom prst="rect">
            <a:avLst/>
          </a:prstGeom>
        </p:spPr>
      </p:pic>
      <p:sp>
        <p:nvSpPr>
          <p:cNvPr id="3" name="Rectangle 2"/>
          <p:cNvSpPr/>
          <p:nvPr/>
        </p:nvSpPr>
        <p:spPr>
          <a:xfrm>
            <a:off x="0" y="2057400"/>
            <a:ext cx="12192119" cy="4800600"/>
          </a:xfrm>
          <a:prstGeom prst="rect">
            <a:avLst/>
          </a:prstGeom>
          <a:gradFill>
            <a:gsLst>
              <a:gs pos="0">
                <a:srgbClr val="0A0A0A">
                  <a:alpha val="0"/>
                </a:srgbClr>
              </a:gs>
              <a:gs pos="100000">
                <a:srgbClr val="0A0A0A">
                  <a:alpha val="72000"/>
                </a:srgbClr>
              </a:gs>
            </a:gsLst>
            <a:lin ang="5400000" scaled="1"/>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40000" y="684000"/>
            <a:ext cx="7778483" cy="324000"/>
          </a:xfrm>
          <a:prstGeom prst="rect">
            <a:avLst/>
          </a:prstGeom>
          <a:noFill/>
        </p:spPr>
        <p:txBody>
          <a:bodyPr wrap="square"/>
          <a:lstStyle/>
          <a:p>
            <a:pPr algn="l"/>
            <a:r>
              <a:rPr sz="1000" b="1" i="0">
                <a:solidFill>
                  <a:srgbClr val="FFFFFF"/>
                </a:solidFill>
                <a:latin typeface="Calibri"/>
              </a:rPr>
              <a:t>HISTORY  ·  YEAR 9</a:t>
            </a:r>
          </a:p>
        </p:txBody>
      </p:sp>
      <p:sp>
        <p:nvSpPr>
          <p:cNvPr id="5" name="Rectangle 4"/>
          <p:cNvSpPr/>
          <p:nvPr/>
        </p:nvSpPr>
        <p:spPr>
          <a:xfrm>
            <a:off x="540000" y="3564000"/>
            <a:ext cx="792000" cy="57600"/>
          </a:xfrm>
          <a:prstGeom prst="rect">
            <a:avLst/>
          </a:prstGeom>
          <a:solidFill>
            <a:srgbClr val="ED1D5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540000" y="3744000"/>
            <a:ext cx="9111937" cy="1872000"/>
          </a:xfrm>
          <a:prstGeom prst="rect">
            <a:avLst/>
          </a:prstGeom>
          <a:noFill/>
        </p:spPr>
        <p:txBody>
          <a:bodyPr wrap="square"/>
          <a:lstStyle/>
          <a:p>
            <a:pPr algn="l"/>
            <a:r>
              <a:rPr sz="4700" b="1" i="0">
                <a:solidFill>
                  <a:srgbClr val="FFFFFF"/>
                </a:solidFill>
                <a:latin typeface="Calibri Light"/>
              </a:rPr>
              <a:t>Steam Power Changes Everything</a:t>
            </a:r>
          </a:p>
        </p:txBody>
      </p:sp>
      <p:sp>
        <p:nvSpPr>
          <p:cNvPr id="7" name="TextBox 6"/>
          <p:cNvSpPr txBox="1"/>
          <p:nvPr/>
        </p:nvSpPr>
        <p:spPr>
          <a:xfrm>
            <a:off x="540000" y="5652000"/>
            <a:ext cx="7333998" cy="720000"/>
          </a:xfrm>
          <a:prstGeom prst="rect">
            <a:avLst/>
          </a:prstGeom>
          <a:noFill/>
        </p:spPr>
        <p:txBody>
          <a:bodyPr wrap="square"/>
          <a:lstStyle/>
          <a:p>
            <a:pPr algn="l"/>
            <a:r>
              <a:rPr sz="1800" b="0" i="1">
                <a:solidFill>
                  <a:srgbClr val="FFFFFF"/>
                </a:solidFill>
                <a:latin typeface="Calibri"/>
              </a:rPr>
              <a:t>Year 9 History | Industrial Revolution transport</a:t>
            </a:r>
          </a:p>
        </p:txBody>
      </p:sp>
      <p:sp>
        <p:nvSpPr>
          <p:cNvPr id="8" name="Rectangle 7"/>
          <p:cNvSpPr/>
          <p:nvPr/>
        </p:nvSpPr>
        <p:spPr>
          <a:xfrm>
            <a:off x="0" y="6757200"/>
            <a:ext cx="12192119" cy="100800"/>
          </a:xfrm>
          <a:prstGeom prst="rect">
            <a:avLst/>
          </a:prstGeom>
          <a:solidFill>
            <a:srgbClr val="ED1D5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10.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44000"/>
          </a:xfrm>
          <a:prstGeom prst="rect">
            <a:avLst/>
          </a:prstGeom>
          <a:solidFill>
            <a:srgbClr val="ED1D5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216000"/>
            <a:ext cx="11112119" cy="432000"/>
          </a:xfrm>
          <a:prstGeom prst="rect">
            <a:avLst/>
          </a:prstGeom>
          <a:noFill/>
        </p:spPr>
        <p:txBody>
          <a:bodyPr wrap="square"/>
          <a:lstStyle/>
          <a:p>
            <a:pPr algn="l"/>
            <a:r>
              <a:rPr sz="2300" b="1" i="0">
                <a:solidFill>
                  <a:srgbClr val="7E4D25"/>
                </a:solidFill>
                <a:latin typeface="Calibri Light"/>
              </a:rPr>
              <a:t>✓ Check Your Understanding</a:t>
            </a:r>
          </a:p>
        </p:txBody>
      </p:sp>
      <p:sp>
        <p:nvSpPr>
          <p:cNvPr id="4" name="Rectangle 3"/>
          <p:cNvSpPr/>
          <p:nvPr/>
        </p:nvSpPr>
        <p:spPr>
          <a:xfrm>
            <a:off x="540000" y="684000"/>
            <a:ext cx="1260000" cy="36000"/>
          </a:xfrm>
          <a:prstGeom prst="rect">
            <a:avLst/>
          </a:prstGeom>
          <a:solidFill>
            <a:srgbClr val="ED1D5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40000" y="864000"/>
            <a:ext cx="11112119" cy="360000"/>
          </a:xfrm>
          <a:prstGeom prst="rect">
            <a:avLst/>
          </a:prstGeom>
          <a:noFill/>
        </p:spPr>
        <p:txBody>
          <a:bodyPr wrap="square"/>
          <a:lstStyle/>
          <a:p>
            <a:pPr algn="l"/>
            <a:r>
              <a:rPr sz="1800" b="1" i="0">
                <a:solidFill>
                  <a:srgbClr val="211912"/>
                </a:solidFill>
                <a:latin typeface="Calibri"/>
              </a:rPr>
              <a:t>Q1.  How did James Watt’s improvements to the steam engine affect factories and transport during the Industrial Revolution?</a:t>
            </a:r>
          </a:p>
        </p:txBody>
      </p:sp>
      <p:sp>
        <p:nvSpPr>
          <p:cNvPr id="6" name="Rounded Rectangle 5"/>
          <p:cNvSpPr/>
          <p:nvPr/>
        </p:nvSpPr>
        <p:spPr>
          <a:xfrm>
            <a:off x="540000" y="1242000"/>
            <a:ext cx="5466059" cy="432000"/>
          </a:xfrm>
          <a:prstGeom prst="roundRect">
            <a:avLst>
              <a:gd name="adj" fmla="val 5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648000" y="1242000"/>
            <a:ext cx="5250059" cy="432000"/>
          </a:xfrm>
          <a:prstGeom prst="rect">
            <a:avLst/>
          </a:prstGeom>
          <a:noFill/>
        </p:spPr>
        <p:txBody>
          <a:bodyPr wrap="square" anchor="ctr"/>
          <a:lstStyle/>
          <a:p>
            <a:pPr algn="l"/>
            <a:r>
              <a:rPr sz="1400" b="0" i="0">
                <a:solidFill>
                  <a:srgbClr val="211912"/>
                </a:solidFill>
                <a:latin typeface="Calibri"/>
              </a:rPr>
              <a:t>A.  They made steam power more efficient, so factories and later transport could do more work using less fuel and effort.</a:t>
            </a:r>
          </a:p>
        </p:txBody>
      </p:sp>
      <p:sp>
        <p:nvSpPr>
          <p:cNvPr id="8" name="Rounded Rectangle 7"/>
          <p:cNvSpPr/>
          <p:nvPr/>
        </p:nvSpPr>
        <p:spPr>
          <a:xfrm>
            <a:off x="6186059" y="1242000"/>
            <a:ext cx="5466059" cy="432000"/>
          </a:xfrm>
          <a:prstGeom prst="roundRect">
            <a:avLst>
              <a:gd name="adj" fmla="val 5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6294059" y="1242000"/>
            <a:ext cx="5250059" cy="432000"/>
          </a:xfrm>
          <a:prstGeom prst="rect">
            <a:avLst/>
          </a:prstGeom>
          <a:noFill/>
        </p:spPr>
        <p:txBody>
          <a:bodyPr wrap="square" anchor="ctr"/>
          <a:lstStyle/>
          <a:p>
            <a:pPr algn="l"/>
            <a:r>
              <a:rPr sz="1400" b="0" i="0">
                <a:solidFill>
                  <a:srgbClr val="211912"/>
                </a:solidFill>
                <a:latin typeface="Calibri"/>
              </a:rPr>
              <a:t>B.  They replaced steam power with electricity, which immediately powered all factories and trains.</a:t>
            </a:r>
          </a:p>
        </p:txBody>
      </p:sp>
      <p:sp>
        <p:nvSpPr>
          <p:cNvPr id="10" name="Rounded Rectangle 9"/>
          <p:cNvSpPr/>
          <p:nvPr/>
        </p:nvSpPr>
        <p:spPr>
          <a:xfrm>
            <a:off x="540000" y="1728000"/>
            <a:ext cx="5466059" cy="432000"/>
          </a:xfrm>
          <a:prstGeom prst="roundRect">
            <a:avLst>
              <a:gd name="adj" fmla="val 5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648000" y="1728000"/>
            <a:ext cx="5250059" cy="432000"/>
          </a:xfrm>
          <a:prstGeom prst="rect">
            <a:avLst/>
          </a:prstGeom>
          <a:noFill/>
        </p:spPr>
        <p:txBody>
          <a:bodyPr wrap="square" anchor="ctr"/>
          <a:lstStyle/>
          <a:p>
            <a:pPr algn="l"/>
            <a:r>
              <a:rPr sz="1400" b="0" i="0">
                <a:solidFill>
                  <a:srgbClr val="211912"/>
                </a:solidFill>
                <a:latin typeface="Calibri"/>
              </a:rPr>
              <a:t>C.  They mainly helped farmers grow more food, with little effect on industry or travel.</a:t>
            </a:r>
          </a:p>
        </p:txBody>
      </p:sp>
      <p:sp>
        <p:nvSpPr>
          <p:cNvPr id="12" name="Rounded Rectangle 11"/>
          <p:cNvSpPr/>
          <p:nvPr/>
        </p:nvSpPr>
        <p:spPr>
          <a:xfrm>
            <a:off x="6186059" y="1728000"/>
            <a:ext cx="5466059" cy="432000"/>
          </a:xfrm>
          <a:prstGeom prst="roundRect">
            <a:avLst>
              <a:gd name="adj" fmla="val 5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6294059" y="1728000"/>
            <a:ext cx="5250059" cy="432000"/>
          </a:xfrm>
          <a:prstGeom prst="rect">
            <a:avLst/>
          </a:prstGeom>
          <a:noFill/>
        </p:spPr>
        <p:txBody>
          <a:bodyPr wrap="square" anchor="ctr"/>
          <a:lstStyle/>
          <a:p>
            <a:pPr algn="l"/>
            <a:r>
              <a:rPr sz="1400" b="0" i="0">
                <a:solidFill>
                  <a:srgbClr val="211912"/>
                </a:solidFill>
                <a:latin typeface="Calibri"/>
              </a:rPr>
              <a:t>D.  They made engines slower but cheaper, so people preferred animals for most journeys.</a:t>
            </a:r>
          </a:p>
        </p:txBody>
      </p:sp>
      <p:sp>
        <p:nvSpPr>
          <p:cNvPr id="14" name="TextBox 13"/>
          <p:cNvSpPr txBox="1"/>
          <p:nvPr/>
        </p:nvSpPr>
        <p:spPr>
          <a:xfrm>
            <a:off x="540000" y="2766000"/>
            <a:ext cx="11112119" cy="360000"/>
          </a:xfrm>
          <a:prstGeom prst="rect">
            <a:avLst/>
          </a:prstGeom>
          <a:noFill/>
        </p:spPr>
        <p:txBody>
          <a:bodyPr wrap="square"/>
          <a:lstStyle/>
          <a:p>
            <a:pPr algn="l"/>
            <a:r>
              <a:rPr sz="1800" b="1" i="0">
                <a:solidFill>
                  <a:srgbClr val="211912"/>
                </a:solidFill>
                <a:latin typeface="Calibri"/>
              </a:rPr>
              <a:t>Q2.  Which explanation best shows why steam locomotives were important for transport in the Industrial Revolution?</a:t>
            </a:r>
          </a:p>
        </p:txBody>
      </p:sp>
      <p:sp>
        <p:nvSpPr>
          <p:cNvPr id="15" name="Rounded Rectangle 14"/>
          <p:cNvSpPr/>
          <p:nvPr/>
        </p:nvSpPr>
        <p:spPr>
          <a:xfrm>
            <a:off x="540000" y="3144000"/>
            <a:ext cx="5466059" cy="432000"/>
          </a:xfrm>
          <a:prstGeom prst="roundRect">
            <a:avLst>
              <a:gd name="adj" fmla="val 5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648000" y="3144000"/>
            <a:ext cx="5250059" cy="432000"/>
          </a:xfrm>
          <a:prstGeom prst="rect">
            <a:avLst/>
          </a:prstGeom>
          <a:noFill/>
        </p:spPr>
        <p:txBody>
          <a:bodyPr wrap="square" anchor="ctr"/>
          <a:lstStyle/>
          <a:p>
            <a:pPr algn="l"/>
            <a:r>
              <a:rPr sz="1400" b="0" i="0">
                <a:solidFill>
                  <a:srgbClr val="211912"/>
                </a:solidFill>
                <a:latin typeface="Calibri"/>
              </a:rPr>
              <a:t>A.  They were useful because they carried passengers only, while goods still had to be moved by hand.</a:t>
            </a:r>
          </a:p>
        </p:txBody>
      </p:sp>
      <p:sp>
        <p:nvSpPr>
          <p:cNvPr id="17" name="Rounded Rectangle 16"/>
          <p:cNvSpPr/>
          <p:nvPr/>
        </p:nvSpPr>
        <p:spPr>
          <a:xfrm>
            <a:off x="6186059" y="3144000"/>
            <a:ext cx="5466059" cy="432000"/>
          </a:xfrm>
          <a:prstGeom prst="roundRect">
            <a:avLst>
              <a:gd name="adj" fmla="val 5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TextBox 17"/>
          <p:cNvSpPr txBox="1"/>
          <p:nvPr/>
        </p:nvSpPr>
        <p:spPr>
          <a:xfrm>
            <a:off x="6294059" y="3144000"/>
            <a:ext cx="5250059" cy="432000"/>
          </a:xfrm>
          <a:prstGeom prst="rect">
            <a:avLst/>
          </a:prstGeom>
          <a:noFill/>
        </p:spPr>
        <p:txBody>
          <a:bodyPr wrap="square" anchor="ctr"/>
          <a:lstStyle/>
          <a:p>
            <a:pPr algn="l"/>
            <a:r>
              <a:rPr sz="1400" b="0" i="0">
                <a:solidFill>
                  <a:srgbClr val="211912"/>
                </a:solidFill>
                <a:latin typeface="Calibri"/>
              </a:rPr>
              <a:t>B.  They mattered because they could pull carriages along tracks and move workers and goods faster than human or animal power alone.</a:t>
            </a:r>
          </a:p>
        </p:txBody>
      </p:sp>
      <p:sp>
        <p:nvSpPr>
          <p:cNvPr id="19" name="Rounded Rectangle 18"/>
          <p:cNvSpPr/>
          <p:nvPr/>
        </p:nvSpPr>
        <p:spPr>
          <a:xfrm>
            <a:off x="540000" y="3630000"/>
            <a:ext cx="5466059" cy="432000"/>
          </a:xfrm>
          <a:prstGeom prst="roundRect">
            <a:avLst>
              <a:gd name="adj" fmla="val 5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648000" y="3630000"/>
            <a:ext cx="5250059" cy="432000"/>
          </a:xfrm>
          <a:prstGeom prst="rect">
            <a:avLst/>
          </a:prstGeom>
          <a:noFill/>
        </p:spPr>
        <p:txBody>
          <a:bodyPr wrap="square" anchor="ctr"/>
          <a:lstStyle/>
          <a:p>
            <a:pPr algn="l"/>
            <a:r>
              <a:rPr sz="1400" b="0" i="0">
                <a:solidFill>
                  <a:srgbClr val="211912"/>
                </a:solidFill>
                <a:latin typeface="Calibri"/>
              </a:rPr>
              <a:t>C.  They were important because they stopped the need for roads and canals everywhere.</a:t>
            </a:r>
          </a:p>
        </p:txBody>
      </p:sp>
      <p:sp>
        <p:nvSpPr>
          <p:cNvPr id="21" name="Rounded Rectangle 20"/>
          <p:cNvSpPr/>
          <p:nvPr/>
        </p:nvSpPr>
        <p:spPr>
          <a:xfrm>
            <a:off x="6186059" y="3630000"/>
            <a:ext cx="5466059" cy="432000"/>
          </a:xfrm>
          <a:prstGeom prst="roundRect">
            <a:avLst>
              <a:gd name="adj" fmla="val 5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2" name="TextBox 21"/>
          <p:cNvSpPr txBox="1"/>
          <p:nvPr/>
        </p:nvSpPr>
        <p:spPr>
          <a:xfrm>
            <a:off x="6294059" y="3630000"/>
            <a:ext cx="5250059" cy="432000"/>
          </a:xfrm>
          <a:prstGeom prst="rect">
            <a:avLst/>
          </a:prstGeom>
          <a:noFill/>
        </p:spPr>
        <p:txBody>
          <a:bodyPr wrap="square" anchor="ctr"/>
          <a:lstStyle/>
          <a:p>
            <a:pPr algn="l"/>
            <a:r>
              <a:rPr sz="1400" b="0" i="0">
                <a:solidFill>
                  <a:srgbClr val="211912"/>
                </a:solidFill>
                <a:latin typeface="Calibri"/>
              </a:rPr>
              <a:t>D.  They only helped mines by pumping water, so they did not change transport very much.</a:t>
            </a:r>
          </a:p>
        </p:txBody>
      </p:sp>
      <p:sp>
        <p:nvSpPr>
          <p:cNvPr id="23" name="TextBox 22"/>
          <p:cNvSpPr txBox="1"/>
          <p:nvPr/>
        </p:nvSpPr>
        <p:spPr>
          <a:xfrm>
            <a:off x="540000" y="4668000"/>
            <a:ext cx="11112119" cy="360000"/>
          </a:xfrm>
          <a:prstGeom prst="rect">
            <a:avLst/>
          </a:prstGeom>
          <a:noFill/>
        </p:spPr>
        <p:txBody>
          <a:bodyPr wrap="square"/>
          <a:lstStyle/>
          <a:p>
            <a:pPr algn="l"/>
            <a:r>
              <a:rPr sz="1800" b="1" i="0">
                <a:solidFill>
                  <a:srgbClr val="211912"/>
                </a:solidFill>
                <a:latin typeface="Calibri"/>
              </a:rPr>
              <a:t>Q3.  A factory produces more goods than before and needs to send raw materials in and finished products out more quickly. What is the best reason steam technology changed towns and trade?</a:t>
            </a:r>
          </a:p>
        </p:txBody>
      </p:sp>
      <p:sp>
        <p:nvSpPr>
          <p:cNvPr id="24" name="Rounded Rectangle 23"/>
          <p:cNvSpPr/>
          <p:nvPr/>
        </p:nvSpPr>
        <p:spPr>
          <a:xfrm>
            <a:off x="540000" y="5046000"/>
            <a:ext cx="5466059" cy="432000"/>
          </a:xfrm>
          <a:prstGeom prst="roundRect">
            <a:avLst>
              <a:gd name="adj" fmla="val 5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5" name="TextBox 24"/>
          <p:cNvSpPr txBox="1"/>
          <p:nvPr/>
        </p:nvSpPr>
        <p:spPr>
          <a:xfrm>
            <a:off x="648000" y="5046000"/>
            <a:ext cx="5250059" cy="432000"/>
          </a:xfrm>
          <a:prstGeom prst="rect">
            <a:avLst/>
          </a:prstGeom>
          <a:noFill/>
        </p:spPr>
        <p:txBody>
          <a:bodyPr wrap="square" anchor="ctr"/>
          <a:lstStyle/>
          <a:p>
            <a:pPr algn="l"/>
            <a:r>
              <a:rPr sz="1400" b="0" i="0">
                <a:solidFill>
                  <a:srgbClr val="211912"/>
                </a:solidFill>
                <a:latin typeface="Calibri"/>
              </a:rPr>
              <a:t>A.  Steam technology made isolated rural areas more important than towns because goods were easier to keep at home.</a:t>
            </a:r>
          </a:p>
        </p:txBody>
      </p:sp>
      <p:sp>
        <p:nvSpPr>
          <p:cNvPr id="26" name="Rounded Rectangle 25"/>
          <p:cNvSpPr/>
          <p:nvPr/>
        </p:nvSpPr>
        <p:spPr>
          <a:xfrm>
            <a:off x="6186059" y="5046000"/>
            <a:ext cx="5466059" cy="432000"/>
          </a:xfrm>
          <a:prstGeom prst="roundRect">
            <a:avLst>
              <a:gd name="adj" fmla="val 5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7" name="TextBox 26"/>
          <p:cNvSpPr txBox="1"/>
          <p:nvPr/>
        </p:nvSpPr>
        <p:spPr>
          <a:xfrm>
            <a:off x="6294059" y="5046000"/>
            <a:ext cx="5250059" cy="432000"/>
          </a:xfrm>
          <a:prstGeom prst="rect">
            <a:avLst/>
          </a:prstGeom>
          <a:noFill/>
        </p:spPr>
        <p:txBody>
          <a:bodyPr wrap="square" anchor="ctr"/>
          <a:lstStyle/>
          <a:p>
            <a:pPr algn="l"/>
            <a:r>
              <a:rPr sz="1400" b="0" i="0">
                <a:solidFill>
                  <a:srgbClr val="211912"/>
                </a:solidFill>
                <a:latin typeface="Calibri"/>
              </a:rPr>
              <a:t>B.  Steam technology reduced the need for transport, so factories could stay small and local.</a:t>
            </a:r>
          </a:p>
        </p:txBody>
      </p:sp>
      <p:sp>
        <p:nvSpPr>
          <p:cNvPr id="28" name="Rounded Rectangle 27"/>
          <p:cNvSpPr/>
          <p:nvPr/>
        </p:nvSpPr>
        <p:spPr>
          <a:xfrm>
            <a:off x="540000" y="5532000"/>
            <a:ext cx="5466059" cy="432000"/>
          </a:xfrm>
          <a:prstGeom prst="roundRect">
            <a:avLst>
              <a:gd name="adj" fmla="val 5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9" name="TextBox 28"/>
          <p:cNvSpPr txBox="1"/>
          <p:nvPr/>
        </p:nvSpPr>
        <p:spPr>
          <a:xfrm>
            <a:off x="648000" y="5532000"/>
            <a:ext cx="5250059" cy="432000"/>
          </a:xfrm>
          <a:prstGeom prst="rect">
            <a:avLst/>
          </a:prstGeom>
          <a:noFill/>
        </p:spPr>
        <p:txBody>
          <a:bodyPr wrap="square" anchor="ctr"/>
          <a:lstStyle/>
          <a:p>
            <a:pPr algn="l"/>
            <a:r>
              <a:rPr sz="1400" b="0" i="0">
                <a:solidFill>
                  <a:srgbClr val="211912"/>
                </a:solidFill>
                <a:latin typeface="Calibri"/>
              </a:rPr>
              <a:t>C.  Steam technology meant goods could be made and moved in greater quantities, so transport hubs and connected towns became more important.</a:t>
            </a:r>
          </a:p>
        </p:txBody>
      </p:sp>
      <p:sp>
        <p:nvSpPr>
          <p:cNvPr id="30" name="Rounded Rectangle 29"/>
          <p:cNvSpPr/>
          <p:nvPr/>
        </p:nvSpPr>
        <p:spPr>
          <a:xfrm>
            <a:off x="6186059" y="5532000"/>
            <a:ext cx="5466059" cy="432000"/>
          </a:xfrm>
          <a:prstGeom prst="roundRect">
            <a:avLst>
              <a:gd name="adj" fmla="val 5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1" name="TextBox 30"/>
          <p:cNvSpPr txBox="1"/>
          <p:nvPr/>
        </p:nvSpPr>
        <p:spPr>
          <a:xfrm>
            <a:off x="6294059" y="5532000"/>
            <a:ext cx="5250059" cy="432000"/>
          </a:xfrm>
          <a:prstGeom prst="rect">
            <a:avLst/>
          </a:prstGeom>
          <a:noFill/>
        </p:spPr>
        <p:txBody>
          <a:bodyPr wrap="square" anchor="ctr"/>
          <a:lstStyle/>
          <a:p>
            <a:pPr algn="l"/>
            <a:r>
              <a:rPr sz="1400" b="0" i="0">
                <a:solidFill>
                  <a:srgbClr val="211912"/>
                </a:solidFill>
                <a:latin typeface="Calibri"/>
              </a:rPr>
              <a:t>D.  Steam technology mainly affected recreation, because people used trains only for leisure trips.</a:t>
            </a:r>
          </a:p>
        </p:txBody>
      </p:sp>
    </p:spTree>
  </p:cSld>
  <p:clrMapOvr>
    <a:masterClrMapping/>
  </p:clrMapOvr>
</p:sld>
</file>

<file path=ppt/slides/slide11.xml><?xml version="1.0" encoding="utf-8"?>
<p:sld xmlns:a="http://schemas.openxmlformats.org/drawingml/2006/main" xmlns:p="http://schemas.openxmlformats.org/presentationml/2006/main" xmlns:r="http://schemas.openxmlformats.org/officeDocument/2006/relationships">
  <p:cSld>
    <p:bg>
      <p:bgPr>
        <a:solidFill>
          <a:srgbClr val="7E4D25"/>
        </a:solidFill>
        <a:effectLst/>
      </p:bgPr>
    </p:bg>
    <p:spTree>
      <p:nvGrpSpPr>
        <p:cNvPr id="1" name=""/>
        <p:cNvGrpSpPr/>
        <p:nvPr/>
      </p:nvGrpSpPr>
      <p:grpSpPr/>
      <p:sp>
        <p:nvSpPr>
          <p:cNvPr id="2" name="Rectangle 1"/>
          <p:cNvSpPr/>
          <p:nvPr/>
        </p:nvSpPr>
        <p:spPr>
          <a:xfrm>
            <a:off x="0" y="0"/>
            <a:ext cx="12192119" cy="72000"/>
          </a:xfrm>
          <a:prstGeom prst="rect">
            <a:avLst/>
          </a:prstGeom>
          <a:solidFill>
            <a:srgbClr val="ED1D5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1100" b="0" i="1">
                <a:solidFill>
                  <a:srgbClr val="ED1D5C"/>
                </a:solidFill>
                <a:latin typeface="Calibri"/>
              </a:rPr>
              <a:t>What we covered:</a:t>
            </a:r>
          </a:p>
        </p:txBody>
      </p:sp>
      <p:sp>
        <p:nvSpPr>
          <p:cNvPr id="4" name="TextBox 3"/>
          <p:cNvSpPr txBox="1"/>
          <p:nvPr/>
        </p:nvSpPr>
        <p:spPr>
          <a:xfrm>
            <a:off x="540000" y="432000"/>
            <a:ext cx="11112119" cy="792000"/>
          </a:xfrm>
          <a:prstGeom prst="rect">
            <a:avLst/>
          </a:prstGeom>
          <a:noFill/>
        </p:spPr>
        <p:txBody>
          <a:bodyPr wrap="square"/>
          <a:lstStyle/>
          <a:p>
            <a:pPr algn="ctr"/>
            <a:r>
              <a:rPr sz="2300" b="1" i="0">
                <a:solidFill>
                  <a:srgbClr val="FFFFFF"/>
                </a:solidFill>
                <a:latin typeface="Calibri Light"/>
              </a:rPr>
              <a:t>How did steam technology change the way people and goods moved during the Industrial Revolution?</a:t>
            </a:r>
          </a:p>
        </p:txBody>
      </p:sp>
      <p:sp>
        <p:nvSpPr>
          <p:cNvPr id="5" name="Rectangle 4"/>
          <p:cNvSpPr/>
          <p:nvPr/>
        </p:nvSpPr>
        <p:spPr>
          <a:xfrm>
            <a:off x="5556059" y="1260000"/>
            <a:ext cx="1080000" cy="43200"/>
          </a:xfrm>
          <a:prstGeom prst="rect">
            <a:avLst/>
          </a:prstGeom>
          <a:solidFill>
            <a:srgbClr val="ED1D5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Oval 5"/>
          <p:cNvSpPr/>
          <p:nvPr/>
        </p:nvSpPr>
        <p:spPr>
          <a:xfrm>
            <a:off x="540000" y="2100880"/>
            <a:ext cx="306000" cy="306000"/>
          </a:xfrm>
          <a:prstGeom prst="ellipse">
            <a:avLst/>
          </a:prstGeom>
          <a:solidFill>
            <a:srgbClr val="ED1D5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540000" y="2100880"/>
            <a:ext cx="306000" cy="306000"/>
          </a:xfrm>
          <a:prstGeom prst="rect">
            <a:avLst/>
          </a:prstGeom>
          <a:noFill/>
        </p:spPr>
        <p:txBody>
          <a:bodyPr wrap="square" anchor="ctr"/>
          <a:lstStyle/>
          <a:p>
            <a:pPr algn="ctr"/>
            <a:r>
              <a:rPr sz="1400" b="1" i="0">
                <a:solidFill>
                  <a:srgbClr val="7E4D25"/>
                </a:solidFill>
                <a:latin typeface="Calibri"/>
              </a:rPr>
              <a:t>1</a:t>
            </a:r>
          </a:p>
        </p:txBody>
      </p:sp>
      <p:sp>
        <p:nvSpPr>
          <p:cNvPr id="8" name="TextBox 7"/>
          <p:cNvSpPr txBox="1"/>
          <p:nvPr/>
        </p:nvSpPr>
        <p:spPr>
          <a:xfrm>
            <a:off x="990000" y="1512000"/>
            <a:ext cx="10662119" cy="1483760"/>
          </a:xfrm>
          <a:prstGeom prst="rect">
            <a:avLst/>
          </a:prstGeom>
          <a:noFill/>
        </p:spPr>
        <p:txBody>
          <a:bodyPr wrap="square" anchor="ctr"/>
          <a:lstStyle/>
          <a:p>
            <a:pPr algn="l"/>
            <a:r>
              <a:rPr sz="1800" b="0" i="0">
                <a:solidFill>
                  <a:srgbClr val="FFFFFF"/>
                </a:solidFill>
                <a:latin typeface="Calibri"/>
              </a:rPr>
              <a:t>Steam engines first gave industry a powerful new source of energy, and that power eventually drove locomotives that could move people and goods far faster than roads alone.</a:t>
            </a:r>
          </a:p>
        </p:txBody>
      </p:sp>
      <p:sp>
        <p:nvSpPr>
          <p:cNvPr id="9" name="Oval 8"/>
          <p:cNvSpPr/>
          <p:nvPr/>
        </p:nvSpPr>
        <p:spPr>
          <a:xfrm>
            <a:off x="540000" y="3584640"/>
            <a:ext cx="306000" cy="306000"/>
          </a:xfrm>
          <a:prstGeom prst="ellipse">
            <a:avLst/>
          </a:prstGeom>
          <a:solidFill>
            <a:srgbClr val="ED1D5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540000" y="3584640"/>
            <a:ext cx="306000" cy="306000"/>
          </a:xfrm>
          <a:prstGeom prst="rect">
            <a:avLst/>
          </a:prstGeom>
          <a:noFill/>
        </p:spPr>
        <p:txBody>
          <a:bodyPr wrap="square" anchor="ctr"/>
          <a:lstStyle/>
          <a:p>
            <a:pPr algn="ctr"/>
            <a:r>
              <a:rPr sz="1400" b="1" i="0">
                <a:solidFill>
                  <a:srgbClr val="7E4D25"/>
                </a:solidFill>
                <a:latin typeface="Calibri"/>
              </a:rPr>
              <a:t>2</a:t>
            </a:r>
          </a:p>
        </p:txBody>
      </p:sp>
      <p:sp>
        <p:nvSpPr>
          <p:cNvPr id="11" name="TextBox 10"/>
          <p:cNvSpPr txBox="1"/>
          <p:nvPr/>
        </p:nvSpPr>
        <p:spPr>
          <a:xfrm>
            <a:off x="990000" y="2995760"/>
            <a:ext cx="10662119" cy="1483760"/>
          </a:xfrm>
          <a:prstGeom prst="rect">
            <a:avLst/>
          </a:prstGeom>
          <a:noFill/>
        </p:spPr>
        <p:txBody>
          <a:bodyPr wrap="square" anchor="ctr"/>
          <a:lstStyle/>
          <a:p>
            <a:pPr algn="l"/>
            <a:r>
              <a:rPr sz="1800" b="0" i="0">
                <a:solidFill>
                  <a:srgbClr val="FFFFFF"/>
                </a:solidFill>
                <a:latin typeface="Calibri"/>
              </a:rPr>
              <a:t>Railways such as the Liverpool-Manchester Railway made transport quicker and more reliable, which boosted trade and helped industrial cities grow.</a:t>
            </a:r>
          </a:p>
        </p:txBody>
      </p:sp>
      <p:sp>
        <p:nvSpPr>
          <p:cNvPr id="12" name="Oval 11"/>
          <p:cNvSpPr/>
          <p:nvPr/>
        </p:nvSpPr>
        <p:spPr>
          <a:xfrm>
            <a:off x="540000" y="5068400"/>
            <a:ext cx="306000" cy="306000"/>
          </a:xfrm>
          <a:prstGeom prst="ellipse">
            <a:avLst/>
          </a:prstGeom>
          <a:solidFill>
            <a:srgbClr val="ED1D5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540000" y="5068400"/>
            <a:ext cx="306000" cy="306000"/>
          </a:xfrm>
          <a:prstGeom prst="rect">
            <a:avLst/>
          </a:prstGeom>
          <a:noFill/>
        </p:spPr>
        <p:txBody>
          <a:bodyPr wrap="square" anchor="ctr"/>
          <a:lstStyle/>
          <a:p>
            <a:pPr algn="ctr"/>
            <a:r>
              <a:rPr sz="1400" b="1" i="0">
                <a:solidFill>
                  <a:srgbClr val="7E4D25"/>
                </a:solidFill>
                <a:latin typeface="Calibri"/>
              </a:rPr>
              <a:t>3</a:t>
            </a:r>
          </a:p>
        </p:txBody>
      </p:sp>
      <p:sp>
        <p:nvSpPr>
          <p:cNvPr id="14" name="TextBox 13"/>
          <p:cNvSpPr txBox="1"/>
          <p:nvPr/>
        </p:nvSpPr>
        <p:spPr>
          <a:xfrm>
            <a:off x="990000" y="4479520"/>
            <a:ext cx="10662119" cy="1483760"/>
          </a:xfrm>
          <a:prstGeom prst="rect">
            <a:avLst/>
          </a:prstGeom>
          <a:noFill/>
        </p:spPr>
        <p:txBody>
          <a:bodyPr wrap="square" anchor="ctr"/>
          <a:lstStyle/>
          <a:p>
            <a:pPr algn="l"/>
            <a:r>
              <a:rPr sz="1800" b="0" i="0">
                <a:solidFill>
                  <a:srgbClr val="FFFFFF"/>
                </a:solidFill>
                <a:latin typeface="Calibri"/>
              </a:rPr>
              <a:t>Steam transport also changed society because it encouraged urbanisation and migration, as people moved towards towns and cities with more work and better connections.</a:t>
            </a:r>
          </a:p>
        </p:txBody>
      </p:sp>
      <p:sp>
        <p:nvSpPr>
          <p:cNvPr id="15" name="Rounded Rectangle 14"/>
          <p:cNvSpPr/>
          <p:nvPr/>
        </p:nvSpPr>
        <p:spPr>
          <a:xfrm>
            <a:off x="540000" y="6071280"/>
            <a:ext cx="11112119" cy="606720"/>
          </a:xfrm>
          <a:prstGeom prst="roundRect">
            <a:avLst>
              <a:gd name="adj" fmla="val 4000"/>
            </a:avLst>
          </a:prstGeom>
          <a:solidFill>
            <a:srgbClr val="ED1D5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720000" y="6071280"/>
            <a:ext cx="10752119" cy="606720"/>
          </a:xfrm>
          <a:prstGeom prst="rect">
            <a:avLst/>
          </a:prstGeom>
          <a:noFill/>
        </p:spPr>
        <p:txBody>
          <a:bodyPr wrap="square" anchor="ctr"/>
          <a:lstStyle/>
          <a:p>
            <a:pPr algn="l"/>
            <a:r>
              <a:rPr sz="1400" b="0" i="1">
                <a:solidFill>
                  <a:srgbClr val="7E4D25"/>
                </a:solidFill>
                <a:latin typeface="Calibri"/>
              </a:rPr>
              <a:t>Exit ticket:  In two sentences, explain how steam technology changed transport and give one real-world example.</a:t>
            </a:r>
          </a:p>
        </p:txBody>
      </p:sp>
    </p:spTree>
  </p:cSld>
  <p:clrMapOvr>
    <a:masterClrMapping/>
  </p:clrMapOvr>
</p:sld>
</file>

<file path=ppt/slides/slide2.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ounded Rectangle 1"/>
          <p:cNvSpPr/>
          <p:nvPr/>
        </p:nvSpPr>
        <p:spPr>
          <a:xfrm>
            <a:off x="270000" y="270000"/>
            <a:ext cx="5220000" cy="6318000"/>
          </a:xfrm>
          <a:prstGeom prst="roundRect">
            <a:avLst>
              <a:gd name="adj" fmla="val 3000"/>
            </a:avLst>
          </a:prstGeom>
          <a:solidFill>
            <a:srgbClr val="7E4D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540000"/>
            <a:ext cx="4680000" cy="216000"/>
          </a:xfrm>
          <a:prstGeom prst="rect">
            <a:avLst/>
          </a:prstGeom>
          <a:noFill/>
        </p:spPr>
        <p:txBody>
          <a:bodyPr wrap="square"/>
          <a:lstStyle/>
          <a:p>
            <a:pPr algn="l"/>
            <a:r>
              <a:rPr sz="900" b="1" i="0">
                <a:solidFill>
                  <a:srgbClr val="C09B7C"/>
                </a:solidFill>
                <a:latin typeface="Calibri"/>
              </a:rPr>
              <a:t>LEARNING INTENTION</a:t>
            </a:r>
          </a:p>
        </p:txBody>
      </p:sp>
      <p:sp>
        <p:nvSpPr>
          <p:cNvPr id="4" name="Rectangle 3"/>
          <p:cNvSpPr/>
          <p:nvPr/>
        </p:nvSpPr>
        <p:spPr>
          <a:xfrm>
            <a:off x="540000" y="827999"/>
            <a:ext cx="720000" cy="36000"/>
          </a:xfrm>
          <a:prstGeom prst="rect">
            <a:avLst/>
          </a:prstGeom>
          <a:solidFill>
            <a:srgbClr val="C09B7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40000" y="972000"/>
            <a:ext cx="4680000" cy="251999"/>
          </a:xfrm>
          <a:prstGeom prst="rect">
            <a:avLst/>
          </a:prstGeom>
          <a:noFill/>
        </p:spPr>
        <p:txBody>
          <a:bodyPr wrap="square"/>
          <a:lstStyle/>
          <a:p>
            <a:pPr algn="l"/>
            <a:r>
              <a:rPr sz="1100" b="1" i="1">
                <a:solidFill>
                  <a:srgbClr val="FFFFFF"/>
                </a:solidFill>
                <a:latin typeface="Calibri Light"/>
              </a:rPr>
              <a:t>We are learning to:</a:t>
            </a:r>
          </a:p>
        </p:txBody>
      </p:sp>
      <p:sp>
        <p:nvSpPr>
          <p:cNvPr id="6" name="TextBox 5"/>
          <p:cNvSpPr txBox="1"/>
          <p:nvPr/>
        </p:nvSpPr>
        <p:spPr>
          <a:xfrm>
            <a:off x="540000" y="1332000"/>
            <a:ext cx="4680000" cy="1800000"/>
          </a:xfrm>
          <a:prstGeom prst="rect">
            <a:avLst/>
          </a:prstGeom>
          <a:noFill/>
        </p:spPr>
        <p:txBody>
          <a:bodyPr wrap="square"/>
          <a:lstStyle/>
          <a:p>
            <a:pPr algn="l"/>
            <a:r>
              <a:rPr sz="1800" b="0" i="0">
                <a:solidFill>
                  <a:srgbClr val="FFFFFF"/>
                </a:solidFill>
                <a:latin typeface="Calibri"/>
              </a:rPr>
              <a:t>describe the development of steam technology and its impact on transport</a:t>
            </a:r>
          </a:p>
        </p:txBody>
      </p:sp>
      <p:sp>
        <p:nvSpPr>
          <p:cNvPr id="7" name="TextBox 6"/>
          <p:cNvSpPr txBox="1"/>
          <p:nvPr/>
        </p:nvSpPr>
        <p:spPr>
          <a:xfrm>
            <a:off x="5760000" y="540000"/>
            <a:ext cx="6162119" cy="216000"/>
          </a:xfrm>
          <a:prstGeom prst="rect">
            <a:avLst/>
          </a:prstGeom>
          <a:noFill/>
        </p:spPr>
        <p:txBody>
          <a:bodyPr wrap="square"/>
          <a:lstStyle/>
          <a:p>
            <a:pPr algn="l"/>
            <a:r>
              <a:rPr sz="900" b="1" i="0">
                <a:solidFill>
                  <a:srgbClr val="7E4D25"/>
                </a:solidFill>
                <a:latin typeface="Calibri"/>
              </a:rPr>
              <a:t>SUCCESS CRITERIA</a:t>
            </a:r>
          </a:p>
        </p:txBody>
      </p:sp>
      <p:sp>
        <p:nvSpPr>
          <p:cNvPr id="8" name="Rectangle 7"/>
          <p:cNvSpPr/>
          <p:nvPr/>
        </p:nvSpPr>
        <p:spPr>
          <a:xfrm>
            <a:off x="5760000" y="827999"/>
            <a:ext cx="720000" cy="36000"/>
          </a:xfrm>
          <a:prstGeom prst="rect">
            <a:avLst/>
          </a:prstGeom>
          <a:solidFill>
            <a:srgbClr val="7E4D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Rounded Rectangle 8"/>
          <p:cNvSpPr/>
          <p:nvPr/>
        </p:nvSpPr>
        <p:spPr>
          <a:xfrm>
            <a:off x="5760000" y="972000"/>
            <a:ext cx="6162119" cy="17700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ectangle 9"/>
          <p:cNvSpPr/>
          <p:nvPr/>
        </p:nvSpPr>
        <p:spPr>
          <a:xfrm>
            <a:off x="5814000" y="1080000"/>
            <a:ext cx="54000" cy="1554000"/>
          </a:xfrm>
          <a:prstGeom prst="rect">
            <a:avLst/>
          </a:prstGeom>
          <a:solidFill>
            <a:srgbClr val="7E4D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5976000" y="1044000"/>
            <a:ext cx="5802119" cy="1626000"/>
          </a:xfrm>
          <a:prstGeom prst="rect">
            <a:avLst/>
          </a:prstGeom>
          <a:noFill/>
        </p:spPr>
        <p:txBody>
          <a:bodyPr wrap="square"/>
          <a:lstStyle/>
          <a:p>
            <a:pPr algn="l"/>
            <a:r>
              <a:rPr sz="1800" b="0" i="0">
                <a:solidFill>
                  <a:srgbClr val="211912"/>
                </a:solidFill>
                <a:latin typeface="Calibri"/>
              </a:rPr>
              <a:t>I can explain how steam technology improved movement and transport</a:t>
            </a:r>
          </a:p>
        </p:txBody>
      </p:sp>
      <p:sp>
        <p:nvSpPr>
          <p:cNvPr id="12" name="Rounded Rectangle 11"/>
          <p:cNvSpPr/>
          <p:nvPr/>
        </p:nvSpPr>
        <p:spPr>
          <a:xfrm>
            <a:off x="5760000" y="2850000"/>
            <a:ext cx="6162119" cy="17700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Rectangle 12"/>
          <p:cNvSpPr/>
          <p:nvPr/>
        </p:nvSpPr>
        <p:spPr>
          <a:xfrm>
            <a:off x="5814000" y="2958000"/>
            <a:ext cx="54000" cy="1554000"/>
          </a:xfrm>
          <a:prstGeom prst="rect">
            <a:avLst/>
          </a:prstGeom>
          <a:solidFill>
            <a:srgbClr val="ED1D5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TextBox 13"/>
          <p:cNvSpPr txBox="1"/>
          <p:nvPr/>
        </p:nvSpPr>
        <p:spPr>
          <a:xfrm>
            <a:off x="5976000" y="2922000"/>
            <a:ext cx="5802119" cy="1626000"/>
          </a:xfrm>
          <a:prstGeom prst="rect">
            <a:avLst/>
          </a:prstGeom>
          <a:noFill/>
        </p:spPr>
        <p:txBody>
          <a:bodyPr wrap="square"/>
          <a:lstStyle/>
          <a:p>
            <a:pPr algn="l"/>
            <a:r>
              <a:rPr sz="1800" b="0" i="0">
                <a:solidFill>
                  <a:srgbClr val="211912"/>
                </a:solidFill>
                <a:latin typeface="Calibri"/>
              </a:rPr>
              <a:t>I can compare travel and trade before and after steam power</a:t>
            </a:r>
          </a:p>
        </p:txBody>
      </p:sp>
      <p:sp>
        <p:nvSpPr>
          <p:cNvPr id="15" name="Rounded Rectangle 14"/>
          <p:cNvSpPr/>
          <p:nvPr/>
        </p:nvSpPr>
        <p:spPr>
          <a:xfrm>
            <a:off x="5760000" y="4728000"/>
            <a:ext cx="6162119" cy="17700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Rectangle 15"/>
          <p:cNvSpPr/>
          <p:nvPr/>
        </p:nvSpPr>
        <p:spPr>
          <a:xfrm>
            <a:off x="5814000" y="4836000"/>
            <a:ext cx="54000" cy="1554000"/>
          </a:xfrm>
          <a:prstGeom prst="rect">
            <a:avLst/>
          </a:prstGeom>
          <a:solidFill>
            <a:srgbClr val="7E4D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7" name="TextBox 16"/>
          <p:cNvSpPr txBox="1"/>
          <p:nvPr/>
        </p:nvSpPr>
        <p:spPr>
          <a:xfrm>
            <a:off x="5976000" y="4800000"/>
            <a:ext cx="5802119" cy="1626000"/>
          </a:xfrm>
          <a:prstGeom prst="rect">
            <a:avLst/>
          </a:prstGeom>
          <a:noFill/>
        </p:spPr>
        <p:txBody>
          <a:bodyPr wrap="square"/>
          <a:lstStyle/>
          <a:p>
            <a:pPr algn="l"/>
            <a:r>
              <a:rPr sz="1800" b="0" i="0">
                <a:solidFill>
                  <a:srgbClr val="211912"/>
                </a:solidFill>
                <a:latin typeface="Calibri"/>
              </a:rPr>
              <a:t>I can give examples of how railways changed cities and migration</a:t>
            </a:r>
          </a:p>
        </p:txBody>
      </p:sp>
    </p:spTree>
  </p:cSld>
  <p:clrMapOvr>
    <a:masterClrMapping/>
  </p:clrMapOvr>
</p:sld>
</file>

<file path=ppt/slides/slide3.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40000"/>
          </a:xfrm>
          <a:prstGeom prst="rect">
            <a:avLst/>
          </a:prstGeom>
          <a:solidFill>
            <a:srgbClr val="7E4D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ounded Rectangle 2"/>
          <p:cNvSpPr/>
          <p:nvPr/>
        </p:nvSpPr>
        <p:spPr>
          <a:xfrm>
            <a:off x="540000" y="108000"/>
            <a:ext cx="1620000" cy="324000"/>
          </a:xfrm>
          <a:prstGeom prst="roundRect">
            <a:avLst>
              <a:gd name="adj" fmla="val 20000"/>
            </a:avLst>
          </a:prstGeom>
          <a:solidFill>
            <a:srgbClr val="ED1D5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40000" y="108000"/>
            <a:ext cx="1620000" cy="324000"/>
          </a:xfrm>
          <a:prstGeom prst="rect">
            <a:avLst/>
          </a:prstGeom>
          <a:noFill/>
        </p:spPr>
        <p:txBody>
          <a:bodyPr wrap="square"/>
          <a:lstStyle/>
          <a:p>
            <a:pPr algn="ctr"/>
            <a:r>
              <a:rPr sz="900" b="1" i="0">
                <a:solidFill>
                  <a:srgbClr val="FFFFFF"/>
                </a:solidFill>
                <a:latin typeface="Calibri"/>
              </a:rPr>
              <a:t>WARM-UP</a:t>
            </a:r>
          </a:p>
        </p:txBody>
      </p:sp>
      <p:sp>
        <p:nvSpPr>
          <p:cNvPr id="5" name="Rounded Rectangle 4"/>
          <p:cNvSpPr/>
          <p:nvPr/>
        </p:nvSpPr>
        <p:spPr>
          <a:xfrm>
            <a:off x="10752119" y="118800"/>
            <a:ext cx="900000" cy="288000"/>
          </a:xfrm>
          <a:prstGeom prst="roundRect">
            <a:avLst>
              <a:gd name="adj" fmla="val 20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10752119" y="118800"/>
            <a:ext cx="900000" cy="288000"/>
          </a:xfrm>
          <a:prstGeom prst="rect">
            <a:avLst/>
          </a:prstGeom>
          <a:noFill/>
        </p:spPr>
        <p:txBody>
          <a:bodyPr wrap="square"/>
          <a:lstStyle/>
          <a:p>
            <a:pPr algn="ctr"/>
            <a:r>
              <a:rPr sz="1100" b="1" i="0">
                <a:solidFill>
                  <a:srgbClr val="7E4D25"/>
                </a:solidFill>
                <a:latin typeface="Calibri"/>
              </a:rPr>
              <a:t>5 min</a:t>
            </a:r>
          </a:p>
        </p:txBody>
      </p:sp>
      <p:sp>
        <p:nvSpPr>
          <p:cNvPr id="7" name="TextBox 6"/>
          <p:cNvSpPr txBox="1"/>
          <p:nvPr/>
        </p:nvSpPr>
        <p:spPr>
          <a:xfrm>
            <a:off x="2376000" y="144000"/>
            <a:ext cx="8232119" cy="251999"/>
          </a:xfrm>
          <a:prstGeom prst="rect">
            <a:avLst/>
          </a:prstGeom>
          <a:noFill/>
        </p:spPr>
        <p:txBody>
          <a:bodyPr wrap="square"/>
          <a:lstStyle/>
          <a:p>
            <a:pPr algn="l"/>
            <a:r>
              <a:rPr sz="1100" b="0" i="0">
                <a:solidFill>
                  <a:srgbClr val="FFFFFF"/>
                </a:solidFill>
                <a:latin typeface="Calibri"/>
              </a:rPr>
              <a:t>Think on your own first, then swap ideas with a partner before sharing one thought with the class.</a:t>
            </a:r>
          </a:p>
        </p:txBody>
      </p:sp>
      <p:sp>
        <p:nvSpPr>
          <p:cNvPr id="8" name="TextBox 7"/>
          <p:cNvSpPr txBox="1"/>
          <p:nvPr/>
        </p:nvSpPr>
        <p:spPr>
          <a:xfrm>
            <a:off x="540000" y="720000"/>
            <a:ext cx="11112119" cy="360000"/>
          </a:xfrm>
          <a:prstGeom prst="rect">
            <a:avLst/>
          </a:prstGeom>
          <a:noFill/>
        </p:spPr>
        <p:txBody>
          <a:bodyPr wrap="square"/>
          <a:lstStyle/>
          <a:p>
            <a:pPr algn="l"/>
            <a:r>
              <a:rPr sz="2900" b="1" i="0">
                <a:solidFill>
                  <a:srgbClr val="7E4D25"/>
                </a:solidFill>
                <a:latin typeface="Calibri Light"/>
              </a:rPr>
              <a:t>Steam Travel Before Railways</a:t>
            </a:r>
          </a:p>
        </p:txBody>
      </p:sp>
      <p:sp>
        <p:nvSpPr>
          <p:cNvPr id="9" name="Rectangle 8"/>
          <p:cNvSpPr/>
          <p:nvPr/>
        </p:nvSpPr>
        <p:spPr>
          <a:xfrm>
            <a:off x="540000" y="1116000"/>
            <a:ext cx="1260000" cy="43200"/>
          </a:xfrm>
          <a:prstGeom prst="rect">
            <a:avLst/>
          </a:prstGeom>
          <a:solidFill>
            <a:srgbClr val="7E4D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ounded Rectangle 9"/>
          <p:cNvSpPr/>
          <p:nvPr/>
        </p:nvSpPr>
        <p:spPr>
          <a:xfrm>
            <a:off x="540000" y="1260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Oval 10"/>
          <p:cNvSpPr/>
          <p:nvPr/>
        </p:nvSpPr>
        <p:spPr>
          <a:xfrm>
            <a:off x="684000" y="2263500"/>
            <a:ext cx="306000" cy="306000"/>
          </a:xfrm>
          <a:prstGeom prst="ellipse">
            <a:avLst/>
          </a:prstGeom>
          <a:solidFill>
            <a:srgbClr val="7E4D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684000" y="2263500"/>
            <a:ext cx="306000" cy="306000"/>
          </a:xfrm>
          <a:prstGeom prst="rect">
            <a:avLst/>
          </a:prstGeom>
          <a:noFill/>
        </p:spPr>
        <p:txBody>
          <a:bodyPr wrap="square" anchor="ctr"/>
          <a:lstStyle/>
          <a:p>
            <a:pPr algn="ctr"/>
            <a:r>
              <a:rPr sz="1800" b="1" i="0">
                <a:solidFill>
                  <a:srgbClr val="FFFFFF"/>
                </a:solidFill>
                <a:latin typeface="Calibri"/>
              </a:rPr>
              <a:t>1</a:t>
            </a:r>
          </a:p>
        </p:txBody>
      </p:sp>
      <p:sp>
        <p:nvSpPr>
          <p:cNvPr id="13" name="TextBox 12"/>
          <p:cNvSpPr txBox="1"/>
          <p:nvPr/>
        </p:nvSpPr>
        <p:spPr>
          <a:xfrm>
            <a:off x="1188000" y="1368000"/>
            <a:ext cx="10284120" cy="2097000"/>
          </a:xfrm>
          <a:prstGeom prst="rect">
            <a:avLst/>
          </a:prstGeom>
          <a:noFill/>
        </p:spPr>
        <p:txBody>
          <a:bodyPr wrap="square" anchor="ctr"/>
          <a:lstStyle/>
          <a:p>
            <a:pPr algn="l"/>
            <a:r>
              <a:rPr sz="2300" b="0" i="0">
                <a:solidFill>
                  <a:srgbClr val="211912"/>
                </a:solidFill>
                <a:latin typeface="Calibri"/>
              </a:rPr>
              <a:t>Think of a long trip you have taken — what made it slow or difficult?</a:t>
            </a:r>
          </a:p>
        </p:txBody>
      </p:sp>
      <p:sp>
        <p:nvSpPr>
          <p:cNvPr id="14" name="Rounded Rectangle 13"/>
          <p:cNvSpPr/>
          <p:nvPr/>
        </p:nvSpPr>
        <p:spPr>
          <a:xfrm>
            <a:off x="540000" y="3681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Oval 14"/>
          <p:cNvSpPr/>
          <p:nvPr/>
        </p:nvSpPr>
        <p:spPr>
          <a:xfrm>
            <a:off x="684000" y="4684500"/>
            <a:ext cx="306000" cy="306000"/>
          </a:xfrm>
          <a:prstGeom prst="ellipse">
            <a:avLst/>
          </a:prstGeom>
          <a:solidFill>
            <a:srgbClr val="7E4D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684000" y="4684500"/>
            <a:ext cx="306000" cy="306000"/>
          </a:xfrm>
          <a:prstGeom prst="rect">
            <a:avLst/>
          </a:prstGeom>
          <a:noFill/>
        </p:spPr>
        <p:txBody>
          <a:bodyPr wrap="square" anchor="ctr"/>
          <a:lstStyle/>
          <a:p>
            <a:pPr algn="ctr"/>
            <a:r>
              <a:rPr sz="1800" b="1" i="0">
                <a:solidFill>
                  <a:srgbClr val="FFFFFF"/>
                </a:solidFill>
                <a:latin typeface="Calibri"/>
              </a:rPr>
              <a:t>2</a:t>
            </a:r>
          </a:p>
        </p:txBody>
      </p:sp>
      <p:sp>
        <p:nvSpPr>
          <p:cNvPr id="17" name="TextBox 16"/>
          <p:cNvSpPr txBox="1"/>
          <p:nvPr/>
        </p:nvSpPr>
        <p:spPr>
          <a:xfrm>
            <a:off x="1188000" y="3789000"/>
            <a:ext cx="10284120" cy="2097000"/>
          </a:xfrm>
          <a:prstGeom prst="rect">
            <a:avLst/>
          </a:prstGeom>
          <a:noFill/>
        </p:spPr>
        <p:txBody>
          <a:bodyPr wrap="square" anchor="ctr"/>
          <a:lstStyle/>
          <a:p>
            <a:pPr algn="l"/>
            <a:r>
              <a:rPr sz="2300" b="0" i="0">
                <a:solidFill>
                  <a:srgbClr val="211912"/>
                </a:solidFill>
                <a:latin typeface="Calibri"/>
              </a:rPr>
              <a:t>Do you think people in the 1800s would have seen faster transport as exciting or worrying?</a:t>
            </a:r>
          </a:p>
        </p:txBody>
      </p:sp>
      <p:sp>
        <p:nvSpPr>
          <p:cNvPr id="18" name="Rounded Rectangle 17"/>
          <p:cNvSpPr/>
          <p:nvPr/>
        </p:nvSpPr>
        <p:spPr>
          <a:xfrm>
            <a:off x="540000" y="6210000"/>
            <a:ext cx="11112119" cy="468000"/>
          </a:xfrm>
          <a:prstGeom prst="roundRect">
            <a:avLst>
              <a:gd name="adj" fmla="val 4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Rectangle 18"/>
          <p:cNvSpPr/>
          <p:nvPr/>
        </p:nvSpPr>
        <p:spPr>
          <a:xfrm>
            <a:off x="594000" y="6282000"/>
            <a:ext cx="54000" cy="324000"/>
          </a:xfrm>
          <a:prstGeom prst="rect">
            <a:avLst/>
          </a:prstGeom>
          <a:solidFill>
            <a:srgbClr val="7E4D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756000" y="6282000"/>
            <a:ext cx="10752119" cy="324000"/>
          </a:xfrm>
          <a:prstGeom prst="rect">
            <a:avLst/>
          </a:prstGeom>
          <a:noFill/>
        </p:spPr>
        <p:txBody>
          <a:bodyPr wrap="square"/>
          <a:lstStyle/>
          <a:p>
            <a:pPr algn="l"/>
            <a:r>
              <a:rPr sz="1100" b="0" i="1">
                <a:solidFill>
                  <a:srgbClr val="7E4D25"/>
                </a:solidFill>
                <a:latin typeface="Calibri"/>
              </a:rPr>
              <a:t>Share what you already know — every idea counts.</a:t>
            </a:r>
          </a:p>
        </p:txBody>
      </p:sp>
    </p:spTree>
  </p:cSld>
  <p:clrMapOvr>
    <a:masterClrMapping/>
  </p:clrMapOvr>
</p:sld>
</file>

<file path=ppt/slides/slide4.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TextBox 1"/>
          <p:cNvSpPr txBox="1"/>
          <p:nvPr/>
        </p:nvSpPr>
        <p:spPr>
          <a:xfrm>
            <a:off x="540000" y="540000"/>
            <a:ext cx="10932119" cy="720000"/>
          </a:xfrm>
          <a:prstGeom prst="rect">
            <a:avLst/>
          </a:prstGeom>
          <a:noFill/>
        </p:spPr>
        <p:txBody>
          <a:bodyPr wrap="square"/>
          <a:lstStyle/>
          <a:p>
            <a:pPr algn="l"/>
            <a:r>
              <a:rPr sz="3700" b="1" i="0">
                <a:solidFill>
                  <a:srgbClr val="7E4D25"/>
                </a:solidFill>
                <a:latin typeface="Calibri Light"/>
              </a:rPr>
              <a:t>Key Vocabulary</a:t>
            </a:r>
          </a:p>
        </p:txBody>
      </p:sp>
      <p:sp>
        <p:nvSpPr>
          <p:cNvPr id="3" name="Rectangle 2"/>
          <p:cNvSpPr/>
          <p:nvPr/>
        </p:nvSpPr>
        <p:spPr>
          <a:xfrm>
            <a:off x="540000" y="1170000"/>
            <a:ext cx="1260000" cy="50400"/>
          </a:xfrm>
          <a:prstGeom prst="rect">
            <a:avLst/>
          </a:prstGeom>
          <a:solidFill>
            <a:srgbClr val="ED1D5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Rectangle 3"/>
          <p:cNvSpPr/>
          <p:nvPr/>
        </p:nvSpPr>
        <p:spPr>
          <a:xfrm>
            <a:off x="1872000" y="1170000"/>
            <a:ext cx="9780119" cy="18000"/>
          </a:xfrm>
          <a:prstGeom prst="rect">
            <a:avLst/>
          </a:prstGeom>
          <a:solidFill>
            <a:srgbClr val="E3E0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Rounded Rectangle 4"/>
          <p:cNvSpPr/>
          <p:nvPr/>
        </p:nvSpPr>
        <p:spPr>
          <a:xfrm>
            <a:off x="540000" y="2822281"/>
            <a:ext cx="5448059" cy="930719"/>
          </a:xfrm>
          <a:prstGeom prst="roundRect">
            <a:avLst>
              <a:gd name="adj" fmla="val 4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Rectangle 5"/>
          <p:cNvSpPr/>
          <p:nvPr/>
        </p:nvSpPr>
        <p:spPr>
          <a:xfrm>
            <a:off x="648000" y="2858281"/>
            <a:ext cx="5232059" cy="36000"/>
          </a:xfrm>
          <a:prstGeom prst="rect">
            <a:avLst/>
          </a:prstGeom>
          <a:solidFill>
            <a:srgbClr val="7E4D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702000" y="2966281"/>
            <a:ext cx="5124059" cy="234000"/>
          </a:xfrm>
          <a:prstGeom prst="rect">
            <a:avLst/>
          </a:prstGeom>
          <a:noFill/>
        </p:spPr>
        <p:txBody>
          <a:bodyPr wrap="square"/>
          <a:lstStyle/>
          <a:p>
            <a:pPr algn="l"/>
            <a:r>
              <a:rPr sz="1400" b="1" i="0">
                <a:solidFill>
                  <a:srgbClr val="7E4D25"/>
                </a:solidFill>
                <a:latin typeface="Calibri Light"/>
              </a:rPr>
              <a:t>JAMES WATT</a:t>
            </a:r>
          </a:p>
        </p:txBody>
      </p:sp>
      <p:sp>
        <p:nvSpPr>
          <p:cNvPr id="8" name="TextBox 7"/>
          <p:cNvSpPr txBox="1"/>
          <p:nvPr/>
        </p:nvSpPr>
        <p:spPr>
          <a:xfrm>
            <a:off x="702000" y="3200281"/>
            <a:ext cx="5124059" cy="462719"/>
          </a:xfrm>
          <a:prstGeom prst="rect">
            <a:avLst/>
          </a:prstGeom>
          <a:noFill/>
        </p:spPr>
        <p:txBody>
          <a:bodyPr wrap="square"/>
          <a:lstStyle/>
          <a:p>
            <a:pPr algn="l"/>
            <a:r>
              <a:rPr sz="1400" b="0" i="0">
                <a:solidFill>
                  <a:srgbClr val="211912"/>
                </a:solidFill>
                <a:latin typeface="Calibri"/>
              </a:rPr>
              <a:t>Engineer who improved the steam engine so it worked more efficiently in factories and transport.</a:t>
            </a:r>
          </a:p>
        </p:txBody>
      </p:sp>
      <p:sp>
        <p:nvSpPr>
          <p:cNvPr id="9" name="Rounded Rectangle 8"/>
          <p:cNvSpPr/>
          <p:nvPr/>
        </p:nvSpPr>
        <p:spPr>
          <a:xfrm>
            <a:off x="6204059" y="2822281"/>
            <a:ext cx="5448059" cy="930719"/>
          </a:xfrm>
          <a:prstGeom prst="roundRect">
            <a:avLst>
              <a:gd name="adj" fmla="val 4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ectangle 9"/>
          <p:cNvSpPr/>
          <p:nvPr/>
        </p:nvSpPr>
        <p:spPr>
          <a:xfrm>
            <a:off x="6312059" y="2858281"/>
            <a:ext cx="5232059" cy="36000"/>
          </a:xfrm>
          <a:prstGeom prst="rect">
            <a:avLst/>
          </a:prstGeom>
          <a:solidFill>
            <a:srgbClr val="ED1D5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6366059" y="2966281"/>
            <a:ext cx="5124059" cy="234000"/>
          </a:xfrm>
          <a:prstGeom prst="rect">
            <a:avLst/>
          </a:prstGeom>
          <a:noFill/>
        </p:spPr>
        <p:txBody>
          <a:bodyPr wrap="square"/>
          <a:lstStyle/>
          <a:p>
            <a:pPr algn="l"/>
            <a:r>
              <a:rPr sz="1400" b="1" i="0">
                <a:solidFill>
                  <a:srgbClr val="ED1D5C"/>
                </a:solidFill>
                <a:latin typeface="Calibri Light"/>
              </a:rPr>
              <a:t>GEORGE STEPHENSON</a:t>
            </a:r>
          </a:p>
        </p:txBody>
      </p:sp>
      <p:sp>
        <p:nvSpPr>
          <p:cNvPr id="12" name="TextBox 11"/>
          <p:cNvSpPr txBox="1"/>
          <p:nvPr/>
        </p:nvSpPr>
        <p:spPr>
          <a:xfrm>
            <a:off x="6366059" y="3200281"/>
            <a:ext cx="5124059" cy="462719"/>
          </a:xfrm>
          <a:prstGeom prst="rect">
            <a:avLst/>
          </a:prstGeom>
          <a:noFill/>
        </p:spPr>
        <p:txBody>
          <a:bodyPr wrap="square"/>
          <a:lstStyle/>
          <a:p>
            <a:pPr algn="l"/>
            <a:r>
              <a:rPr sz="1400" b="0" i="0">
                <a:solidFill>
                  <a:srgbClr val="211912"/>
                </a:solidFill>
                <a:latin typeface="Calibri"/>
              </a:rPr>
              <a:t>Engineer linked to early railways and the first successful steam locomotives.</a:t>
            </a:r>
          </a:p>
        </p:txBody>
      </p:sp>
      <p:sp>
        <p:nvSpPr>
          <p:cNvPr id="13" name="Rounded Rectangle 12"/>
          <p:cNvSpPr/>
          <p:nvPr/>
        </p:nvSpPr>
        <p:spPr>
          <a:xfrm>
            <a:off x="540000" y="3897000"/>
            <a:ext cx="5448059" cy="930719"/>
          </a:xfrm>
          <a:prstGeom prst="roundRect">
            <a:avLst>
              <a:gd name="adj" fmla="val 4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Rectangle 13"/>
          <p:cNvSpPr/>
          <p:nvPr/>
        </p:nvSpPr>
        <p:spPr>
          <a:xfrm>
            <a:off x="648000" y="3933000"/>
            <a:ext cx="5232059" cy="36000"/>
          </a:xfrm>
          <a:prstGeom prst="rect">
            <a:avLst/>
          </a:prstGeom>
          <a:solidFill>
            <a:srgbClr val="7E4D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TextBox 14"/>
          <p:cNvSpPr txBox="1"/>
          <p:nvPr/>
        </p:nvSpPr>
        <p:spPr>
          <a:xfrm>
            <a:off x="702000" y="4041000"/>
            <a:ext cx="5124059" cy="234000"/>
          </a:xfrm>
          <a:prstGeom prst="rect">
            <a:avLst/>
          </a:prstGeom>
          <a:noFill/>
        </p:spPr>
        <p:txBody>
          <a:bodyPr wrap="square"/>
          <a:lstStyle/>
          <a:p>
            <a:pPr algn="l"/>
            <a:r>
              <a:rPr sz="1400" b="1" i="0">
                <a:solidFill>
                  <a:srgbClr val="7E4D25"/>
                </a:solidFill>
                <a:latin typeface="Calibri Light"/>
              </a:rPr>
              <a:t>LOCOMOTIVE</a:t>
            </a:r>
          </a:p>
        </p:txBody>
      </p:sp>
      <p:sp>
        <p:nvSpPr>
          <p:cNvPr id="16" name="TextBox 15"/>
          <p:cNvSpPr txBox="1"/>
          <p:nvPr/>
        </p:nvSpPr>
        <p:spPr>
          <a:xfrm>
            <a:off x="702000" y="4275000"/>
            <a:ext cx="5124059" cy="462719"/>
          </a:xfrm>
          <a:prstGeom prst="rect">
            <a:avLst/>
          </a:prstGeom>
          <a:noFill/>
        </p:spPr>
        <p:txBody>
          <a:bodyPr wrap="square"/>
          <a:lstStyle/>
          <a:p>
            <a:pPr algn="l"/>
            <a:r>
              <a:rPr sz="1400" b="0" i="0">
                <a:solidFill>
                  <a:srgbClr val="211912"/>
                </a:solidFill>
                <a:latin typeface="Calibri"/>
              </a:rPr>
              <a:t>A powered vehicle that pulls railway carriages along tracks.</a:t>
            </a:r>
          </a:p>
        </p:txBody>
      </p:sp>
      <p:sp>
        <p:nvSpPr>
          <p:cNvPr id="17" name="Rounded Rectangle 16"/>
          <p:cNvSpPr/>
          <p:nvPr/>
        </p:nvSpPr>
        <p:spPr>
          <a:xfrm>
            <a:off x="6204059" y="3897000"/>
            <a:ext cx="5448059" cy="930719"/>
          </a:xfrm>
          <a:prstGeom prst="roundRect">
            <a:avLst>
              <a:gd name="adj" fmla="val 4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Rectangle 17"/>
          <p:cNvSpPr/>
          <p:nvPr/>
        </p:nvSpPr>
        <p:spPr>
          <a:xfrm>
            <a:off x="6312059" y="3933000"/>
            <a:ext cx="5232059" cy="36000"/>
          </a:xfrm>
          <a:prstGeom prst="rect">
            <a:avLst/>
          </a:prstGeom>
          <a:solidFill>
            <a:srgbClr val="ED1D5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TextBox 18"/>
          <p:cNvSpPr txBox="1"/>
          <p:nvPr/>
        </p:nvSpPr>
        <p:spPr>
          <a:xfrm>
            <a:off x="6366059" y="4041000"/>
            <a:ext cx="5124059" cy="234000"/>
          </a:xfrm>
          <a:prstGeom prst="rect">
            <a:avLst/>
          </a:prstGeom>
          <a:noFill/>
        </p:spPr>
        <p:txBody>
          <a:bodyPr wrap="square"/>
          <a:lstStyle/>
          <a:p>
            <a:pPr algn="l"/>
            <a:r>
              <a:rPr sz="1400" b="1" i="0">
                <a:solidFill>
                  <a:srgbClr val="ED1D5C"/>
                </a:solidFill>
                <a:latin typeface="Calibri Light"/>
              </a:rPr>
              <a:t>EFFICIENCY</a:t>
            </a:r>
          </a:p>
        </p:txBody>
      </p:sp>
      <p:sp>
        <p:nvSpPr>
          <p:cNvPr id="20" name="TextBox 19"/>
          <p:cNvSpPr txBox="1"/>
          <p:nvPr/>
        </p:nvSpPr>
        <p:spPr>
          <a:xfrm>
            <a:off x="6366059" y="4275000"/>
            <a:ext cx="5124059" cy="462719"/>
          </a:xfrm>
          <a:prstGeom prst="rect">
            <a:avLst/>
          </a:prstGeom>
          <a:noFill/>
        </p:spPr>
        <p:txBody>
          <a:bodyPr wrap="square"/>
          <a:lstStyle/>
          <a:p>
            <a:pPr algn="l"/>
            <a:r>
              <a:rPr sz="1400" b="0" i="0">
                <a:solidFill>
                  <a:srgbClr val="211912"/>
                </a:solidFill>
                <a:latin typeface="Calibri"/>
              </a:rPr>
              <a:t>Doing the same job with less time, fuel or effort.</a:t>
            </a:r>
          </a:p>
        </p:txBody>
      </p:sp>
    </p:spTree>
  </p:cSld>
  <p:clrMapOvr>
    <a:masterClrMapping/>
  </p:clrMapOvr>
</p:sld>
</file>

<file path=ppt/slides/slide5.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152000"/>
          </a:xfrm>
          <a:prstGeom prst="rect">
            <a:avLst/>
          </a:prstGeom>
          <a:solidFill>
            <a:srgbClr val="7E4D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900" b="1" i="0">
                <a:solidFill>
                  <a:srgbClr val="C09B7C"/>
                </a:solidFill>
                <a:latin typeface="Calibri"/>
              </a:rPr>
              <a:t>KEY TERM</a:t>
            </a:r>
          </a:p>
        </p:txBody>
      </p:sp>
      <p:sp>
        <p:nvSpPr>
          <p:cNvPr id="4" name="TextBox 3"/>
          <p:cNvSpPr txBox="1"/>
          <p:nvPr/>
        </p:nvSpPr>
        <p:spPr>
          <a:xfrm>
            <a:off x="540000" y="396000"/>
            <a:ext cx="11112119" cy="648000"/>
          </a:xfrm>
          <a:prstGeom prst="rect">
            <a:avLst/>
          </a:prstGeom>
          <a:noFill/>
        </p:spPr>
        <p:txBody>
          <a:bodyPr wrap="square"/>
          <a:lstStyle/>
          <a:p>
            <a:pPr algn="ctr"/>
            <a:r>
              <a:rPr sz="3700" b="1" i="0">
                <a:solidFill>
                  <a:srgbClr val="FFFFFF"/>
                </a:solidFill>
                <a:latin typeface="Calibri Light"/>
              </a:rPr>
              <a:t>Steam Engine</a:t>
            </a:r>
          </a:p>
        </p:txBody>
      </p:sp>
      <p:pic>
        <p:nvPicPr>
          <p:cNvPr id="5" name="Picture 4" descr="tmp_nxjbzgg.jpg"/>
          <p:cNvPicPr>
            <a:picLocks noChangeAspect="1"/>
          </p:cNvPicPr>
          <p:nvPr/>
        </p:nvPicPr>
        <p:blipFill>
          <a:blip r:embed="rId2"/>
          <a:stretch>
            <a:fillRect/>
          </a:stretch>
        </p:blipFill>
        <p:spPr>
          <a:xfrm>
            <a:off x="8232119" y="1620000"/>
            <a:ext cx="3420000" cy="2340000"/>
          </a:xfrm>
          <a:prstGeom prst="rect">
            <a:avLst/>
          </a:prstGeom>
        </p:spPr>
      </p:pic>
      <p:sp>
        <p:nvSpPr>
          <p:cNvPr id="6" name="Rounded Rectangle 5"/>
          <p:cNvSpPr/>
          <p:nvPr/>
        </p:nvSpPr>
        <p:spPr>
          <a:xfrm>
            <a:off x="540000" y="1620000"/>
            <a:ext cx="7332119" cy="1800000"/>
          </a:xfrm>
          <a:prstGeom prst="roundRect">
            <a:avLst>
              <a:gd name="adj" fmla="val 2000"/>
            </a:avLst>
          </a:prstGeom>
          <a:solidFill>
            <a:srgbClr val="F4F2F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0000" y="1908000"/>
            <a:ext cx="6612119" cy="1224000"/>
          </a:xfrm>
          <a:prstGeom prst="rect">
            <a:avLst/>
          </a:prstGeom>
          <a:noFill/>
        </p:spPr>
        <p:txBody>
          <a:bodyPr wrap="square"/>
          <a:lstStyle/>
          <a:p>
            <a:pPr algn="l"/>
            <a:r>
              <a:rPr sz="2300" b="0" i="0">
                <a:solidFill>
                  <a:srgbClr val="211912"/>
                </a:solidFill>
                <a:latin typeface="Calibri"/>
              </a:rPr>
              <a:t>A steam engine uses heated water vapour to push moving parts and produce power. That power could turn factory machines, pump water out of mines, and later help move vehicles more quickly than human or animal power alone.</a:t>
            </a:r>
          </a:p>
        </p:txBody>
      </p:sp>
      <p:sp>
        <p:nvSpPr>
          <p:cNvPr id="8" name="Oval 7"/>
          <p:cNvSpPr/>
          <p:nvPr/>
        </p:nvSpPr>
        <p:spPr>
          <a:xfrm>
            <a:off x="6042059" y="3600000"/>
            <a:ext cx="108000" cy="108000"/>
          </a:xfrm>
          <a:prstGeom prst="ellipse">
            <a:avLst/>
          </a:prstGeom>
          <a:solidFill>
            <a:srgbClr val="C09B7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00000" y="3851999"/>
            <a:ext cx="6612119" cy="2628001"/>
          </a:xfrm>
          <a:prstGeom prst="rect">
            <a:avLst/>
          </a:prstGeom>
          <a:noFill/>
        </p:spPr>
        <p:txBody>
          <a:bodyPr wrap="square"/>
          <a:lstStyle/>
          <a:p>
            <a:pPr algn="l"/>
            <a:r>
              <a:rPr sz="1800" b="0" i="1">
                <a:solidFill>
                  <a:srgbClr val="7E6958"/>
                </a:solidFill>
                <a:latin typeface="Calibri"/>
              </a:rPr>
              <a:t>e.g.  James Watt’s improvements made steam engines more practical because they wasted less energy and could do more work for the same fuel. In a coal mine, that meant pumps could remove water faster and deeper seams could be worked, showing why steam was not just about trains but about industrial production across Britain.</a:t>
            </a:r>
          </a:p>
        </p:txBody>
      </p:sp>
      <p:sp>
        <p:nvSpPr>
          <p:cNvPr id="10" name="Rectangle 9"/>
          <p:cNvSpPr/>
          <p:nvPr/>
        </p:nvSpPr>
        <p:spPr>
          <a:xfrm>
            <a:off x="0" y="6768000"/>
            <a:ext cx="12192119" cy="90000"/>
          </a:xfrm>
          <a:prstGeom prst="rect">
            <a:avLst/>
          </a:prstGeom>
          <a:solidFill>
            <a:srgbClr val="7E4D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6.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TextBox 1"/>
          <p:cNvSpPr txBox="1"/>
          <p:nvPr/>
        </p:nvSpPr>
        <p:spPr>
          <a:xfrm>
            <a:off x="540000" y="540000"/>
            <a:ext cx="10932119" cy="720000"/>
          </a:xfrm>
          <a:prstGeom prst="rect">
            <a:avLst/>
          </a:prstGeom>
          <a:noFill/>
        </p:spPr>
        <p:txBody>
          <a:bodyPr wrap="square"/>
          <a:lstStyle/>
          <a:p>
            <a:pPr algn="l"/>
            <a:r>
              <a:rPr sz="2900" b="1" i="0">
                <a:solidFill>
                  <a:srgbClr val="7E4D25"/>
                </a:solidFill>
                <a:latin typeface="Calibri Light"/>
              </a:rPr>
              <a:t>Industrial Revolution: A New Way of Working</a:t>
            </a:r>
          </a:p>
        </p:txBody>
      </p:sp>
      <p:sp>
        <p:nvSpPr>
          <p:cNvPr id="3" name="Rectangle 2"/>
          <p:cNvSpPr/>
          <p:nvPr/>
        </p:nvSpPr>
        <p:spPr>
          <a:xfrm>
            <a:off x="540000" y="1170000"/>
            <a:ext cx="1260000" cy="50400"/>
          </a:xfrm>
          <a:prstGeom prst="rect">
            <a:avLst/>
          </a:prstGeom>
          <a:solidFill>
            <a:srgbClr val="ED1D5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Rectangle 3"/>
          <p:cNvSpPr/>
          <p:nvPr/>
        </p:nvSpPr>
        <p:spPr>
          <a:xfrm>
            <a:off x="1872000" y="1170000"/>
            <a:ext cx="9780119" cy="18000"/>
          </a:xfrm>
          <a:prstGeom prst="rect">
            <a:avLst/>
          </a:prstGeom>
          <a:solidFill>
            <a:srgbClr val="E3E0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pic>
        <p:nvPicPr>
          <p:cNvPr id="5" name="Picture 4" descr="tmpvi_v2hdr.jpg"/>
          <p:cNvPicPr>
            <a:picLocks noChangeAspect="1"/>
          </p:cNvPicPr>
          <p:nvPr/>
        </p:nvPicPr>
        <p:blipFill>
          <a:blip r:embed="rId2"/>
          <a:stretch>
            <a:fillRect/>
          </a:stretch>
        </p:blipFill>
        <p:spPr>
          <a:xfrm>
            <a:off x="8232119" y="1332000"/>
            <a:ext cx="3420000" cy="4986000"/>
          </a:xfrm>
          <a:prstGeom prst="rect">
            <a:avLst/>
          </a:prstGeom>
        </p:spPr>
      </p:pic>
      <p:sp>
        <p:nvSpPr>
          <p:cNvPr id="6" name="Oval 5"/>
          <p:cNvSpPr/>
          <p:nvPr/>
        </p:nvSpPr>
        <p:spPr>
          <a:xfrm>
            <a:off x="636874" y="1407937"/>
            <a:ext cx="154998" cy="154998"/>
          </a:xfrm>
          <a:prstGeom prst="ellipse">
            <a:avLst/>
          </a:prstGeom>
          <a:solidFill>
            <a:srgbClr val="7E4D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27496" y="1332000"/>
            <a:ext cx="7149625" cy="950314"/>
          </a:xfrm>
          <a:prstGeom prst="rect">
            <a:avLst/>
          </a:prstGeom>
          <a:noFill/>
        </p:spPr>
        <p:txBody>
          <a:bodyPr wrap="square"/>
          <a:lstStyle/>
          <a:p>
            <a:pPr algn="l"/>
            <a:r>
              <a:rPr sz="1400" b="0" i="0">
                <a:solidFill>
                  <a:srgbClr val="211912"/>
                </a:solidFill>
                <a:latin typeface="Calibri"/>
              </a:rPr>
              <a:t>The Industrial Revolution was a period when machines replaced much hand production and work became more concentrated in factories. That shift did not just speed up production; it changed daily life because workers, raw materials and finished goods had to be moved on a much larger scale.</a:t>
            </a:r>
          </a:p>
        </p:txBody>
      </p:sp>
      <p:sp>
        <p:nvSpPr>
          <p:cNvPr id="8" name="Rectangle 7"/>
          <p:cNvSpPr/>
          <p:nvPr/>
        </p:nvSpPr>
        <p:spPr>
          <a:xfrm>
            <a:off x="927496" y="2323551"/>
            <a:ext cx="7149625" cy="14400"/>
          </a:xfrm>
          <a:prstGeom prst="rect">
            <a:avLst/>
          </a:prstGeom>
          <a:solidFill>
            <a:srgbClr val="E3E0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Oval 8"/>
          <p:cNvSpPr/>
          <p:nvPr/>
        </p:nvSpPr>
        <p:spPr>
          <a:xfrm>
            <a:off x="636874" y="2455125"/>
            <a:ext cx="154998" cy="154998"/>
          </a:xfrm>
          <a:prstGeom prst="ellipse">
            <a:avLst/>
          </a:prstGeom>
          <a:solidFill>
            <a:srgbClr val="7E4D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927496" y="2379188"/>
            <a:ext cx="7149625" cy="950314"/>
          </a:xfrm>
          <a:prstGeom prst="rect">
            <a:avLst/>
          </a:prstGeom>
          <a:noFill/>
        </p:spPr>
        <p:txBody>
          <a:bodyPr wrap="square"/>
          <a:lstStyle/>
          <a:p>
            <a:pPr algn="l"/>
            <a:r>
              <a:rPr sz="1400" b="0" i="0">
                <a:solidFill>
                  <a:srgbClr val="211912"/>
                </a:solidFill>
                <a:latin typeface="Calibri"/>
              </a:rPr>
              <a:t>Factories needed reliable fuel, materials and labour, so transport suddenly mattered far more than it had in a farming economy. Once steam power could drive machinery and then move wagons and trains, industry became faster, larger and more connected than before.</a:t>
            </a:r>
          </a:p>
        </p:txBody>
      </p:sp>
      <p:sp>
        <p:nvSpPr>
          <p:cNvPr id="11" name="Rectangle 10"/>
          <p:cNvSpPr/>
          <p:nvPr/>
        </p:nvSpPr>
        <p:spPr>
          <a:xfrm>
            <a:off x="927496" y="3370739"/>
            <a:ext cx="7149625" cy="14400"/>
          </a:xfrm>
          <a:prstGeom prst="rect">
            <a:avLst/>
          </a:prstGeom>
          <a:solidFill>
            <a:srgbClr val="E3E0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Oval 11"/>
          <p:cNvSpPr/>
          <p:nvPr/>
        </p:nvSpPr>
        <p:spPr>
          <a:xfrm>
            <a:off x="636874" y="3502313"/>
            <a:ext cx="154998" cy="154998"/>
          </a:xfrm>
          <a:prstGeom prst="ellipse">
            <a:avLst/>
          </a:prstGeom>
          <a:solidFill>
            <a:srgbClr val="7E4D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927496" y="3426376"/>
            <a:ext cx="7149625" cy="950314"/>
          </a:xfrm>
          <a:prstGeom prst="rect">
            <a:avLst/>
          </a:prstGeom>
          <a:noFill/>
        </p:spPr>
        <p:txBody>
          <a:bodyPr wrap="square"/>
          <a:lstStyle/>
          <a:p>
            <a:pPr algn="l"/>
            <a:r>
              <a:rPr sz="1400" b="0" i="0">
                <a:solidFill>
                  <a:srgbClr val="211912"/>
                </a:solidFill>
                <a:latin typeface="Calibri"/>
              </a:rPr>
              <a:t>As production increased, goods could be made in greater quantities and sent further away, which linked directly to trade. That meant towns that could handle transport, storage and shipping became more important than isolated rural places.</a:t>
            </a:r>
          </a:p>
        </p:txBody>
      </p:sp>
      <p:sp>
        <p:nvSpPr>
          <p:cNvPr id="14" name="Rectangle 13"/>
          <p:cNvSpPr/>
          <p:nvPr/>
        </p:nvSpPr>
        <p:spPr>
          <a:xfrm>
            <a:off x="927496" y="4417927"/>
            <a:ext cx="7149625" cy="14400"/>
          </a:xfrm>
          <a:prstGeom prst="rect">
            <a:avLst/>
          </a:prstGeom>
          <a:solidFill>
            <a:srgbClr val="E3E0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Oval 14"/>
          <p:cNvSpPr/>
          <p:nvPr/>
        </p:nvSpPr>
        <p:spPr>
          <a:xfrm>
            <a:off x="636874" y="4549501"/>
            <a:ext cx="154998" cy="154998"/>
          </a:xfrm>
          <a:prstGeom prst="ellipse">
            <a:avLst/>
          </a:prstGeom>
          <a:solidFill>
            <a:srgbClr val="7E4D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927496" y="4473564"/>
            <a:ext cx="7149625" cy="736954"/>
          </a:xfrm>
          <a:prstGeom prst="rect">
            <a:avLst/>
          </a:prstGeom>
          <a:noFill/>
        </p:spPr>
        <p:txBody>
          <a:bodyPr wrap="square"/>
          <a:lstStyle/>
          <a:p>
            <a:pPr algn="l"/>
            <a:r>
              <a:rPr sz="1400" b="0" i="0">
                <a:solidFill>
                  <a:srgbClr val="211912"/>
                </a:solidFill>
                <a:latin typeface="Calibri"/>
              </a:rPr>
              <a:t>This period also changed how people thought about distance and time. Journeys that once felt enormous began to shrink in importance as steam power made movement more regular and more predictable.</a:t>
            </a:r>
          </a:p>
        </p:txBody>
      </p:sp>
    </p:spTree>
  </p:cSld>
  <p:clrMapOvr>
    <a:masterClrMapping/>
  </p:clrMapOvr>
</p:sld>
</file>

<file path=ppt/slides/slide7.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152000"/>
          </a:xfrm>
          <a:prstGeom prst="rect">
            <a:avLst/>
          </a:prstGeom>
          <a:solidFill>
            <a:srgbClr val="7E4D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900" b="1" i="0">
                <a:solidFill>
                  <a:srgbClr val="C09B7C"/>
                </a:solidFill>
                <a:latin typeface="Calibri"/>
              </a:rPr>
              <a:t>KEY TERM</a:t>
            </a:r>
          </a:p>
        </p:txBody>
      </p:sp>
      <p:sp>
        <p:nvSpPr>
          <p:cNvPr id="4" name="TextBox 3"/>
          <p:cNvSpPr txBox="1"/>
          <p:nvPr/>
        </p:nvSpPr>
        <p:spPr>
          <a:xfrm>
            <a:off x="540000" y="396000"/>
            <a:ext cx="11112119" cy="648000"/>
          </a:xfrm>
          <a:prstGeom prst="rect">
            <a:avLst/>
          </a:prstGeom>
          <a:noFill/>
        </p:spPr>
        <p:txBody>
          <a:bodyPr wrap="square"/>
          <a:lstStyle/>
          <a:p>
            <a:pPr algn="ctr"/>
            <a:r>
              <a:rPr sz="3700" b="1" i="0">
                <a:solidFill>
                  <a:srgbClr val="FFFFFF"/>
                </a:solidFill>
                <a:latin typeface="Calibri Light"/>
              </a:rPr>
              <a:t>Railway</a:t>
            </a:r>
          </a:p>
        </p:txBody>
      </p:sp>
      <p:pic>
        <p:nvPicPr>
          <p:cNvPr id="5" name="Picture 4" descr="tmpxx9wshni.jpg"/>
          <p:cNvPicPr>
            <a:picLocks noChangeAspect="1"/>
          </p:cNvPicPr>
          <p:nvPr/>
        </p:nvPicPr>
        <p:blipFill>
          <a:blip r:embed="rId2"/>
          <a:stretch>
            <a:fillRect/>
          </a:stretch>
        </p:blipFill>
        <p:spPr>
          <a:xfrm>
            <a:off x="8232119" y="1620000"/>
            <a:ext cx="3420000" cy="2340000"/>
          </a:xfrm>
          <a:prstGeom prst="rect">
            <a:avLst/>
          </a:prstGeom>
        </p:spPr>
      </p:pic>
      <p:sp>
        <p:nvSpPr>
          <p:cNvPr id="6" name="Rounded Rectangle 5"/>
          <p:cNvSpPr/>
          <p:nvPr/>
        </p:nvSpPr>
        <p:spPr>
          <a:xfrm>
            <a:off x="540000" y="1620000"/>
            <a:ext cx="7332119" cy="1800000"/>
          </a:xfrm>
          <a:prstGeom prst="roundRect">
            <a:avLst>
              <a:gd name="adj" fmla="val 2000"/>
            </a:avLst>
          </a:prstGeom>
          <a:solidFill>
            <a:srgbClr val="F4F2F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0000" y="1908000"/>
            <a:ext cx="6612119" cy="1224000"/>
          </a:xfrm>
          <a:prstGeom prst="rect">
            <a:avLst/>
          </a:prstGeom>
          <a:noFill/>
        </p:spPr>
        <p:txBody>
          <a:bodyPr wrap="square"/>
          <a:lstStyle/>
          <a:p>
            <a:pPr algn="l"/>
            <a:r>
              <a:rPr sz="2300" b="0" i="0">
                <a:solidFill>
                  <a:srgbClr val="211912"/>
                </a:solidFill>
                <a:latin typeface="Calibri"/>
              </a:rPr>
              <a:t>A railway is a system of tracks that allows trains to move heavy loads and passengers faster and more reliably than roads or canals alone. Railways became the breakthrough that turned steam power into a mass transport system.</a:t>
            </a:r>
          </a:p>
        </p:txBody>
      </p:sp>
      <p:sp>
        <p:nvSpPr>
          <p:cNvPr id="8" name="Oval 7"/>
          <p:cNvSpPr/>
          <p:nvPr/>
        </p:nvSpPr>
        <p:spPr>
          <a:xfrm>
            <a:off x="6042059" y="3600000"/>
            <a:ext cx="108000" cy="108000"/>
          </a:xfrm>
          <a:prstGeom prst="ellipse">
            <a:avLst/>
          </a:prstGeom>
          <a:solidFill>
            <a:srgbClr val="C09B7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00000" y="3851999"/>
            <a:ext cx="6612119" cy="2628001"/>
          </a:xfrm>
          <a:prstGeom prst="rect">
            <a:avLst/>
          </a:prstGeom>
          <a:noFill/>
        </p:spPr>
        <p:txBody>
          <a:bodyPr wrap="square"/>
          <a:lstStyle/>
          <a:p>
            <a:pPr algn="l"/>
            <a:r>
              <a:rPr sz="1800" b="0" i="1">
                <a:solidFill>
                  <a:srgbClr val="7E6958"/>
                </a:solidFill>
                <a:latin typeface="Calibri"/>
              </a:rPr>
              <a:t>e.g.  The Liverpool-Manchester Railway opened in 1830 and showed that steam trains could carry both passengers and goods on a timetable people could trust. It linked two major industrial cities, so merchants, workers and newspapers could move more quickly, which helped the railway become a model for other lines.</a:t>
            </a:r>
          </a:p>
        </p:txBody>
      </p:sp>
      <p:sp>
        <p:nvSpPr>
          <p:cNvPr id="10" name="Rectangle 9"/>
          <p:cNvSpPr/>
          <p:nvPr/>
        </p:nvSpPr>
        <p:spPr>
          <a:xfrm>
            <a:off x="0" y="6768000"/>
            <a:ext cx="12192119" cy="90000"/>
          </a:xfrm>
          <a:prstGeom prst="rect">
            <a:avLst/>
          </a:prstGeom>
          <a:solidFill>
            <a:srgbClr val="7E4D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8.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TextBox 1"/>
          <p:cNvSpPr txBox="1"/>
          <p:nvPr/>
        </p:nvSpPr>
        <p:spPr>
          <a:xfrm>
            <a:off x="540000" y="540000"/>
            <a:ext cx="10932119" cy="720000"/>
          </a:xfrm>
          <a:prstGeom prst="rect">
            <a:avLst/>
          </a:prstGeom>
          <a:noFill/>
        </p:spPr>
        <p:txBody>
          <a:bodyPr wrap="square"/>
          <a:lstStyle/>
          <a:p>
            <a:pPr algn="l"/>
            <a:r>
              <a:rPr sz="2900" b="1" i="0">
                <a:solidFill>
                  <a:srgbClr val="7E4D25"/>
                </a:solidFill>
                <a:latin typeface="Calibri Light"/>
              </a:rPr>
              <a:t>Urbanisation and Migration: Two Big Social Changes</a:t>
            </a:r>
          </a:p>
        </p:txBody>
      </p:sp>
      <p:sp>
        <p:nvSpPr>
          <p:cNvPr id="3" name="Rectangle 2"/>
          <p:cNvSpPr/>
          <p:nvPr/>
        </p:nvSpPr>
        <p:spPr>
          <a:xfrm>
            <a:off x="540000" y="1170000"/>
            <a:ext cx="1260000" cy="50400"/>
          </a:xfrm>
          <a:prstGeom prst="rect">
            <a:avLst/>
          </a:prstGeom>
          <a:solidFill>
            <a:srgbClr val="ED1D5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Rectangle 3"/>
          <p:cNvSpPr/>
          <p:nvPr/>
        </p:nvSpPr>
        <p:spPr>
          <a:xfrm>
            <a:off x="1872000" y="1170000"/>
            <a:ext cx="9780119" cy="18000"/>
          </a:xfrm>
          <a:prstGeom prst="rect">
            <a:avLst/>
          </a:prstGeom>
          <a:solidFill>
            <a:srgbClr val="E3E0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Rounded Rectangle 4"/>
          <p:cNvSpPr/>
          <p:nvPr/>
        </p:nvSpPr>
        <p:spPr>
          <a:xfrm>
            <a:off x="540000" y="1332000"/>
            <a:ext cx="5430123" cy="4986000"/>
          </a:xfrm>
          <a:prstGeom prst="roundRect">
            <a:avLst>
              <a:gd name="adj" fmla="val 2000"/>
            </a:avLst>
          </a:prstGeom>
          <a:solidFill>
            <a:srgbClr val="F4F2F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Rectangle 5"/>
          <p:cNvSpPr/>
          <p:nvPr/>
        </p:nvSpPr>
        <p:spPr>
          <a:xfrm>
            <a:off x="648000" y="1386000"/>
            <a:ext cx="5214123" cy="43200"/>
          </a:xfrm>
          <a:prstGeom prst="rect">
            <a:avLst/>
          </a:prstGeom>
          <a:solidFill>
            <a:srgbClr val="7E4D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756000" y="1530000"/>
            <a:ext cx="4998123" cy="288000"/>
          </a:xfrm>
          <a:prstGeom prst="rect">
            <a:avLst/>
          </a:prstGeom>
          <a:noFill/>
        </p:spPr>
        <p:txBody>
          <a:bodyPr wrap="square"/>
          <a:lstStyle/>
          <a:p>
            <a:pPr algn="l"/>
            <a:r>
              <a:rPr sz="1400" b="1" i="0">
                <a:solidFill>
                  <a:srgbClr val="7E4D25"/>
                </a:solidFill>
                <a:latin typeface="Calibri Light"/>
              </a:rPr>
              <a:t>URBANISATION</a:t>
            </a:r>
          </a:p>
        </p:txBody>
      </p:sp>
      <p:sp>
        <p:nvSpPr>
          <p:cNvPr id="8" name="TextBox 7"/>
          <p:cNvSpPr txBox="1"/>
          <p:nvPr/>
        </p:nvSpPr>
        <p:spPr>
          <a:xfrm>
            <a:off x="756000" y="1872000"/>
            <a:ext cx="4998123" cy="4302000"/>
          </a:xfrm>
          <a:prstGeom prst="rect">
            <a:avLst/>
          </a:prstGeom>
          <a:noFill/>
        </p:spPr>
        <p:txBody>
          <a:bodyPr wrap="square"/>
          <a:lstStyle/>
          <a:p>
            <a:pPr algn="l"/>
            <a:r>
              <a:rPr sz="1800" b="0" i="0">
                <a:solidFill>
                  <a:srgbClr val="211912"/>
                </a:solidFill>
                <a:latin typeface="Calibri"/>
              </a:rPr>
              <a:t>Urbanisation is the process of people moving into cities, usually because jobs, services and housing are concentrated there. In the Industrial Revolution, factory work pulled people towards places with rail links, mills and docks, so cities grew quickly and often unevenly. More people in one place created demand for housing, water, sewers and public transport, which changed the shape of city life. It also meant that transport networks and city growth began to drive each other.</a:t>
            </a:r>
          </a:p>
        </p:txBody>
      </p:sp>
      <p:sp>
        <p:nvSpPr>
          <p:cNvPr id="9" name="Rounded Rectangle 8"/>
          <p:cNvSpPr/>
          <p:nvPr/>
        </p:nvSpPr>
        <p:spPr>
          <a:xfrm>
            <a:off x="6221995" y="1332000"/>
            <a:ext cx="5430123" cy="4986000"/>
          </a:xfrm>
          <a:prstGeom prst="roundRect">
            <a:avLst>
              <a:gd name="adj" fmla="val 2000"/>
            </a:avLst>
          </a:prstGeom>
          <a:solidFill>
            <a:srgbClr val="F4F2F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ectangle 9"/>
          <p:cNvSpPr/>
          <p:nvPr/>
        </p:nvSpPr>
        <p:spPr>
          <a:xfrm>
            <a:off x="6329995" y="1386000"/>
            <a:ext cx="5214123" cy="43200"/>
          </a:xfrm>
          <a:prstGeom prst="rect">
            <a:avLst/>
          </a:prstGeom>
          <a:solidFill>
            <a:srgbClr val="ED1D5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6437995" y="1530000"/>
            <a:ext cx="4998123" cy="288000"/>
          </a:xfrm>
          <a:prstGeom prst="rect">
            <a:avLst/>
          </a:prstGeom>
          <a:noFill/>
        </p:spPr>
        <p:txBody>
          <a:bodyPr wrap="square"/>
          <a:lstStyle/>
          <a:p>
            <a:pPr algn="l"/>
            <a:r>
              <a:rPr sz="1400" b="1" i="0">
                <a:solidFill>
                  <a:srgbClr val="ED1D5C"/>
                </a:solidFill>
                <a:latin typeface="Calibri Light"/>
              </a:rPr>
              <a:t>MIGRATION</a:t>
            </a:r>
          </a:p>
        </p:txBody>
      </p:sp>
      <p:sp>
        <p:nvSpPr>
          <p:cNvPr id="12" name="TextBox 11"/>
          <p:cNvSpPr txBox="1"/>
          <p:nvPr/>
        </p:nvSpPr>
        <p:spPr>
          <a:xfrm>
            <a:off x="6437995" y="1872000"/>
            <a:ext cx="4998123" cy="4302000"/>
          </a:xfrm>
          <a:prstGeom prst="rect">
            <a:avLst/>
          </a:prstGeom>
          <a:noFill/>
        </p:spPr>
        <p:txBody>
          <a:bodyPr wrap="square"/>
          <a:lstStyle/>
          <a:p>
            <a:pPr algn="l"/>
            <a:r>
              <a:rPr sz="1800" b="0" i="0">
                <a:solidFill>
                  <a:srgbClr val="211912"/>
                </a:solidFill>
                <a:latin typeface="Calibri"/>
              </a:rPr>
              <a:t>Migration is the movement of people from one place to another for work, safety or better living conditions. Steam transport made it easier for people to travel longer distances more regularly, so workers could leave farms or small towns and head to industrial centres. Families did not just move because they wanted to; many were pushed by poverty and pulled by wages, which made migration part of the wider industrial transformation.</a:t>
            </a:r>
          </a:p>
        </p:txBody>
      </p:sp>
    </p:spTree>
  </p:cSld>
  <p:clrMapOvr>
    <a:masterClrMapping/>
  </p:clrMapOvr>
</p:sld>
</file>

<file path=ppt/slides/slide9.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pic>
        <p:nvPicPr>
          <p:cNvPr id="2" name="Picture 1" descr="tmpzogtfan_.jpg"/>
          <p:cNvPicPr>
            <a:picLocks noChangeAspect="1"/>
          </p:cNvPicPr>
          <p:nvPr/>
        </p:nvPicPr>
        <p:blipFill>
          <a:blip r:embed="rId2"/>
          <a:stretch>
            <a:fillRect/>
          </a:stretch>
        </p:blipFill>
        <p:spPr>
          <a:xfrm>
            <a:off x="0" y="0"/>
            <a:ext cx="12192119" cy="6858000"/>
          </a:xfrm>
          <a:prstGeom prst="rect">
            <a:avLst/>
          </a:prstGeom>
        </p:spPr>
      </p:pic>
      <p:sp>
        <p:nvSpPr>
          <p:cNvPr id="3" name="TextBox 2"/>
          <p:cNvSpPr txBox="1"/>
          <p:nvPr/>
        </p:nvSpPr>
        <p:spPr>
          <a:xfrm>
            <a:off x="1260000" y="900000"/>
            <a:ext cx="9672119" cy="2520000"/>
          </a:xfrm>
          <a:prstGeom prst="rect">
            <a:avLst/>
          </a:prstGeom>
          <a:noFill/>
        </p:spPr>
        <p:txBody>
          <a:bodyPr wrap="square"/>
          <a:lstStyle/>
          <a:p>
            <a:pPr algn="ctr"/>
            <a:r>
              <a:rPr sz="3700" b="1" i="0">
                <a:solidFill>
                  <a:srgbClr val="FFFFFF"/>
                </a:solidFill>
                <a:latin typeface="Calibri Light"/>
              </a:rPr>
              <a:t>Steam technology changed transport by making movement faster, more reliable and powerful enough to reshape where people lived and worked.</a:t>
            </a:r>
          </a:p>
        </p:txBody>
      </p:sp>
      <p:sp>
        <p:nvSpPr>
          <p:cNvPr id="4" name="Rectangle 3"/>
          <p:cNvSpPr/>
          <p:nvPr/>
        </p:nvSpPr>
        <p:spPr>
          <a:xfrm>
            <a:off x="5376059" y="3600000"/>
            <a:ext cx="1440000" cy="36000"/>
          </a:xfrm>
          <a:prstGeom prst="rect">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1440000" y="3888000"/>
            <a:ext cx="9312119" cy="1800000"/>
          </a:xfrm>
          <a:prstGeom prst="rect">
            <a:avLst/>
          </a:prstGeom>
          <a:noFill/>
        </p:spPr>
        <p:txBody>
          <a:bodyPr wrap="square"/>
          <a:lstStyle/>
          <a:p>
            <a:pPr algn="ctr"/>
            <a:r>
              <a:rPr sz="1400" b="0" i="0">
                <a:solidFill>
                  <a:srgbClr val="C09B7C"/>
                </a:solidFill>
                <a:latin typeface="Calibri"/>
              </a:rPr>
              <a:t>Once steam engines became efficient enough to drive locomotives, railways linked industrial cities and ports in new ways. That changed trade by speeding up goods, changed urban life by drawing people into cities, and changed migration by making long-distance movement more practical.</a:t>
            </a:r>
          </a:p>
        </p:txBody>
      </p:sp>
      <p:sp>
        <p:nvSpPr>
          <p:cNvPr id="6" name="Rectangle 5"/>
          <p:cNvSpPr/>
          <p:nvPr/>
        </p:nvSpPr>
        <p:spPr>
          <a:xfrm>
            <a:off x="0" y="6768000"/>
            <a:ext cx="12192119" cy="90000"/>
          </a:xfrm>
          <a:prstGeom prst="rect">
            <a:avLst/>
          </a:prstGeom>
          <a:solidFill>
            <a:srgbClr val="ED1D5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TotalTime>
  <Words>0</Words>
  <Application>Microsoft Macintosh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Manager/>
  <Company/>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generated using python-pptx</dc:description>
  <cp:lastModifiedBy>Steve Canny</cp:lastModifiedBy>
  <cp:revision>1</cp:revision>
  <dcterms:created xsi:type="dcterms:W3CDTF">2013-01-27T09:14:16Z</dcterms:created>
  <dcterms:modified xsi:type="dcterms:W3CDTF">2013-01-27T09:15:58Z</dcterms:modified>
  <cp:category/>
</cp:coreProperties>
</file>