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huge number of species to the problem of keeping track.</a:t>
            </a:r>
          </a:p>
          <a:p>
            <a:r>
              <a:t>- Ask students to notice how order helps us understand living things.</a:t>
            </a:r>
          </a:p>
          <a:p>
            <a:r>
              <a:t>Opening hook — say this: "Did you know that Earth is home to an estimated 8.7 million species, but we've only described about 1.2 million? How do scientists keep track of all these living things?"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A. It helps organise living things so patterns are easier to spot | Q2: B. Using two-choice questions to identify an organism | Q3: B. A library sorts books by genre and author</a:t>
            </a:r>
          </a:p>
          <a:p/>
          <a:p>
            <a:r>
              <a:t>- Questions check reasoning, not just recall.</a:t>
            </a:r>
          </a:p>
          <a:p>
            <a:r>
              <a:t>- Ask students to justify their choice before revealing answers.</a:t>
            </a:r>
          </a:p>
          <a:p>
            <a:r>
              <a:t>- Revisit the idea that organised systems make patterns easier to find.</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to two sentences.</a:t>
            </a:r>
          </a:p>
          <a:p>
            <a:r>
              <a:t>- Students should connect classification with one example from the lesson.</a:t>
            </a:r>
          </a:p>
          <a:p>
            <a:r>
              <a:t>- Collect responses to see who can link the ideas clearly.</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organising living things, not memorising lists.</a:t>
            </a:r>
          </a:p>
          <a:p>
            <a:r>
              <a:t>- Success criteria should be checked again at the end.</a:t>
            </a:r>
          </a:p>
          <a:p>
            <a:r>
              <a:t>- Emphasise that classification helps scientists make sense of biodiversity.</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Surfacing prior ideas about sorting before teaching.</a:t>
            </a:r>
          </a:p>
          <a:p>
            <a:r>
              <a:t>- Watch for assumptions that all living things fit perfectly into one category.</a:t>
            </a:r>
          </a:p>
          <a:p>
            <a:r>
              <a:t>- Use examples from animals, plants or fungi if students need prompting.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Introduce only the words needed for today’s lesson.</a:t>
            </a:r>
          </a:p>
          <a:p>
            <a:r>
              <a:t>- Keep definitions short and usable.</a:t>
            </a:r>
          </a:p>
          <a:p>
            <a:r>
              <a:t>- Invite students to notice which words are about grouping and which are about living things.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Biodiversity means variety, not just number.</a:t>
            </a:r>
          </a:p>
          <a:p>
            <a:r>
              <a:t>- Use the rainforest example to show why variety matters.</a:t>
            </a:r>
          </a:p>
          <a:p>
            <a:r>
              <a:t>- Link biodiversity to the challenge of understanding living things.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Compare classification with organising books and supermarket aisles.</a:t>
            </a:r>
          </a:p>
          <a:p>
            <a:r>
              <a:t>- Stress that classification helps people study relationships, not just names.</a:t>
            </a:r>
          </a:p>
          <a:p>
            <a:r>
              <a:t>- Keep the focus on grouping by similarities.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idea of two choices clear.</a:t>
            </a:r>
          </a:p>
          <a:p>
            <a:r>
              <a:t>- Show that each answer changes the next step.</a:t>
            </a:r>
          </a:p>
          <a:p>
            <a:r>
              <a:t>- Use the zoo example to make the tool feel real.</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output is a labelled classification chart or tree.</a:t>
            </a:r>
          </a:p>
          <a:p>
            <a:r>
              <a:t>- Encourage students to use features that are easy to see.</a:t>
            </a:r>
          </a:p>
          <a:p>
            <a:r>
              <a:t>- Remind them that a good system must be usable by someone else.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lesson’s big idea.</a:t>
            </a:r>
          </a:p>
          <a:p>
            <a:r>
              <a:t>- Link biodiversity, classification and identification.</a:t>
            </a:r>
          </a:p>
          <a:p>
            <a:r>
              <a:t>- Prepare students for the final check.</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5_s4kvpe.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500" b="1" i="0">
                <a:solidFill>
                  <a:srgbClr val="FFFFFF"/>
                </a:solidFill>
                <a:latin typeface="Trebuchet MS"/>
              </a:rPr>
              <a:t>Sorting the Living World</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Why scientists classify living things and how it helps us understand biodiversity</a:t>
            </a:r>
          </a:p>
        </p:txBody>
      </p:sp>
      <p:sp>
        <p:nvSpPr>
          <p:cNvPr id="8" name="Rectangle 7"/>
          <p:cNvSpPr/>
          <p:nvPr/>
        </p:nvSpPr>
        <p:spPr>
          <a:xfrm>
            <a:off x="0" y="6757200"/>
            <a:ext cx="12192119" cy="1008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6D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E21"/>
                </a:solidFill>
                <a:latin typeface="Calibri"/>
              </a:rPr>
              <a:t>Q1.  Why is classification useful when scientists study biodiversity?</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E21"/>
                </a:solidFill>
                <a:latin typeface="Calibri"/>
              </a:rPr>
              <a:t>A.  It helps organise living things so patterns are easier to spot</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E21"/>
                </a:solidFill>
                <a:latin typeface="Calibri"/>
              </a:rPr>
              <a:t>B.  It gives every organism a new name only</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E21"/>
                </a:solidFill>
                <a:latin typeface="Calibri"/>
              </a:rPr>
              <a:t>C.  It proves all organisms belong in one group</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E21"/>
                </a:solidFill>
                <a:latin typeface="Calibri"/>
              </a:rPr>
              <a:t>D.  It removes the need to observe features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E21"/>
                </a:solidFill>
                <a:latin typeface="Calibri"/>
              </a:rPr>
              <a:t>Q2.  A student uses a key that asks, 'Has feathers?' then 'Has wings?'. What is this tool doing?</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E21"/>
                </a:solidFill>
                <a:latin typeface="Calibri"/>
              </a:rPr>
              <a:t>A.  Naming the species by memory</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E21"/>
                </a:solidFill>
                <a:latin typeface="Calibri"/>
              </a:rPr>
              <a:t>B.  Using two-choice questions to identify an organism</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E21"/>
                </a:solidFill>
                <a:latin typeface="Calibri"/>
              </a:rPr>
              <a:t>C.  Grouping organisms by habitat only</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E21"/>
                </a:solidFill>
                <a:latin typeface="Calibri"/>
              </a:rPr>
              <a:t>D.  Counting how many animals are in an ecosystem</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E21"/>
                </a:solidFill>
                <a:latin typeface="Calibri"/>
              </a:rPr>
              <a:t>Q3.  Which example shows classification helping us understand living things?</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E21"/>
                </a:solidFill>
                <a:latin typeface="Calibri"/>
              </a:rPr>
              <a:t>A.  A zoo puts all animals in one enclosure</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E21"/>
                </a:solidFill>
                <a:latin typeface="Calibri"/>
              </a:rPr>
              <a:t>B.  A library sorts books by genre and author</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E21"/>
                </a:solidFill>
                <a:latin typeface="Calibri"/>
              </a:rPr>
              <a:t>C.  A garden is left untidy so plants mix together</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E21"/>
                </a:solidFill>
                <a:latin typeface="Calibri"/>
              </a:rPr>
              <a:t>D.  A scientist ignores similarities between organisms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6D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2FDA7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Why do scientists classify living things, and how does it help us understand biodiversity?</a:t>
            </a:r>
          </a:p>
        </p:txBody>
      </p:sp>
      <p:sp>
        <p:nvSpPr>
          <p:cNvPr id="5" name="Rectangle 4"/>
          <p:cNvSpPr/>
          <p:nvPr/>
        </p:nvSpPr>
        <p:spPr>
          <a:xfrm>
            <a:off x="5556059" y="1260000"/>
            <a:ext cx="1080000" cy="432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1800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18000"/>
            <a:ext cx="306000" cy="306000"/>
          </a:xfrm>
          <a:prstGeom prst="rect">
            <a:avLst/>
          </a:prstGeom>
          <a:noFill/>
        </p:spPr>
        <p:txBody>
          <a:bodyPr wrap="square" anchor="ctr"/>
          <a:lstStyle/>
          <a:p>
            <a:pPr algn="ctr"/>
            <a:r>
              <a:rPr sz="1400" b="1" i="0">
                <a:solidFill>
                  <a:srgbClr val="256D7E"/>
                </a:solidFill>
                <a:latin typeface="Calibri"/>
              </a:rPr>
              <a:t>1</a:t>
            </a:r>
          </a:p>
        </p:txBody>
      </p:sp>
      <p:sp>
        <p:nvSpPr>
          <p:cNvPr id="8" name="TextBox 7"/>
          <p:cNvSpPr txBox="1"/>
          <p:nvPr/>
        </p:nvSpPr>
        <p:spPr>
          <a:xfrm>
            <a:off x="990000" y="1512000"/>
            <a:ext cx="10662119" cy="1518000"/>
          </a:xfrm>
          <a:prstGeom prst="rect">
            <a:avLst/>
          </a:prstGeom>
          <a:noFill/>
        </p:spPr>
        <p:txBody>
          <a:bodyPr wrap="square" anchor="ctr"/>
          <a:lstStyle/>
          <a:p>
            <a:pPr algn="l"/>
            <a:r>
              <a:rPr sz="1800" b="0" i="0">
                <a:solidFill>
                  <a:srgbClr val="FFFFFF"/>
                </a:solidFill>
                <a:latin typeface="Calibri"/>
              </a:rPr>
              <a:t>Scientists classify living things to organise biodiversity into groups based on shared features, which makes the living world easier to study.</a:t>
            </a:r>
          </a:p>
        </p:txBody>
      </p:sp>
      <p:sp>
        <p:nvSpPr>
          <p:cNvPr id="9" name="Oval 8"/>
          <p:cNvSpPr/>
          <p:nvPr/>
        </p:nvSpPr>
        <p:spPr>
          <a:xfrm>
            <a:off x="540000" y="363600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636000"/>
            <a:ext cx="306000" cy="306000"/>
          </a:xfrm>
          <a:prstGeom prst="rect">
            <a:avLst/>
          </a:prstGeom>
          <a:noFill/>
        </p:spPr>
        <p:txBody>
          <a:bodyPr wrap="square" anchor="ctr"/>
          <a:lstStyle/>
          <a:p>
            <a:pPr algn="ctr"/>
            <a:r>
              <a:rPr sz="1400" b="1" i="0">
                <a:solidFill>
                  <a:srgbClr val="256D7E"/>
                </a:solidFill>
                <a:latin typeface="Calibri"/>
              </a:rPr>
              <a:t>2</a:t>
            </a:r>
          </a:p>
        </p:txBody>
      </p:sp>
      <p:sp>
        <p:nvSpPr>
          <p:cNvPr id="11" name="TextBox 10"/>
          <p:cNvSpPr txBox="1"/>
          <p:nvPr/>
        </p:nvSpPr>
        <p:spPr>
          <a:xfrm>
            <a:off x="990000" y="3030000"/>
            <a:ext cx="10662119" cy="1518000"/>
          </a:xfrm>
          <a:prstGeom prst="rect">
            <a:avLst/>
          </a:prstGeom>
          <a:noFill/>
        </p:spPr>
        <p:txBody>
          <a:bodyPr wrap="square" anchor="ctr"/>
          <a:lstStyle/>
          <a:p>
            <a:pPr algn="l"/>
            <a:r>
              <a:rPr sz="1800" b="0" i="0">
                <a:solidFill>
                  <a:srgbClr val="FFFFFF"/>
                </a:solidFill>
                <a:latin typeface="Calibri"/>
              </a:rPr>
              <a:t>A dichotomous key helps identify organisms by using a sequence of two-choice questions that narrow down possibilities step by step.</a:t>
            </a:r>
          </a:p>
        </p:txBody>
      </p:sp>
      <p:sp>
        <p:nvSpPr>
          <p:cNvPr id="12" name="Oval 11"/>
          <p:cNvSpPr/>
          <p:nvPr/>
        </p:nvSpPr>
        <p:spPr>
          <a:xfrm>
            <a:off x="540000" y="515400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154000"/>
            <a:ext cx="306000" cy="306000"/>
          </a:xfrm>
          <a:prstGeom prst="rect">
            <a:avLst/>
          </a:prstGeom>
          <a:noFill/>
        </p:spPr>
        <p:txBody>
          <a:bodyPr wrap="square" anchor="ctr"/>
          <a:lstStyle/>
          <a:p>
            <a:pPr algn="ctr"/>
            <a:r>
              <a:rPr sz="1400" b="1" i="0">
                <a:solidFill>
                  <a:srgbClr val="256D7E"/>
                </a:solidFill>
                <a:latin typeface="Calibri"/>
              </a:rPr>
              <a:t>3</a:t>
            </a:r>
          </a:p>
        </p:txBody>
      </p:sp>
      <p:sp>
        <p:nvSpPr>
          <p:cNvPr id="14" name="TextBox 13"/>
          <p:cNvSpPr txBox="1"/>
          <p:nvPr/>
        </p:nvSpPr>
        <p:spPr>
          <a:xfrm>
            <a:off x="990000" y="4548000"/>
            <a:ext cx="10662119" cy="1518000"/>
          </a:xfrm>
          <a:prstGeom prst="rect">
            <a:avLst/>
          </a:prstGeom>
          <a:noFill/>
        </p:spPr>
        <p:txBody>
          <a:bodyPr wrap="square" anchor="ctr"/>
          <a:lstStyle/>
          <a:p>
            <a:pPr algn="l"/>
            <a:r>
              <a:rPr sz="1800" b="0" i="0">
                <a:solidFill>
                  <a:srgbClr val="FFFFFF"/>
                </a:solidFill>
                <a:latin typeface="Calibri"/>
              </a:rPr>
              <a:t>Classification is more than naming species: it helps scientists compare organisms and notice patterns across ecosystems.</a:t>
            </a:r>
          </a:p>
        </p:txBody>
      </p:sp>
      <p:sp>
        <p:nvSpPr>
          <p:cNvPr id="15" name="Rounded Rectangle 14"/>
          <p:cNvSpPr/>
          <p:nvPr/>
        </p:nvSpPr>
        <p:spPr>
          <a:xfrm>
            <a:off x="540000" y="6174001"/>
            <a:ext cx="11112119" cy="503999"/>
          </a:xfrm>
          <a:prstGeom prst="roundRect">
            <a:avLst>
              <a:gd name="adj" fmla="val 4000"/>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174001"/>
            <a:ext cx="10752119" cy="503999"/>
          </a:xfrm>
          <a:prstGeom prst="rect">
            <a:avLst/>
          </a:prstGeom>
          <a:noFill/>
        </p:spPr>
        <p:txBody>
          <a:bodyPr wrap="square" anchor="ctr"/>
          <a:lstStyle/>
          <a:p>
            <a:pPr algn="l"/>
            <a:r>
              <a:rPr sz="1400" b="0" i="1">
                <a:solidFill>
                  <a:srgbClr val="256D7E"/>
                </a:solidFill>
                <a:latin typeface="Calibri"/>
              </a:rPr>
              <a:t>Exit ticket:  In two sentences, explain classification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B3C0"/>
                </a:solidFill>
                <a:latin typeface="Calibri"/>
              </a:rPr>
              <a:t>LEARNING INTENTION</a:t>
            </a:r>
          </a:p>
        </p:txBody>
      </p:sp>
      <p:sp>
        <p:nvSpPr>
          <p:cNvPr id="4" name="Rectangle 3"/>
          <p:cNvSpPr/>
          <p:nvPr/>
        </p:nvSpPr>
        <p:spPr>
          <a:xfrm>
            <a:off x="540000" y="827999"/>
            <a:ext cx="720000" cy="36000"/>
          </a:xfrm>
          <a:prstGeom prst="rect">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explore the enormous variety of living things and recognise the need for classification systems.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6D7E"/>
                </a:solidFill>
                <a:latin typeface="Calibri"/>
              </a:rPr>
              <a:t>SUCCESS CRITERIA</a:t>
            </a:r>
          </a:p>
        </p:txBody>
      </p:sp>
      <p:sp>
        <p:nvSpPr>
          <p:cNvPr id="8" name="Rectangle 7"/>
          <p:cNvSpPr/>
          <p:nvPr/>
        </p:nvSpPr>
        <p:spPr>
          <a:xfrm>
            <a:off x="5760000" y="827999"/>
            <a:ext cx="720000"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121E21"/>
                </a:solidFill>
                <a:latin typeface="Calibri"/>
              </a:rPr>
              <a:t>I can explain why scientists group living things into classification systems</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121E21"/>
                </a:solidFill>
                <a:latin typeface="Calibri"/>
              </a:rPr>
              <a:t>I can compare different ways living things can be organised</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121E21"/>
                </a:solidFill>
                <a:latin typeface="Calibri"/>
              </a:rPr>
              <a:t>I can give examples of how a dichotomous key helps identify organisms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6D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silently for 20 seconds, share ideas with a partner, then be ready to name one sorting rule.</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6D7E"/>
                </a:solidFill>
                <a:latin typeface="Trebuchet MS"/>
              </a:rPr>
              <a:t>How would you sort a giant living world?</a:t>
            </a:r>
          </a:p>
        </p:txBody>
      </p:sp>
      <p:sp>
        <p:nvSpPr>
          <p:cNvPr id="9" name="Rectangle 8"/>
          <p:cNvSpPr/>
          <p:nvPr/>
        </p:nvSpPr>
        <p:spPr>
          <a:xfrm>
            <a:off x="540000" y="1116000"/>
            <a:ext cx="1260000" cy="432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1E21"/>
                </a:solidFill>
                <a:latin typeface="Calibri"/>
              </a:rPr>
              <a:t>If you had to sort thousands of living things, what features would you choose first?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1E21"/>
                </a:solidFill>
                <a:latin typeface="Calibri"/>
              </a:rPr>
              <a:t>Do you think every organism would fit neatly into one group?</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6D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7209"/>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6201"/>
            <a:ext cx="11112119" cy="431008"/>
          </a:xfrm>
          <a:prstGeom prst="rect">
            <a:avLst/>
          </a:prstGeom>
          <a:noFill/>
        </p:spPr>
        <p:txBody>
          <a:bodyPr wrap="square"/>
          <a:lstStyle/>
          <a:p>
            <a:pPr algn="l"/>
            <a:r>
              <a:rPr sz="3500" b="1" i="0">
                <a:solidFill>
                  <a:srgbClr val="FFFFFF"/>
                </a:solidFill>
                <a:latin typeface="Trebuchet MS"/>
              </a:rPr>
              <a:t>Key Vocabulary</a:t>
            </a:r>
          </a:p>
        </p:txBody>
      </p:sp>
      <p:sp>
        <p:nvSpPr>
          <p:cNvPr id="4" name="Rounded Rectangle 3"/>
          <p:cNvSpPr/>
          <p:nvPr/>
        </p:nvSpPr>
        <p:spPr>
          <a:xfrm>
            <a:off x="540000" y="1946487"/>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82487"/>
            <a:ext cx="5232059"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90487"/>
            <a:ext cx="5124059" cy="234000"/>
          </a:xfrm>
          <a:prstGeom prst="rect">
            <a:avLst/>
          </a:prstGeom>
          <a:noFill/>
        </p:spPr>
        <p:txBody>
          <a:bodyPr wrap="square"/>
          <a:lstStyle/>
          <a:p>
            <a:pPr algn="l"/>
            <a:r>
              <a:rPr sz="1400" b="1" i="0">
                <a:solidFill>
                  <a:srgbClr val="256D7E"/>
                </a:solidFill>
                <a:latin typeface="Trebuchet MS"/>
              </a:rPr>
              <a:t>BIODIVERSITY</a:t>
            </a:r>
          </a:p>
        </p:txBody>
      </p:sp>
      <p:sp>
        <p:nvSpPr>
          <p:cNvPr id="7" name="TextBox 6"/>
          <p:cNvSpPr txBox="1"/>
          <p:nvPr/>
        </p:nvSpPr>
        <p:spPr>
          <a:xfrm>
            <a:off x="702000" y="2324487"/>
            <a:ext cx="5124059" cy="462719"/>
          </a:xfrm>
          <a:prstGeom prst="rect">
            <a:avLst/>
          </a:prstGeom>
          <a:noFill/>
        </p:spPr>
        <p:txBody>
          <a:bodyPr wrap="square"/>
          <a:lstStyle/>
          <a:p>
            <a:pPr algn="l"/>
            <a:r>
              <a:rPr sz="1400" b="0" i="0">
                <a:solidFill>
                  <a:srgbClr val="121E21"/>
                </a:solidFill>
                <a:latin typeface="Calibri"/>
              </a:rPr>
              <a:t>The variety of living things in one area or ecosystem.</a:t>
            </a:r>
          </a:p>
        </p:txBody>
      </p:sp>
      <p:sp>
        <p:nvSpPr>
          <p:cNvPr id="8" name="Rounded Rectangle 7"/>
          <p:cNvSpPr/>
          <p:nvPr/>
        </p:nvSpPr>
        <p:spPr>
          <a:xfrm>
            <a:off x="6204059" y="1946487"/>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82487"/>
            <a:ext cx="5232059" cy="36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90487"/>
            <a:ext cx="5124059" cy="234000"/>
          </a:xfrm>
          <a:prstGeom prst="rect">
            <a:avLst/>
          </a:prstGeom>
          <a:noFill/>
        </p:spPr>
        <p:txBody>
          <a:bodyPr wrap="square"/>
          <a:lstStyle/>
          <a:p>
            <a:pPr algn="l"/>
            <a:r>
              <a:rPr sz="1400" b="1" i="0">
                <a:solidFill>
                  <a:srgbClr val="2FDA7F"/>
                </a:solidFill>
                <a:latin typeface="Trebuchet MS"/>
              </a:rPr>
              <a:t>CLASSIFICATION</a:t>
            </a:r>
          </a:p>
        </p:txBody>
      </p:sp>
      <p:sp>
        <p:nvSpPr>
          <p:cNvPr id="11" name="TextBox 10"/>
          <p:cNvSpPr txBox="1"/>
          <p:nvPr/>
        </p:nvSpPr>
        <p:spPr>
          <a:xfrm>
            <a:off x="6366059" y="2324487"/>
            <a:ext cx="5124059" cy="462719"/>
          </a:xfrm>
          <a:prstGeom prst="rect">
            <a:avLst/>
          </a:prstGeom>
          <a:noFill/>
        </p:spPr>
        <p:txBody>
          <a:bodyPr wrap="square"/>
          <a:lstStyle/>
          <a:p>
            <a:pPr algn="l"/>
            <a:r>
              <a:rPr sz="1400" b="0" i="0">
                <a:solidFill>
                  <a:srgbClr val="121E21"/>
                </a:solidFill>
                <a:latin typeface="Calibri"/>
              </a:rPr>
              <a:t>The process of grouping living things by shared features.</a:t>
            </a:r>
          </a:p>
        </p:txBody>
      </p:sp>
      <p:sp>
        <p:nvSpPr>
          <p:cNvPr id="12" name="Rounded Rectangle 11"/>
          <p:cNvSpPr/>
          <p:nvPr/>
        </p:nvSpPr>
        <p:spPr>
          <a:xfrm>
            <a:off x="540000" y="3021206"/>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57206"/>
            <a:ext cx="5232059"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65206"/>
            <a:ext cx="5124059" cy="234000"/>
          </a:xfrm>
          <a:prstGeom prst="rect">
            <a:avLst/>
          </a:prstGeom>
          <a:noFill/>
        </p:spPr>
        <p:txBody>
          <a:bodyPr wrap="square"/>
          <a:lstStyle/>
          <a:p>
            <a:pPr algn="l"/>
            <a:r>
              <a:rPr sz="1400" b="1" i="0">
                <a:solidFill>
                  <a:srgbClr val="256D7E"/>
                </a:solidFill>
                <a:latin typeface="Trebuchet MS"/>
              </a:rPr>
              <a:t>DICHOTOMOUS KEY</a:t>
            </a:r>
          </a:p>
        </p:txBody>
      </p:sp>
      <p:sp>
        <p:nvSpPr>
          <p:cNvPr id="15" name="TextBox 14"/>
          <p:cNvSpPr txBox="1"/>
          <p:nvPr/>
        </p:nvSpPr>
        <p:spPr>
          <a:xfrm>
            <a:off x="702000" y="3399206"/>
            <a:ext cx="5124059" cy="462719"/>
          </a:xfrm>
          <a:prstGeom prst="rect">
            <a:avLst/>
          </a:prstGeom>
          <a:noFill/>
        </p:spPr>
        <p:txBody>
          <a:bodyPr wrap="square"/>
          <a:lstStyle/>
          <a:p>
            <a:pPr algn="l"/>
            <a:r>
              <a:rPr sz="1400" b="0" i="0">
                <a:solidFill>
                  <a:srgbClr val="121E21"/>
                </a:solidFill>
                <a:latin typeface="Calibri"/>
              </a:rPr>
              <a:t>A question tool with two choices that helps identify an organism.</a:t>
            </a:r>
          </a:p>
        </p:txBody>
      </p:sp>
      <p:sp>
        <p:nvSpPr>
          <p:cNvPr id="16" name="Rounded Rectangle 15"/>
          <p:cNvSpPr/>
          <p:nvPr/>
        </p:nvSpPr>
        <p:spPr>
          <a:xfrm>
            <a:off x="6204059" y="3021206"/>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57206"/>
            <a:ext cx="5232059" cy="36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65206"/>
            <a:ext cx="5124059" cy="234000"/>
          </a:xfrm>
          <a:prstGeom prst="rect">
            <a:avLst/>
          </a:prstGeom>
          <a:noFill/>
        </p:spPr>
        <p:txBody>
          <a:bodyPr wrap="square"/>
          <a:lstStyle/>
          <a:p>
            <a:pPr algn="l"/>
            <a:r>
              <a:rPr sz="1400" b="1" i="0">
                <a:solidFill>
                  <a:srgbClr val="2FDA7F"/>
                </a:solidFill>
                <a:latin typeface="Trebuchet MS"/>
              </a:rPr>
              <a:t>SPECIES</a:t>
            </a:r>
          </a:p>
        </p:txBody>
      </p:sp>
      <p:sp>
        <p:nvSpPr>
          <p:cNvPr id="19" name="TextBox 18"/>
          <p:cNvSpPr txBox="1"/>
          <p:nvPr/>
        </p:nvSpPr>
        <p:spPr>
          <a:xfrm>
            <a:off x="6366059" y="3399206"/>
            <a:ext cx="5124059" cy="462719"/>
          </a:xfrm>
          <a:prstGeom prst="rect">
            <a:avLst/>
          </a:prstGeom>
          <a:noFill/>
        </p:spPr>
        <p:txBody>
          <a:bodyPr wrap="square"/>
          <a:lstStyle/>
          <a:p>
            <a:pPr algn="l"/>
            <a:r>
              <a:rPr sz="1400" b="0" i="0">
                <a:solidFill>
                  <a:srgbClr val="121E21"/>
                </a:solidFill>
                <a:latin typeface="Calibri"/>
              </a:rPr>
              <a:t>A group of living things that can breed together and share similar features.</a:t>
            </a:r>
          </a:p>
        </p:txBody>
      </p:sp>
      <p:sp>
        <p:nvSpPr>
          <p:cNvPr id="20" name="Rounded Rectangle 19"/>
          <p:cNvSpPr/>
          <p:nvPr/>
        </p:nvSpPr>
        <p:spPr>
          <a:xfrm>
            <a:off x="540000" y="4095925"/>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31925"/>
            <a:ext cx="5232059"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39925"/>
            <a:ext cx="5124059" cy="234000"/>
          </a:xfrm>
          <a:prstGeom prst="rect">
            <a:avLst/>
          </a:prstGeom>
          <a:noFill/>
        </p:spPr>
        <p:txBody>
          <a:bodyPr wrap="square"/>
          <a:lstStyle/>
          <a:p>
            <a:pPr algn="l"/>
            <a:r>
              <a:rPr sz="1400" b="1" i="0">
                <a:solidFill>
                  <a:srgbClr val="256D7E"/>
                </a:solidFill>
                <a:latin typeface="Trebuchet MS"/>
              </a:rPr>
              <a:t>ECOSYSTEM</a:t>
            </a:r>
          </a:p>
        </p:txBody>
      </p:sp>
      <p:sp>
        <p:nvSpPr>
          <p:cNvPr id="23" name="TextBox 22"/>
          <p:cNvSpPr txBox="1"/>
          <p:nvPr/>
        </p:nvSpPr>
        <p:spPr>
          <a:xfrm>
            <a:off x="702000" y="4473925"/>
            <a:ext cx="5124059" cy="462719"/>
          </a:xfrm>
          <a:prstGeom prst="rect">
            <a:avLst/>
          </a:prstGeom>
          <a:noFill/>
        </p:spPr>
        <p:txBody>
          <a:bodyPr wrap="square"/>
          <a:lstStyle/>
          <a:p>
            <a:pPr algn="l"/>
            <a:r>
              <a:rPr sz="1400" b="0" i="0">
                <a:solidFill>
                  <a:srgbClr val="121E21"/>
                </a:solidFill>
                <a:latin typeface="Calibri"/>
              </a:rPr>
              <a:t>Living things interacting with each other and their environment.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3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Biodiversity</a:t>
            </a:r>
          </a:p>
        </p:txBody>
      </p:sp>
      <p:pic>
        <p:nvPicPr>
          <p:cNvPr id="5" name="Picture 4" descr="tmpqzk26vbs.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1E21"/>
                </a:solidFill>
                <a:latin typeface="Calibri"/>
              </a:rPr>
              <a:t>Biodiversity is the variety of living things in a particular area or ecosystem. A place with high biodiversity has many different kinds of organisms living there, not just lots of one kind.</a:t>
            </a:r>
          </a:p>
        </p:txBody>
      </p:sp>
      <p:sp>
        <p:nvSpPr>
          <p:cNvPr id="8" name="Oval 7"/>
          <p:cNvSpPr/>
          <p:nvPr/>
        </p:nvSpPr>
        <p:spPr>
          <a:xfrm>
            <a:off x="6042059" y="3600000"/>
            <a:ext cx="108000" cy="108000"/>
          </a:xfrm>
          <a:prstGeom prst="ellipse">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In the Daintree Rainforest in Queensland, scientists can find birds, insects, reptiles, fungi and plants living side by side. That huge mix matters because if one species disappears, the whole system can change, and scientists need biodiversity records to know what is at risk.</a:t>
            </a:r>
          </a:p>
        </p:txBody>
      </p:sp>
      <p:sp>
        <p:nvSpPr>
          <p:cNvPr id="10" name="Rectangle 9"/>
          <p:cNvSpPr/>
          <p:nvPr/>
        </p:nvSpPr>
        <p:spPr>
          <a:xfrm>
            <a:off x="0" y="6768000"/>
            <a:ext cx="12192119" cy="9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3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Classification</a:t>
            </a:r>
          </a:p>
        </p:txBody>
      </p:sp>
      <p:pic>
        <p:nvPicPr>
          <p:cNvPr id="5" name="Picture 4" descr="tmpnxo5w6vr.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1E21"/>
                </a:solidFill>
                <a:latin typeface="Calibri"/>
              </a:rPr>
              <a:t>Classification is the process of organising living things into groups based on similarities. Scientists use it because a well-organised system makes patterns easier to spot and compare.</a:t>
            </a:r>
          </a:p>
        </p:txBody>
      </p:sp>
      <p:sp>
        <p:nvSpPr>
          <p:cNvPr id="8" name="Oval 7"/>
          <p:cNvSpPr/>
          <p:nvPr/>
        </p:nvSpPr>
        <p:spPr>
          <a:xfrm>
            <a:off x="6042059" y="3600000"/>
            <a:ext cx="108000" cy="108000"/>
          </a:xfrm>
          <a:prstGeom prst="ellipse">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Think about a library where every book is dumped on the floor. Finding one book would be slow and frustrating, just like studying living things would be without groups. Classification works like the shelves in a library or the aisles in a supermarket: it saves time and helps people notice relationships.</a:t>
            </a:r>
          </a:p>
        </p:txBody>
      </p:sp>
      <p:sp>
        <p:nvSpPr>
          <p:cNvPr id="10" name="Rectangle 9"/>
          <p:cNvSpPr/>
          <p:nvPr/>
        </p:nvSpPr>
        <p:spPr>
          <a:xfrm>
            <a:off x="0" y="6768000"/>
            <a:ext cx="12192119" cy="9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3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Dichotomous Key</a:t>
            </a:r>
          </a:p>
        </p:txBody>
      </p:sp>
      <p:pic>
        <p:nvPicPr>
          <p:cNvPr id="5" name="Picture 4" descr="tmpa60mr_j0.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1E21"/>
                </a:solidFill>
                <a:latin typeface="Calibri"/>
              </a:rPr>
              <a:t>A dichotomous key is a tool that helps identify organisms by answering a series of questions with two choices. Each choice leads you closer to the organism’s identity.</a:t>
            </a:r>
          </a:p>
        </p:txBody>
      </p:sp>
      <p:sp>
        <p:nvSpPr>
          <p:cNvPr id="8" name="Oval 7"/>
          <p:cNvSpPr/>
          <p:nvPr/>
        </p:nvSpPr>
        <p:spPr>
          <a:xfrm>
            <a:off x="6042059" y="3600000"/>
            <a:ext cx="108000" cy="108000"/>
          </a:xfrm>
          <a:prstGeom prst="ellipse">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At a zoo, a keeper might use a simple key to sort animals by whether they have feathers or fur, then by whether they have wings or not. Even if the animals all look different at first, the two-choice questions narrow the possibilities one step at a time until only one match remains.</a:t>
            </a:r>
          </a:p>
        </p:txBody>
      </p:sp>
      <p:sp>
        <p:nvSpPr>
          <p:cNvPr id="10" name="Rectangle 9"/>
          <p:cNvSpPr/>
          <p:nvPr/>
        </p:nvSpPr>
        <p:spPr>
          <a:xfrm>
            <a:off x="0" y="6768000"/>
            <a:ext cx="12192119" cy="9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7209"/>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6201"/>
            <a:ext cx="11112119" cy="431008"/>
          </a:xfrm>
          <a:prstGeom prst="rect">
            <a:avLst/>
          </a:prstGeom>
          <a:noFill/>
        </p:spPr>
        <p:txBody>
          <a:bodyPr wrap="square"/>
          <a:lstStyle/>
          <a:p>
            <a:pPr algn="l"/>
            <a:r>
              <a:rPr sz="3500" b="1" i="0">
                <a:solidFill>
                  <a:srgbClr val="FFFFFF"/>
                </a:solidFill>
                <a:latin typeface="Trebuchet MS"/>
              </a:rPr>
              <a:t>Build a Mini Classification System</a:t>
            </a:r>
          </a:p>
        </p:txBody>
      </p:sp>
      <p:sp>
        <p:nvSpPr>
          <p:cNvPr id="4" name="Oval 3"/>
          <p:cNvSpPr/>
          <p:nvPr/>
        </p:nvSpPr>
        <p:spPr>
          <a:xfrm>
            <a:off x="540000" y="691131"/>
            <a:ext cx="344806" cy="344806"/>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91131"/>
            <a:ext cx="344806" cy="344806"/>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22728" y="655131"/>
            <a:ext cx="10629391" cy="306000"/>
          </a:xfrm>
          <a:prstGeom prst="rect">
            <a:avLst/>
          </a:prstGeom>
          <a:noFill/>
        </p:spPr>
        <p:txBody>
          <a:bodyPr wrap="square"/>
          <a:lstStyle/>
          <a:p>
            <a:pPr algn="l"/>
            <a:r>
              <a:rPr sz="1800" b="1" i="0">
                <a:solidFill>
                  <a:srgbClr val="121E21"/>
                </a:solidFill>
                <a:latin typeface="Calibri"/>
              </a:rPr>
              <a:t>Step 1</a:t>
            </a:r>
          </a:p>
        </p:txBody>
      </p:sp>
      <p:sp>
        <p:nvSpPr>
          <p:cNvPr id="7" name="TextBox 6"/>
          <p:cNvSpPr txBox="1"/>
          <p:nvPr/>
        </p:nvSpPr>
        <p:spPr>
          <a:xfrm>
            <a:off x="1022728" y="961131"/>
            <a:ext cx="10629391" cy="611274"/>
          </a:xfrm>
          <a:prstGeom prst="rect">
            <a:avLst/>
          </a:prstGeom>
          <a:noFill/>
        </p:spPr>
        <p:txBody>
          <a:bodyPr wrap="square"/>
          <a:lstStyle/>
          <a:p>
            <a:pPr algn="l"/>
            <a:r>
              <a:rPr sz="1400" b="0" i="0">
                <a:solidFill>
                  <a:srgbClr val="58777E"/>
                </a:solidFill>
                <a:latin typeface="Calibri"/>
              </a:rPr>
              <a:t>Step 1 — Choose 8–10 objects or organisms and write them in a list.</a:t>
            </a:r>
          </a:p>
        </p:txBody>
      </p:sp>
      <p:sp>
        <p:nvSpPr>
          <p:cNvPr id="8" name="Rectangle 7"/>
          <p:cNvSpPr/>
          <p:nvPr/>
        </p:nvSpPr>
        <p:spPr>
          <a:xfrm>
            <a:off x="1022728" y="1713267"/>
            <a:ext cx="10629391"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68529"/>
            <a:ext cx="344806" cy="344806"/>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68529"/>
            <a:ext cx="344806" cy="344806"/>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22728" y="1832529"/>
            <a:ext cx="10629391" cy="306000"/>
          </a:xfrm>
          <a:prstGeom prst="rect">
            <a:avLst/>
          </a:prstGeom>
          <a:noFill/>
        </p:spPr>
        <p:txBody>
          <a:bodyPr wrap="square"/>
          <a:lstStyle/>
          <a:p>
            <a:pPr algn="l"/>
            <a:r>
              <a:rPr sz="1800" b="1" i="0">
                <a:solidFill>
                  <a:srgbClr val="121E21"/>
                </a:solidFill>
                <a:latin typeface="Calibri"/>
              </a:rPr>
              <a:t>Step 2</a:t>
            </a:r>
          </a:p>
        </p:txBody>
      </p:sp>
      <p:sp>
        <p:nvSpPr>
          <p:cNvPr id="12" name="TextBox 11"/>
          <p:cNvSpPr txBox="1"/>
          <p:nvPr/>
        </p:nvSpPr>
        <p:spPr>
          <a:xfrm>
            <a:off x="1022728" y="2138529"/>
            <a:ext cx="10629391" cy="611274"/>
          </a:xfrm>
          <a:prstGeom prst="rect">
            <a:avLst/>
          </a:prstGeom>
          <a:noFill/>
        </p:spPr>
        <p:txBody>
          <a:bodyPr wrap="square"/>
          <a:lstStyle/>
          <a:p>
            <a:pPr algn="l"/>
            <a:r>
              <a:rPr sz="1400" b="0" i="0">
                <a:solidFill>
                  <a:srgbClr val="58777E"/>
                </a:solidFill>
                <a:latin typeface="Calibri"/>
              </a:rPr>
              <a:t>Step 2 — Sort them into two or more groups using visible features such as size, body covering or shape.</a:t>
            </a:r>
          </a:p>
        </p:txBody>
      </p:sp>
      <p:sp>
        <p:nvSpPr>
          <p:cNvPr id="13" name="Rectangle 12"/>
          <p:cNvSpPr/>
          <p:nvPr/>
        </p:nvSpPr>
        <p:spPr>
          <a:xfrm>
            <a:off x="1022728" y="2890665"/>
            <a:ext cx="10629391"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45928"/>
            <a:ext cx="344806" cy="344806"/>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45928"/>
            <a:ext cx="344806" cy="344806"/>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22728" y="3009928"/>
            <a:ext cx="10629391" cy="306000"/>
          </a:xfrm>
          <a:prstGeom prst="rect">
            <a:avLst/>
          </a:prstGeom>
          <a:noFill/>
        </p:spPr>
        <p:txBody>
          <a:bodyPr wrap="square"/>
          <a:lstStyle/>
          <a:p>
            <a:pPr algn="l"/>
            <a:r>
              <a:rPr sz="1800" b="1" i="0">
                <a:solidFill>
                  <a:srgbClr val="121E21"/>
                </a:solidFill>
                <a:latin typeface="Calibri"/>
              </a:rPr>
              <a:t>Step 3</a:t>
            </a:r>
          </a:p>
        </p:txBody>
      </p:sp>
      <p:sp>
        <p:nvSpPr>
          <p:cNvPr id="17" name="TextBox 16"/>
          <p:cNvSpPr txBox="1"/>
          <p:nvPr/>
        </p:nvSpPr>
        <p:spPr>
          <a:xfrm>
            <a:off x="1022728" y="3315928"/>
            <a:ext cx="10629391" cy="611274"/>
          </a:xfrm>
          <a:prstGeom prst="rect">
            <a:avLst/>
          </a:prstGeom>
          <a:noFill/>
        </p:spPr>
        <p:txBody>
          <a:bodyPr wrap="square"/>
          <a:lstStyle/>
          <a:p>
            <a:pPr algn="l"/>
            <a:r>
              <a:rPr sz="1400" b="0" i="0">
                <a:solidFill>
                  <a:srgbClr val="58777E"/>
                </a:solidFill>
                <a:latin typeface="Calibri"/>
              </a:rPr>
              <a:t>Step 3 — Draw your groups as a labelled chart or tree.</a:t>
            </a:r>
          </a:p>
        </p:txBody>
      </p:sp>
      <p:sp>
        <p:nvSpPr>
          <p:cNvPr id="18" name="Rectangle 17"/>
          <p:cNvSpPr/>
          <p:nvPr/>
        </p:nvSpPr>
        <p:spPr>
          <a:xfrm>
            <a:off x="1022728" y="4068064"/>
            <a:ext cx="10629391"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23326"/>
            <a:ext cx="344806" cy="344806"/>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23326"/>
            <a:ext cx="344806" cy="344806"/>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22728" y="4187326"/>
            <a:ext cx="10629391" cy="306000"/>
          </a:xfrm>
          <a:prstGeom prst="rect">
            <a:avLst/>
          </a:prstGeom>
          <a:noFill/>
        </p:spPr>
        <p:txBody>
          <a:bodyPr wrap="square"/>
          <a:lstStyle/>
          <a:p>
            <a:pPr algn="l"/>
            <a:r>
              <a:rPr sz="1800" b="1" i="0">
                <a:solidFill>
                  <a:srgbClr val="121E21"/>
                </a:solidFill>
                <a:latin typeface="Calibri"/>
              </a:rPr>
              <a:t>Step 4</a:t>
            </a:r>
          </a:p>
        </p:txBody>
      </p:sp>
      <p:sp>
        <p:nvSpPr>
          <p:cNvPr id="22" name="TextBox 21"/>
          <p:cNvSpPr txBox="1"/>
          <p:nvPr/>
        </p:nvSpPr>
        <p:spPr>
          <a:xfrm>
            <a:off x="1022728" y="4493326"/>
            <a:ext cx="10629391" cy="611274"/>
          </a:xfrm>
          <a:prstGeom prst="rect">
            <a:avLst/>
          </a:prstGeom>
          <a:noFill/>
        </p:spPr>
        <p:txBody>
          <a:bodyPr wrap="square"/>
          <a:lstStyle/>
          <a:p>
            <a:pPr algn="l"/>
            <a:r>
              <a:rPr sz="1400" b="0" i="0">
                <a:solidFill>
                  <a:srgbClr val="58777E"/>
                </a:solidFill>
                <a:latin typeface="Calibri"/>
              </a:rPr>
              <a:t>Step 4 — Swap with a partner and see whether they can use your system correctly.</a:t>
            </a:r>
          </a:p>
        </p:txBody>
      </p:sp>
      <p:sp>
        <p:nvSpPr>
          <p:cNvPr id="23" name="Rectangle 22"/>
          <p:cNvSpPr/>
          <p:nvPr/>
        </p:nvSpPr>
        <p:spPr>
          <a:xfrm>
            <a:off x="1022728" y="5245462"/>
            <a:ext cx="10629391"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00725"/>
            <a:ext cx="344806" cy="344806"/>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00725"/>
            <a:ext cx="344806" cy="344806"/>
          </a:xfrm>
          <a:prstGeom prst="rect">
            <a:avLst/>
          </a:prstGeom>
          <a:noFill/>
        </p:spPr>
        <p:txBody>
          <a:bodyPr wrap="square" anchor="ctr"/>
          <a:lstStyle/>
          <a:p>
            <a:pPr algn="ctr"/>
            <a:r>
              <a:rPr sz="1400" b="1" i="0">
                <a:solidFill>
                  <a:srgbClr val="FFFFFF"/>
                </a:solidFill>
                <a:latin typeface="Trebuchet MS"/>
              </a:rPr>
              <a:t>5</a:t>
            </a:r>
          </a:p>
        </p:txBody>
      </p:sp>
      <p:sp>
        <p:nvSpPr>
          <p:cNvPr id="26" name="TextBox 25"/>
          <p:cNvSpPr txBox="1"/>
          <p:nvPr/>
        </p:nvSpPr>
        <p:spPr>
          <a:xfrm>
            <a:off x="1022728" y="5364725"/>
            <a:ext cx="10629391" cy="306000"/>
          </a:xfrm>
          <a:prstGeom prst="rect">
            <a:avLst/>
          </a:prstGeom>
          <a:noFill/>
        </p:spPr>
        <p:txBody>
          <a:bodyPr wrap="square"/>
          <a:lstStyle/>
          <a:p>
            <a:pPr algn="l"/>
            <a:r>
              <a:rPr sz="1800" b="1" i="0">
                <a:solidFill>
                  <a:srgbClr val="121E21"/>
                </a:solidFill>
                <a:latin typeface="Calibri"/>
              </a:rPr>
              <a:t>Step 5</a:t>
            </a:r>
          </a:p>
        </p:txBody>
      </p:sp>
      <p:sp>
        <p:nvSpPr>
          <p:cNvPr id="27" name="TextBox 26"/>
          <p:cNvSpPr txBox="1"/>
          <p:nvPr/>
        </p:nvSpPr>
        <p:spPr>
          <a:xfrm>
            <a:off x="1022728" y="5670725"/>
            <a:ext cx="10629391" cy="611274"/>
          </a:xfrm>
          <a:prstGeom prst="rect">
            <a:avLst/>
          </a:prstGeom>
          <a:noFill/>
        </p:spPr>
        <p:txBody>
          <a:bodyPr wrap="square"/>
          <a:lstStyle/>
          <a:p>
            <a:pPr algn="l"/>
            <a:r>
              <a:rPr sz="1400" b="0" i="0">
                <a:solidFill>
                  <a:srgbClr val="58777E"/>
                </a:solidFill>
                <a:latin typeface="Calibri"/>
              </a:rPr>
              <a:t>Step 5 — Add one improvement if your partner gets stuck.</a:t>
            </a:r>
          </a:p>
        </p:txBody>
      </p:sp>
      <p:sp>
        <p:nvSpPr>
          <p:cNvPr id="28" name="Rectangle 27"/>
          <p:cNvSpPr/>
          <p:nvPr/>
        </p:nvSpPr>
        <p:spPr>
          <a:xfrm>
            <a:off x="0" y="6771799"/>
            <a:ext cx="12192119" cy="86201"/>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ehtznth9.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500" b="1" i="0">
                <a:solidFill>
                  <a:srgbClr val="FFFFFF"/>
                </a:solidFill>
                <a:latin typeface="Trebuchet MS"/>
              </a:rPr>
              <a:t>Classification helps scientists turn biodiversity from a confusing mass of living things into a system they can study, compare and protect.</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3C0"/>
                </a:solidFill>
                <a:latin typeface="Calibri"/>
              </a:rPr>
              <a:t>Without classification, it would be hard to identify organisms, spot patterns, or notice when a species is missing from an ecosystem. This is why scientists use shared features and identification tools to make sense of the living world.</a:t>
            </a:r>
          </a:p>
        </p:txBody>
      </p:sp>
      <p:sp>
        <p:nvSpPr>
          <p:cNvPr id="6" name="Rectangle 5"/>
          <p:cNvSpPr/>
          <p:nvPr/>
        </p:nvSpPr>
        <p:spPr>
          <a:xfrm>
            <a:off x="0" y="6768000"/>
            <a:ext cx="12192119" cy="90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