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exactly as written.</a:t>
            </a:r>
          </a:p>
          <a:p>
            <a:r>
              <a:t>- Link the question to movement from country to city.</a:t>
            </a:r>
          </a:p>
          <a:p>
            <a:r>
              <a:t>- Set up push and pull factors.</a:t>
            </a:r>
          </a:p>
          <a:p>
            <a:r>
              <a:t>Opening hook — say this: "Did you know that by 1850, more than half of Britain's population lived in cities? What could have driven so many people to leave their rural homes?"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It meant common land was fenced off, so many people lost access to land and work and had to look elsewhere for income | Q2: It reduced the need for human labour on farms, so some workers had to find paid work elsewhere | Q3: Their wages were low, harvests had failed, and there were more jobs and regular pay in factories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Ensure the exit ticket uses the lesson's core concept.</a:t>
            </a:r>
          </a:p>
          <a:p>
            <a:r>
              <a:t>- Check that the example comes from the slides.</a:t>
            </a:r>
          </a:p>
          <a:p>
            <a:r>
              <a:t>- Keep the final answer concise and closed-book.</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movement and reasons.</a:t>
            </a:r>
          </a:p>
          <a:p>
            <a:r>
              <a:t>- Mention that students will compare past and present urbanisation.</a:t>
            </a:r>
          </a:p>
          <a:p>
            <a:r>
              <a:t>- Check that the verbs are measurable.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prior ideas about work and living conditions.</a:t>
            </a:r>
          </a:p>
          <a:p>
            <a:r>
              <a:t>- Encourage students to think beyond jobs alone.</a:t>
            </a:r>
          </a:p>
          <a:p>
            <a:r>
              <a:t>- Do not correct responses yet.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Only include words students need before the content begins.</a:t>
            </a:r>
          </a:p>
          <a:p>
            <a:r>
              <a:t>- Keep definitions short and lesson-specific.</a:t>
            </a:r>
          </a:p>
          <a:p>
            <a:r>
              <a:t>- Refer back to these terms during the build slides.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the movement of people, not just city buildings.</a:t>
            </a:r>
          </a:p>
          <a:p>
            <a:r>
              <a:t>- Connect city growth to people arriving for work.</a:t>
            </a:r>
          </a:p>
          <a:p>
            <a:r>
              <a:t>- Use Manchester as the named example.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that jobs were important, but not the only reason.</a:t>
            </a:r>
          </a:p>
          <a:p>
            <a:r>
              <a:t>- Link enclosure and mechanisation to loss of income.</a:t>
            </a:r>
          </a:p>
          <a:p>
            <a:r>
              <a:t>- Ask students to notice the pressure to move, not just the attraction of cities.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Contrast attraction with the kind of city that developed.</a:t>
            </a:r>
          </a:p>
          <a:p>
            <a:r>
              <a:t>- Use Manchester as the example of industrial growth.</a:t>
            </a:r>
          </a:p>
          <a:p>
            <a:r>
              <a:t>- Highlight wages, services, and excitement as pulls.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population structure, not just numbers.</a:t>
            </a:r>
          </a:p>
          <a:p>
            <a:r>
              <a:t>- Link migration to changes in age and employment patterns.</a:t>
            </a:r>
          </a:p>
          <a:p>
            <a:r>
              <a:t>- Use the example to show rural and urban populations changing together.</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main takeaway students should remember.</a:t>
            </a:r>
          </a:p>
          <a:p>
            <a:r>
              <a:t>- Reinforce push and pull factors together.</a:t>
            </a:r>
          </a:p>
          <a:p>
            <a:r>
              <a:t>- Keep the focus on migration, not general industrial growth.</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ujmbim1c.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800" b="1" i="0">
                <a:solidFill>
                  <a:srgbClr val="FFFFFF"/>
                </a:solidFill>
                <a:latin typeface="Calibri Light"/>
              </a:rPr>
              <a:t>Leaving the Countryside: Why Cities Grew in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by 1850, more than half of Britain's population lived in cities? What could have driven so many people to leave their r…</a:t>
            </a:r>
          </a:p>
        </p:txBody>
      </p:sp>
      <p:sp>
        <p:nvSpPr>
          <p:cNvPr id="8" name="Rectangle 7"/>
          <p:cNvSpPr/>
          <p:nvPr/>
        </p:nvSpPr>
        <p:spPr>
          <a:xfrm>
            <a:off x="0" y="6757200"/>
            <a:ext cx="12192119" cy="1008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7E5B25"/>
                </a:solidFill>
                <a:latin typeface="Calibri Light"/>
              </a:rPr>
              <a:t>✓ Check Your Understanding</a:t>
            </a:r>
          </a:p>
        </p:txBody>
      </p:sp>
      <p:sp>
        <p:nvSpPr>
          <p:cNvPr id="4" name="Rectangle 3"/>
          <p:cNvSpPr/>
          <p:nvPr/>
        </p:nvSpPr>
        <p:spPr>
          <a:xfrm>
            <a:off x="540000" y="684000"/>
            <a:ext cx="1260000" cy="360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B12"/>
                </a:solidFill>
                <a:latin typeface="Calibri"/>
              </a:rPr>
              <a:t>Q1.  Which explanation best shows why enclosure pushed many rural families to move to industrial cities?</a:t>
            </a:r>
          </a:p>
        </p:txBody>
      </p:sp>
      <p:sp>
        <p:nvSpPr>
          <p:cNvPr id="6" name="Rounded Rectangle 5"/>
          <p:cNvSpPr/>
          <p:nvPr/>
        </p:nvSpPr>
        <p:spPr>
          <a:xfrm>
            <a:off x="540000"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B12"/>
                </a:solidFill>
                <a:latin typeface="Calibri"/>
              </a:rPr>
              <a:t>A.  It gave everyone more land to farm, so families moved to cities for adventure</a:t>
            </a:r>
          </a:p>
        </p:txBody>
      </p:sp>
      <p:sp>
        <p:nvSpPr>
          <p:cNvPr id="8" name="Rounded Rectangle 7"/>
          <p:cNvSpPr/>
          <p:nvPr/>
        </p:nvSpPr>
        <p:spPr>
          <a:xfrm>
            <a:off x="6186059" y="124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B12"/>
                </a:solidFill>
                <a:latin typeface="Calibri"/>
              </a:rPr>
              <a:t>B.  It meant common land was fenced off, so many people lost access to land and work and had to look elsewhere for income</a:t>
            </a:r>
          </a:p>
        </p:txBody>
      </p:sp>
      <p:sp>
        <p:nvSpPr>
          <p:cNvPr id="10" name="Rounded Rectangle 9"/>
          <p:cNvSpPr/>
          <p:nvPr/>
        </p:nvSpPr>
        <p:spPr>
          <a:xfrm>
            <a:off x="540000"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B12"/>
                </a:solidFill>
                <a:latin typeface="Calibri"/>
              </a:rPr>
              <a:t>C.  It reduced the price of food in villages, so people wanted to live closer to shops</a:t>
            </a:r>
          </a:p>
        </p:txBody>
      </p:sp>
      <p:sp>
        <p:nvSpPr>
          <p:cNvPr id="12" name="Rounded Rectangle 11"/>
          <p:cNvSpPr/>
          <p:nvPr/>
        </p:nvSpPr>
        <p:spPr>
          <a:xfrm>
            <a:off x="6186059" y="1728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B12"/>
                </a:solidFill>
                <a:latin typeface="Calibri"/>
              </a:rPr>
              <a:t>D.  It made farms more exciting, so people chose city life over village life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B12"/>
                </a:solidFill>
                <a:latin typeface="Calibri"/>
              </a:rPr>
              <a:t>Q2.  How did mechanisation encourage urbanisation in the 1800s?</a:t>
            </a:r>
          </a:p>
        </p:txBody>
      </p:sp>
      <p:sp>
        <p:nvSpPr>
          <p:cNvPr id="15" name="Rounded Rectangle 14"/>
          <p:cNvSpPr/>
          <p:nvPr/>
        </p:nvSpPr>
        <p:spPr>
          <a:xfrm>
            <a:off x="540000"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B12"/>
                </a:solidFill>
                <a:latin typeface="Calibri"/>
              </a:rPr>
              <a:t>A.  It increased the number of farm jobs, so more people stayed in the countryside</a:t>
            </a:r>
          </a:p>
        </p:txBody>
      </p:sp>
      <p:sp>
        <p:nvSpPr>
          <p:cNvPr id="17" name="Rounded Rectangle 16"/>
          <p:cNvSpPr/>
          <p:nvPr/>
        </p:nvSpPr>
        <p:spPr>
          <a:xfrm>
            <a:off x="6186059" y="3144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B12"/>
                </a:solidFill>
                <a:latin typeface="Calibri"/>
              </a:rPr>
              <a:t>B.  It made villages bigger than towns, so people moved away from cities</a:t>
            </a:r>
          </a:p>
        </p:txBody>
      </p:sp>
      <p:sp>
        <p:nvSpPr>
          <p:cNvPr id="19" name="Rounded Rectangle 18"/>
          <p:cNvSpPr/>
          <p:nvPr/>
        </p:nvSpPr>
        <p:spPr>
          <a:xfrm>
            <a:off x="540000"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B12"/>
                </a:solidFill>
                <a:latin typeface="Calibri"/>
              </a:rPr>
              <a:t>C.  It reduced the need for human labour on farms, so some workers had to find paid work elsewhere</a:t>
            </a:r>
          </a:p>
        </p:txBody>
      </p:sp>
      <p:sp>
        <p:nvSpPr>
          <p:cNvPr id="21" name="Rounded Rectangle 20"/>
          <p:cNvSpPr/>
          <p:nvPr/>
        </p:nvSpPr>
        <p:spPr>
          <a:xfrm>
            <a:off x="6186059" y="3630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B12"/>
                </a:solidFill>
                <a:latin typeface="Calibri"/>
              </a:rPr>
              <a:t>D.  It meant people no longer needed wages, so they left the countryside for leisure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B12"/>
                </a:solidFill>
                <a:latin typeface="Calibri"/>
              </a:rPr>
              <a:t>Q3.  Which situation best explains why a rural family might choose to move to an industrial city even if they did not want to leave their home area?</a:t>
            </a:r>
          </a:p>
        </p:txBody>
      </p:sp>
      <p:sp>
        <p:nvSpPr>
          <p:cNvPr id="24" name="Rounded Rectangle 23"/>
          <p:cNvSpPr/>
          <p:nvPr/>
        </p:nvSpPr>
        <p:spPr>
          <a:xfrm>
            <a:off x="540000"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B12"/>
                </a:solidFill>
                <a:latin typeface="Calibri"/>
              </a:rPr>
              <a:t>A.  Their village had plenty of secure jobs, but the city offered no advantages</a:t>
            </a:r>
          </a:p>
        </p:txBody>
      </p:sp>
      <p:sp>
        <p:nvSpPr>
          <p:cNvPr id="26" name="Rounded Rectangle 25"/>
          <p:cNvSpPr/>
          <p:nvPr/>
        </p:nvSpPr>
        <p:spPr>
          <a:xfrm>
            <a:off x="6186059" y="5046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B12"/>
                </a:solidFill>
                <a:latin typeface="Calibri"/>
              </a:rPr>
              <a:t>B.  They had enough land and work, so moving would have made life easier for them</a:t>
            </a:r>
          </a:p>
        </p:txBody>
      </p:sp>
      <p:sp>
        <p:nvSpPr>
          <p:cNvPr id="28" name="Rounded Rectangle 27"/>
          <p:cNvSpPr/>
          <p:nvPr/>
        </p:nvSpPr>
        <p:spPr>
          <a:xfrm>
            <a:off x="540000"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B12"/>
                </a:solidFill>
                <a:latin typeface="Calibri"/>
              </a:rPr>
              <a:t>C.  They wanted to escape the noise of factories and return to farm life</a:t>
            </a:r>
          </a:p>
        </p:txBody>
      </p:sp>
      <p:sp>
        <p:nvSpPr>
          <p:cNvPr id="30" name="Rounded Rectangle 29"/>
          <p:cNvSpPr/>
          <p:nvPr/>
        </p:nvSpPr>
        <p:spPr>
          <a:xfrm>
            <a:off x="6186059" y="5532000"/>
            <a:ext cx="5466059" cy="432000"/>
          </a:xfrm>
          <a:prstGeom prst="roundRect">
            <a:avLst>
              <a:gd name="adj" fmla="val 5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B12"/>
                </a:solidFill>
                <a:latin typeface="Calibri"/>
              </a:rPr>
              <a:t>D.  Their wages were low, harvests had failed, and there were more jobs and regular pay in factories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5B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CE3B42"/>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Calibri Light"/>
              </a:rPr>
              <a:t>Why did so many people leave the countryside for cities during the Industrial Revolution?</a:t>
            </a:r>
          </a:p>
        </p:txBody>
      </p:sp>
      <p:sp>
        <p:nvSpPr>
          <p:cNvPr id="5" name="Rectangle 4"/>
          <p:cNvSpPr/>
          <p:nvPr/>
        </p:nvSpPr>
        <p:spPr>
          <a:xfrm>
            <a:off x="5556059" y="1260000"/>
            <a:ext cx="1080000" cy="432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500" b="1" i="0">
                <a:solidFill>
                  <a:srgbClr val="7E5B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Urbanisation happened as people moved from rural areas to cities, causing places like Manchester to grow quickly during industrialisation.</a:t>
            </a:r>
          </a:p>
        </p:txBody>
      </p:sp>
      <p:sp>
        <p:nvSpPr>
          <p:cNvPr id="9" name="Oval 8"/>
          <p:cNvSpPr/>
          <p:nvPr/>
        </p:nvSpPr>
        <p:spPr>
          <a:xfrm>
            <a:off x="540000" y="3066750"/>
            <a:ext cx="306000" cy="306000"/>
          </a:xfrm>
          <a:prstGeom prst="ellipse">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500" b="1" i="0">
                <a:solidFill>
                  <a:srgbClr val="7E5B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Push factors such as enclosure, mechanisation, and rural poverty made countryside life less secure for many families.</a:t>
            </a:r>
          </a:p>
        </p:txBody>
      </p:sp>
      <p:sp>
        <p:nvSpPr>
          <p:cNvPr id="12" name="Oval 11"/>
          <p:cNvSpPr/>
          <p:nvPr/>
        </p:nvSpPr>
        <p:spPr>
          <a:xfrm>
            <a:off x="540000" y="4205250"/>
            <a:ext cx="306000" cy="306000"/>
          </a:xfrm>
          <a:prstGeom prst="ellipse">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500" b="1" i="0">
                <a:solidFill>
                  <a:srgbClr val="7E5B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Pull factors such as factory employment and better wages attracted people to industrial cities, even though city life was crowded and difficult.</a:t>
            </a:r>
          </a:p>
        </p:txBody>
      </p:sp>
      <p:sp>
        <p:nvSpPr>
          <p:cNvPr id="15" name="Oval 14"/>
          <p:cNvSpPr/>
          <p:nvPr/>
        </p:nvSpPr>
        <p:spPr>
          <a:xfrm>
            <a:off x="540000" y="5343750"/>
            <a:ext cx="306000" cy="306000"/>
          </a:xfrm>
          <a:prstGeom prst="ellipse">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500" b="1" i="0">
                <a:solidFill>
                  <a:srgbClr val="7E5B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Demographic change followed migration: villages lost workers while cities gained large numbers of labourers and families.</a:t>
            </a:r>
          </a:p>
        </p:txBody>
      </p:sp>
      <p:sp>
        <p:nvSpPr>
          <p:cNvPr id="18" name="Rounded Rectangle 17"/>
          <p:cNvSpPr/>
          <p:nvPr/>
        </p:nvSpPr>
        <p:spPr>
          <a:xfrm>
            <a:off x="540000" y="6174001"/>
            <a:ext cx="11112119" cy="503999"/>
          </a:xfrm>
          <a:prstGeom prst="roundRect">
            <a:avLst>
              <a:gd name="adj" fmla="val 4000"/>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500" b="0" i="1">
                <a:solidFill>
                  <a:srgbClr val="7E5B25"/>
                </a:solidFill>
                <a:latin typeface="Calibri"/>
              </a:rPr>
              <a:t>Exit ticket:  In two sentences, explain urbanisation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C0A57C"/>
                </a:solidFill>
                <a:latin typeface="Calibri"/>
              </a:rPr>
              <a:t>LEARNING INTENTION</a:t>
            </a:r>
          </a:p>
        </p:txBody>
      </p:sp>
      <p:sp>
        <p:nvSpPr>
          <p:cNvPr id="4" name="Rectangle 3"/>
          <p:cNvSpPr/>
          <p:nvPr/>
        </p:nvSpPr>
        <p:spPr>
          <a:xfrm>
            <a:off x="540000" y="827999"/>
            <a:ext cx="720000" cy="36000"/>
          </a:xfrm>
          <a:prstGeom prst="rect">
            <a:avLst/>
          </a:prstGeom>
          <a:solidFill>
            <a:srgbClr val="C0A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explain why people moved from rural areas to industrial cities</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7E5B25"/>
                </a:solidFill>
                <a:latin typeface="Calibri"/>
              </a:rPr>
              <a:t>SUCCESS CRITERIA</a:t>
            </a:r>
          </a:p>
        </p:txBody>
      </p:sp>
      <p:sp>
        <p:nvSpPr>
          <p:cNvPr id="8" name="Rectangle 7"/>
          <p:cNvSpPr/>
          <p:nvPr/>
        </p:nvSpPr>
        <p:spPr>
          <a:xfrm>
            <a:off x="5760000" y="827999"/>
            <a:ext cx="720000" cy="36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B12"/>
                </a:solidFill>
                <a:latin typeface="Calibri"/>
              </a:rPr>
              <a:t>I can explain how push factors and pull factors influenced migration to cities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B12"/>
                </a:solidFill>
                <a:latin typeface="Calibri"/>
              </a:rPr>
              <a:t>I can compare life in the countryside with life in industrial cities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B12"/>
                </a:solidFill>
                <a:latin typeface="Calibri"/>
              </a:rPr>
              <a:t>I can give examples of enclosure, mechanisation and factory employment</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B12"/>
                </a:solidFill>
                <a:latin typeface="Calibri"/>
              </a:rPr>
              <a:t>I can describe how urbanisation changed the population of towns and cities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7E5B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Talk first with your partner, then share one reason for staying and one reason for leaving.</a:t>
            </a:r>
          </a:p>
        </p:txBody>
      </p:sp>
      <p:sp>
        <p:nvSpPr>
          <p:cNvPr id="8" name="TextBox 7"/>
          <p:cNvSpPr txBox="1"/>
          <p:nvPr/>
        </p:nvSpPr>
        <p:spPr>
          <a:xfrm>
            <a:off x="540000" y="720000"/>
            <a:ext cx="11112119" cy="360000"/>
          </a:xfrm>
          <a:prstGeom prst="rect">
            <a:avLst/>
          </a:prstGeom>
          <a:noFill/>
        </p:spPr>
        <p:txBody>
          <a:bodyPr wrap="square"/>
          <a:lstStyle/>
          <a:p>
            <a:pPr algn="l"/>
            <a:r>
              <a:rPr sz="2400" b="1" i="0">
                <a:solidFill>
                  <a:srgbClr val="7E5B25"/>
                </a:solidFill>
                <a:latin typeface="Calibri Light"/>
              </a:rPr>
              <a:t>Countryside or City?</a:t>
            </a:r>
          </a:p>
        </p:txBody>
      </p:sp>
      <p:sp>
        <p:nvSpPr>
          <p:cNvPr id="9" name="Rectangle 8"/>
          <p:cNvSpPr/>
          <p:nvPr/>
        </p:nvSpPr>
        <p:spPr>
          <a:xfrm>
            <a:off x="540000" y="1116000"/>
            <a:ext cx="1260000" cy="432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211B12"/>
                </a:solidFill>
                <a:latin typeface="Calibri"/>
              </a:rPr>
              <a:t>Think about a family farm and a factory town: what might make people stay in the countryside?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211B12"/>
                </a:solidFill>
                <a:latin typeface="Calibri"/>
              </a:rPr>
              <a:t>What might make people take the risk of moving to a crowded city?</a:t>
            </a:r>
          </a:p>
        </p:txBody>
      </p:sp>
      <p:sp>
        <p:nvSpPr>
          <p:cNvPr id="18" name="Rounded Rectangle 17"/>
          <p:cNvSpPr/>
          <p:nvPr/>
        </p:nvSpPr>
        <p:spPr>
          <a:xfrm>
            <a:off x="540000" y="6210000"/>
            <a:ext cx="11112119" cy="468000"/>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7E5B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800" b="1" i="0">
                <a:solidFill>
                  <a:srgbClr val="7E5B25"/>
                </a:solidFill>
                <a:latin typeface="Calibri Light"/>
              </a:rPr>
              <a:t>Key Vocabulary</a:t>
            </a:r>
          </a:p>
        </p:txBody>
      </p:sp>
      <p:sp>
        <p:nvSpPr>
          <p:cNvPr id="3" name="Rectangle 2"/>
          <p:cNvSpPr/>
          <p:nvPr/>
        </p:nvSpPr>
        <p:spPr>
          <a:xfrm>
            <a:off x="540000" y="1170000"/>
            <a:ext cx="1260000" cy="504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563201"/>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599201"/>
            <a:ext cx="5232059" cy="36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707201"/>
            <a:ext cx="5124059" cy="234000"/>
          </a:xfrm>
          <a:prstGeom prst="rect">
            <a:avLst/>
          </a:prstGeom>
          <a:noFill/>
        </p:spPr>
        <p:txBody>
          <a:bodyPr wrap="square"/>
          <a:lstStyle/>
          <a:p>
            <a:pPr algn="l"/>
            <a:r>
              <a:rPr sz="1500" b="1" i="0">
                <a:solidFill>
                  <a:srgbClr val="7E5B25"/>
                </a:solidFill>
                <a:latin typeface="Calibri Light"/>
              </a:rPr>
              <a:t>ENCLOSURE</a:t>
            </a:r>
          </a:p>
        </p:txBody>
      </p:sp>
      <p:sp>
        <p:nvSpPr>
          <p:cNvPr id="8" name="TextBox 7"/>
          <p:cNvSpPr txBox="1"/>
          <p:nvPr/>
        </p:nvSpPr>
        <p:spPr>
          <a:xfrm>
            <a:off x="702000" y="2941201"/>
            <a:ext cx="5124059" cy="721799"/>
          </a:xfrm>
          <a:prstGeom prst="rect">
            <a:avLst/>
          </a:prstGeom>
          <a:noFill/>
        </p:spPr>
        <p:txBody>
          <a:bodyPr wrap="square"/>
          <a:lstStyle/>
          <a:p>
            <a:pPr algn="l"/>
            <a:r>
              <a:rPr sz="1500" b="0" i="0">
                <a:solidFill>
                  <a:srgbClr val="211B12"/>
                </a:solidFill>
                <a:latin typeface="Calibri"/>
              </a:rPr>
              <a:t>When common land was fenced off and controlled by landowners, limiting rural families' access to land and work.</a:t>
            </a:r>
          </a:p>
        </p:txBody>
      </p:sp>
      <p:sp>
        <p:nvSpPr>
          <p:cNvPr id="9" name="Rounded Rectangle 8"/>
          <p:cNvSpPr/>
          <p:nvPr/>
        </p:nvSpPr>
        <p:spPr>
          <a:xfrm>
            <a:off x="6204059" y="2563201"/>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599201"/>
            <a:ext cx="5232059" cy="360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707201"/>
            <a:ext cx="5124059" cy="234000"/>
          </a:xfrm>
          <a:prstGeom prst="rect">
            <a:avLst/>
          </a:prstGeom>
          <a:noFill/>
        </p:spPr>
        <p:txBody>
          <a:bodyPr wrap="square"/>
          <a:lstStyle/>
          <a:p>
            <a:pPr algn="l"/>
            <a:r>
              <a:rPr sz="1500" b="1" i="0">
                <a:solidFill>
                  <a:srgbClr val="CE3B42"/>
                </a:solidFill>
                <a:latin typeface="Calibri Light"/>
              </a:rPr>
              <a:t>MECHANISATION</a:t>
            </a:r>
          </a:p>
        </p:txBody>
      </p:sp>
      <p:sp>
        <p:nvSpPr>
          <p:cNvPr id="12" name="TextBox 11"/>
          <p:cNvSpPr txBox="1"/>
          <p:nvPr/>
        </p:nvSpPr>
        <p:spPr>
          <a:xfrm>
            <a:off x="6366059" y="2941201"/>
            <a:ext cx="5124059" cy="721799"/>
          </a:xfrm>
          <a:prstGeom prst="rect">
            <a:avLst/>
          </a:prstGeom>
          <a:noFill/>
        </p:spPr>
        <p:txBody>
          <a:bodyPr wrap="square"/>
          <a:lstStyle/>
          <a:p>
            <a:pPr algn="l"/>
            <a:r>
              <a:rPr sz="1500" b="0" i="0">
                <a:solidFill>
                  <a:srgbClr val="211B12"/>
                </a:solidFill>
                <a:latin typeface="Calibri"/>
              </a:rPr>
              <a:t>The use of machines to do work that people or animals had done before, often reducing the need for labour.</a:t>
            </a:r>
          </a:p>
        </p:txBody>
      </p:sp>
      <p:sp>
        <p:nvSpPr>
          <p:cNvPr id="13" name="Rounded Rectangle 12"/>
          <p:cNvSpPr/>
          <p:nvPr/>
        </p:nvSpPr>
        <p:spPr>
          <a:xfrm>
            <a:off x="540000" y="3897000"/>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500" b="1" i="0">
                <a:solidFill>
                  <a:srgbClr val="7E5B25"/>
                </a:solidFill>
                <a:latin typeface="Calibri Light"/>
              </a:rPr>
              <a:t>FACTORY EMPLOYMENT</a:t>
            </a:r>
          </a:p>
        </p:txBody>
      </p:sp>
      <p:sp>
        <p:nvSpPr>
          <p:cNvPr id="16" name="TextBox 15"/>
          <p:cNvSpPr txBox="1"/>
          <p:nvPr/>
        </p:nvSpPr>
        <p:spPr>
          <a:xfrm>
            <a:off x="702000" y="4275000"/>
            <a:ext cx="5124059" cy="721799"/>
          </a:xfrm>
          <a:prstGeom prst="rect">
            <a:avLst/>
          </a:prstGeom>
          <a:noFill/>
        </p:spPr>
        <p:txBody>
          <a:bodyPr wrap="square"/>
          <a:lstStyle/>
          <a:p>
            <a:pPr algn="l"/>
            <a:r>
              <a:rPr sz="1500" b="0" i="0">
                <a:solidFill>
                  <a:srgbClr val="211B12"/>
                </a:solidFill>
                <a:latin typeface="Calibri"/>
              </a:rPr>
              <a:t>Paid work in a factory, usually with regular shifts, wages, and crowded working conditions.</a:t>
            </a:r>
          </a:p>
        </p:txBody>
      </p:sp>
      <p:sp>
        <p:nvSpPr>
          <p:cNvPr id="17" name="Rounded Rectangle 16"/>
          <p:cNvSpPr/>
          <p:nvPr/>
        </p:nvSpPr>
        <p:spPr>
          <a:xfrm>
            <a:off x="6204059" y="3897000"/>
            <a:ext cx="5448059" cy="1189799"/>
          </a:xfrm>
          <a:prstGeom prst="roundRect">
            <a:avLst>
              <a:gd name="adj" fmla="val 4000"/>
            </a:avLst>
          </a:prstGeom>
          <a:solidFill>
            <a:srgbClr val="F5F3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500" b="1" i="0">
                <a:solidFill>
                  <a:srgbClr val="CE3B42"/>
                </a:solidFill>
                <a:latin typeface="Calibri Light"/>
              </a:rPr>
              <a:t>URBANISATION</a:t>
            </a:r>
          </a:p>
        </p:txBody>
      </p:sp>
      <p:sp>
        <p:nvSpPr>
          <p:cNvPr id="20" name="TextBox 19"/>
          <p:cNvSpPr txBox="1"/>
          <p:nvPr/>
        </p:nvSpPr>
        <p:spPr>
          <a:xfrm>
            <a:off x="6366059" y="4275000"/>
            <a:ext cx="5124059" cy="721799"/>
          </a:xfrm>
          <a:prstGeom prst="rect">
            <a:avLst/>
          </a:prstGeom>
          <a:noFill/>
        </p:spPr>
        <p:txBody>
          <a:bodyPr wrap="square"/>
          <a:lstStyle/>
          <a:p>
            <a:pPr algn="l"/>
            <a:r>
              <a:rPr sz="1500" b="0" i="0">
                <a:solidFill>
                  <a:srgbClr val="211B12"/>
                </a:solidFill>
                <a:latin typeface="Calibri"/>
              </a:rPr>
              <a:t>The growth of cities as more people move from rural areas into towns and urban centres.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C0A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300" b="1" i="0">
                <a:solidFill>
                  <a:srgbClr val="FFFFFF"/>
                </a:solidFill>
                <a:latin typeface="Calibri Light"/>
              </a:rPr>
              <a:t>Urbanisation</a:t>
            </a:r>
          </a:p>
        </p:txBody>
      </p:sp>
      <p:pic>
        <p:nvPicPr>
          <p:cNvPr id="5" name="Picture 4" descr="tmp1apxdm0k.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4F3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211B12"/>
                </a:solidFill>
                <a:latin typeface="Calibri"/>
              </a:rPr>
              <a:t>Urbanisation is the process where people move from rural areas into cities, so the city grows in population and size. It often happens when work, services, and housing are more concentrated in one place than another.</a:t>
            </a:r>
          </a:p>
        </p:txBody>
      </p:sp>
      <p:sp>
        <p:nvSpPr>
          <p:cNvPr id="8" name="Oval 7"/>
          <p:cNvSpPr/>
          <p:nvPr/>
        </p:nvSpPr>
        <p:spPr>
          <a:xfrm>
            <a:off x="6042059" y="3600000"/>
            <a:ext cx="108000" cy="108000"/>
          </a:xfrm>
          <a:prstGeom prst="ellipse">
            <a:avLst/>
          </a:prstGeom>
          <a:solidFill>
            <a:srgbClr val="C0A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F58"/>
                </a:solidFill>
                <a:latin typeface="Calibri"/>
              </a:rPr>
              <a:t>e.g.  In Britain during the Industrial Revolution, villages lost people while places such as Manchester expanded quickly. New workers arrived for factory jobs, and streets, housing, and services had to grow fast to keep up.</a:t>
            </a:r>
          </a:p>
        </p:txBody>
      </p:sp>
      <p:sp>
        <p:nvSpPr>
          <p:cNvPr id="10" name="Rectangle 9"/>
          <p:cNvSpPr/>
          <p:nvPr/>
        </p:nvSpPr>
        <p:spPr>
          <a:xfrm>
            <a:off x="0" y="6768000"/>
            <a:ext cx="12192119" cy="90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800" b="1" i="0">
                <a:solidFill>
                  <a:srgbClr val="7E5B25"/>
                </a:solidFill>
                <a:latin typeface="Calibri Light"/>
              </a:rPr>
              <a:t>Push Factors: Why People Left the Countryside</a:t>
            </a:r>
          </a:p>
        </p:txBody>
      </p:sp>
      <p:sp>
        <p:nvSpPr>
          <p:cNvPr id="3" name="Rectangle 2"/>
          <p:cNvSpPr/>
          <p:nvPr/>
        </p:nvSpPr>
        <p:spPr>
          <a:xfrm>
            <a:off x="540000" y="1170000"/>
            <a:ext cx="1260000" cy="504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08kxddan.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44258" y="1433525"/>
            <a:ext cx="166813" cy="166813"/>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57033" y="1332000"/>
            <a:ext cx="7108273" cy="1121390"/>
          </a:xfrm>
          <a:prstGeom prst="rect">
            <a:avLst/>
          </a:prstGeom>
          <a:noFill/>
        </p:spPr>
        <p:txBody>
          <a:bodyPr wrap="square"/>
          <a:lstStyle/>
          <a:p>
            <a:pPr algn="l"/>
            <a:r>
              <a:rPr sz="1800" b="0" i="0">
                <a:solidFill>
                  <a:srgbClr val="211B12"/>
                </a:solidFill>
                <a:latin typeface="Calibri"/>
              </a:rPr>
              <a:t>Enclosure pushed many rural families off land they had used for generations. When land was fenced and controlled by landowners, small farmers and labourers could lose access to grazing, crops, and the work that kept them afloat.</a:t>
            </a:r>
          </a:p>
        </p:txBody>
      </p:sp>
      <p:sp>
        <p:nvSpPr>
          <p:cNvPr id="8" name="Rectangle 7"/>
          <p:cNvSpPr/>
          <p:nvPr/>
        </p:nvSpPr>
        <p:spPr>
          <a:xfrm>
            <a:off x="957033" y="2529596"/>
            <a:ext cx="7108273"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44258" y="2721728"/>
            <a:ext cx="166813" cy="166813"/>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57033" y="2620203"/>
            <a:ext cx="7108273" cy="1121390"/>
          </a:xfrm>
          <a:prstGeom prst="rect">
            <a:avLst/>
          </a:prstGeom>
          <a:noFill/>
        </p:spPr>
        <p:txBody>
          <a:bodyPr wrap="square"/>
          <a:lstStyle/>
          <a:p>
            <a:pPr algn="l"/>
            <a:r>
              <a:rPr sz="1800" b="0" i="0">
                <a:solidFill>
                  <a:srgbClr val="211B12"/>
                </a:solidFill>
                <a:latin typeface="Calibri"/>
              </a:rPr>
              <a:t>Mechanisation reduced the need for human labour on farms. A machine could do the work of several workers, so families who depended on seasonal farm jobs could suddenly face unemployment.</a:t>
            </a:r>
          </a:p>
        </p:txBody>
      </p:sp>
      <p:sp>
        <p:nvSpPr>
          <p:cNvPr id="11" name="Rectangle 10"/>
          <p:cNvSpPr/>
          <p:nvPr/>
        </p:nvSpPr>
        <p:spPr>
          <a:xfrm>
            <a:off x="957033" y="3817800"/>
            <a:ext cx="7108273"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44258" y="4009932"/>
            <a:ext cx="166813" cy="166813"/>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57033" y="3908406"/>
            <a:ext cx="7108273" cy="1121390"/>
          </a:xfrm>
          <a:prstGeom prst="rect">
            <a:avLst/>
          </a:prstGeom>
          <a:noFill/>
        </p:spPr>
        <p:txBody>
          <a:bodyPr wrap="square"/>
          <a:lstStyle/>
          <a:p>
            <a:pPr algn="l"/>
            <a:r>
              <a:rPr sz="1800" b="0" i="0">
                <a:solidFill>
                  <a:srgbClr val="211B12"/>
                </a:solidFill>
                <a:latin typeface="Calibri"/>
              </a:rPr>
              <a:t>Rural poverty made life in the countryside increasingly insecure. If wages were low, food was expensive, or harvests failed, moving became less a choice than a survival strategy.</a:t>
            </a:r>
          </a:p>
        </p:txBody>
      </p:sp>
      <p:sp>
        <p:nvSpPr>
          <p:cNvPr id="14" name="Rectangle 13"/>
          <p:cNvSpPr/>
          <p:nvPr/>
        </p:nvSpPr>
        <p:spPr>
          <a:xfrm>
            <a:off x="957033" y="5106003"/>
            <a:ext cx="7108273" cy="144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44258" y="5298135"/>
            <a:ext cx="166813" cy="166813"/>
          </a:xfrm>
          <a:prstGeom prst="ellipse">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57033" y="5196609"/>
            <a:ext cx="7108273" cy="1121390"/>
          </a:xfrm>
          <a:prstGeom prst="rect">
            <a:avLst/>
          </a:prstGeom>
          <a:noFill/>
        </p:spPr>
        <p:txBody>
          <a:bodyPr wrap="square"/>
          <a:lstStyle/>
          <a:p>
            <a:pPr algn="l"/>
            <a:r>
              <a:rPr sz="1800" b="0" i="0">
                <a:solidFill>
                  <a:srgbClr val="211B12"/>
                </a:solidFill>
                <a:latin typeface="Calibri"/>
              </a:rPr>
              <a:t>Some people also left because they saw no future for their children in the village. When a community offers little work and few chances to improve, migration becomes a practical decision rather than an adventurous one.</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800" b="1" i="0">
                <a:solidFill>
                  <a:srgbClr val="7E5B25"/>
                </a:solidFill>
                <a:latin typeface="Calibri Light"/>
              </a:rPr>
              <a:t>Pull Factors and Industrial Cities</a:t>
            </a:r>
          </a:p>
        </p:txBody>
      </p:sp>
      <p:sp>
        <p:nvSpPr>
          <p:cNvPr id="3" name="Rectangle 2"/>
          <p:cNvSpPr/>
          <p:nvPr/>
        </p:nvSpPr>
        <p:spPr>
          <a:xfrm>
            <a:off x="540000" y="1170000"/>
            <a:ext cx="1260000" cy="504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1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20524" cy="4986000"/>
          </a:xfrm>
          <a:prstGeom prst="roundRect">
            <a:avLst>
              <a:gd name="adj" fmla="val 2251"/>
            </a:avLst>
          </a:prstGeom>
          <a:solidFill>
            <a:srgbClr val="F4F3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04524" cy="432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4988524" cy="288000"/>
          </a:xfrm>
          <a:prstGeom prst="rect">
            <a:avLst/>
          </a:prstGeom>
          <a:noFill/>
        </p:spPr>
        <p:txBody>
          <a:bodyPr wrap="square"/>
          <a:lstStyle/>
          <a:p>
            <a:pPr algn="l"/>
            <a:r>
              <a:rPr sz="1500" b="1" i="0">
                <a:solidFill>
                  <a:srgbClr val="7E5B25"/>
                </a:solidFill>
                <a:latin typeface="Calibri Light"/>
              </a:rPr>
              <a:t>PULL FACTORS</a:t>
            </a:r>
          </a:p>
        </p:txBody>
      </p:sp>
      <p:sp>
        <p:nvSpPr>
          <p:cNvPr id="8" name="TextBox 7"/>
          <p:cNvSpPr txBox="1"/>
          <p:nvPr/>
        </p:nvSpPr>
        <p:spPr>
          <a:xfrm>
            <a:off x="756000" y="1872000"/>
            <a:ext cx="4988524" cy="4302000"/>
          </a:xfrm>
          <a:prstGeom prst="rect">
            <a:avLst/>
          </a:prstGeom>
          <a:noFill/>
        </p:spPr>
        <p:txBody>
          <a:bodyPr wrap="square"/>
          <a:lstStyle/>
          <a:p>
            <a:pPr algn="l"/>
            <a:r>
              <a:rPr sz="1800" b="0" i="0">
                <a:solidFill>
                  <a:srgbClr val="211B12"/>
                </a:solidFill>
                <a:latin typeface="Calibri"/>
              </a:rPr>
              <a:t>Cities attracted people because factories needed workers and paid wages more regularly than many rural jobs. For some families, that meant cash in hand each week, which felt safer than depending on the weather or one poor harvest. City life also promised new shops, services, and the excitement of change.</a:t>
            </a:r>
          </a:p>
        </p:txBody>
      </p:sp>
      <p:sp>
        <p:nvSpPr>
          <p:cNvPr id="9" name="Rounded Rectangle 8"/>
          <p:cNvSpPr/>
          <p:nvPr/>
        </p:nvSpPr>
        <p:spPr>
          <a:xfrm>
            <a:off x="6231595" y="1332000"/>
            <a:ext cx="5420524" cy="4986000"/>
          </a:xfrm>
          <a:prstGeom prst="roundRect">
            <a:avLst>
              <a:gd name="adj" fmla="val 2251"/>
            </a:avLst>
          </a:prstGeom>
          <a:solidFill>
            <a:srgbClr val="F4F3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39595" y="1386000"/>
            <a:ext cx="5204524" cy="432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47595" y="1530000"/>
            <a:ext cx="4988524" cy="288000"/>
          </a:xfrm>
          <a:prstGeom prst="rect">
            <a:avLst/>
          </a:prstGeom>
          <a:noFill/>
        </p:spPr>
        <p:txBody>
          <a:bodyPr wrap="square"/>
          <a:lstStyle/>
          <a:p>
            <a:pPr algn="l"/>
            <a:r>
              <a:rPr sz="1500" b="1" i="0">
                <a:solidFill>
                  <a:srgbClr val="CE3B42"/>
                </a:solidFill>
                <a:latin typeface="Calibri Light"/>
              </a:rPr>
              <a:t>INDUSTRIAL CITIES</a:t>
            </a:r>
          </a:p>
        </p:txBody>
      </p:sp>
      <p:sp>
        <p:nvSpPr>
          <p:cNvPr id="12" name="TextBox 11"/>
          <p:cNvSpPr txBox="1"/>
          <p:nvPr/>
        </p:nvSpPr>
        <p:spPr>
          <a:xfrm>
            <a:off x="6447595" y="1872000"/>
            <a:ext cx="4988524" cy="4302000"/>
          </a:xfrm>
          <a:prstGeom prst="rect">
            <a:avLst/>
          </a:prstGeom>
          <a:noFill/>
        </p:spPr>
        <p:txBody>
          <a:bodyPr wrap="square"/>
          <a:lstStyle/>
          <a:p>
            <a:pPr algn="l"/>
            <a:r>
              <a:rPr sz="1800" b="0" i="0">
                <a:solidFill>
                  <a:srgbClr val="211B12"/>
                </a:solidFill>
                <a:latin typeface="Calibri"/>
              </a:rPr>
              <a:t>Industrial cities like Manchester grew rapidly because factories clustered there and drew thousands of workers. The city was not just bigger; it was reshaped by mills, railways, warehouses, and crowded housing built to support industrial production. That growth created opportunity, but it also brought noise, pollution, and overcrowding.</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C0A5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300" b="1" i="0">
                <a:solidFill>
                  <a:srgbClr val="FFFFFF"/>
                </a:solidFill>
                <a:latin typeface="Calibri Light"/>
              </a:rPr>
              <a:t>Demographic Change</a:t>
            </a:r>
          </a:p>
        </p:txBody>
      </p:sp>
      <p:pic>
        <p:nvPicPr>
          <p:cNvPr id="5" name="Picture 4" descr="tmp0vqbc5bv.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4F3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211B12"/>
                </a:solidFill>
                <a:latin typeface="Calibri"/>
              </a:rPr>
              <a:t>Demographic change means changes in the size or structure of a population. In this lesson, it means more people living in cities, and more workers than farmers in the population mix.</a:t>
            </a:r>
          </a:p>
        </p:txBody>
      </p:sp>
      <p:sp>
        <p:nvSpPr>
          <p:cNvPr id="8" name="Oval 7"/>
          <p:cNvSpPr/>
          <p:nvPr/>
        </p:nvSpPr>
        <p:spPr>
          <a:xfrm>
            <a:off x="6042059" y="3600000"/>
            <a:ext cx="108000" cy="108000"/>
          </a:xfrm>
          <a:prstGeom prst="ellipse">
            <a:avLst/>
          </a:prstGeom>
          <a:solidFill>
            <a:srgbClr val="C0A5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F58"/>
                </a:solidFill>
                <a:latin typeface="Calibri"/>
              </a:rPr>
              <a:t>e.g.  As Manchester and other industrial cities expanded, the balance of the population shifted. Villages lost younger workers to the cities, while urban areas became crowded with factory labourers, apprentices, and families trying to find a better life.</a:t>
            </a:r>
          </a:p>
        </p:txBody>
      </p:sp>
      <p:sp>
        <p:nvSpPr>
          <p:cNvPr id="10" name="Rectangle 9"/>
          <p:cNvSpPr/>
          <p:nvPr/>
        </p:nvSpPr>
        <p:spPr>
          <a:xfrm>
            <a:off x="0" y="6768000"/>
            <a:ext cx="12192119" cy="90000"/>
          </a:xfrm>
          <a:prstGeom prst="rect">
            <a:avLst/>
          </a:prstGeom>
          <a:solidFill>
            <a:srgbClr val="7E5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gli_lyw9.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800" b="1" i="0">
                <a:solidFill>
                  <a:srgbClr val="FFFFFF"/>
                </a:solidFill>
                <a:latin typeface="Calibri Light"/>
              </a:rPr>
              <a:t>People left the countryside when rural life stopped providing enough work, security, and hope for the future.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A57C"/>
                </a:solidFill>
                <a:latin typeface="Calibri"/>
              </a:rPr>
              <a:t>Enclosure and mechanisation made many rural jobs disappear, while industrial cities offered wages and the chance of a fresh start. Urbanisation was therefore driven by both pressure to leave and attraction to move.</a:t>
            </a:r>
          </a:p>
        </p:txBody>
      </p:sp>
      <p:sp>
        <p:nvSpPr>
          <p:cNvPr id="6" name="Rectangle 5"/>
          <p:cNvSpPr/>
          <p:nvPr/>
        </p:nvSpPr>
        <p:spPr>
          <a:xfrm>
            <a:off x="0" y="6768000"/>
            <a:ext cx="12192119" cy="90000"/>
          </a:xfrm>
          <a:prstGeom prst="rect">
            <a:avLst/>
          </a:prstGeom>
          <a:solidFill>
            <a:srgbClr val="CE3B4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