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the lesson to fair testing and careful control</a:t>
            </a:r>
          </a:p>
          <a:p>
            <a:r>
              <a:t>- Ask students to watch for the three types of variables</a:t>
            </a:r>
          </a:p>
          <a:p>
            <a:r>
              <a:t>Opening hook — say this: "Did you know that changing just one factor in an experiment can completely change the outcome? Imagine if scientists didn't control their experiments carefully!"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The amount of water | Q2: B. To keep the test fair | Q3: B. The results were reproducible</a:t>
            </a:r>
          </a:p>
          <a:p/>
          <a:p>
            <a:r>
              <a:t>- Questions test application, not word recall</a:t>
            </a:r>
          </a:p>
          <a:p>
            <a:r>
              <a:t>- Check that students link control to fairness</a:t>
            </a:r>
          </a:p>
          <a:p>
            <a:r>
              <a:t>- Reproducibility appears in the final question</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should connect changing, measuring and controlling</a:t>
            </a:r>
          </a:p>
          <a:p>
            <a:r>
              <a:t>- The exit ticket must include one real example</a:t>
            </a:r>
          </a:p>
          <a:p>
            <a:r>
              <a:t>- Remind them that fair tests support reliable results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fair testing and variables</a:t>
            </a:r>
          </a:p>
          <a:p>
            <a:r>
              <a:t>- Students should be able to name each variable type</a:t>
            </a:r>
          </a:p>
          <a:p>
            <a:r>
              <a:t>- Success criteria will be revisited in the final check</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ideas about control and change</a:t>
            </a:r>
          </a:p>
          <a:p>
            <a:r>
              <a:t>- Listen for the misconception that many variables should change together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lesson-specific</a:t>
            </a:r>
          </a:p>
          <a:p>
            <a:r>
              <a:t>- Emphasise that fair tests depend on control</a:t>
            </a:r>
          </a:p>
          <a:p>
            <a:r>
              <a:t>- Reproducibility means repeatable results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independent variable is the planned change</a:t>
            </a:r>
          </a:p>
          <a:p>
            <a:r>
              <a:t>- Only one factor is changed on purpose</a:t>
            </a:r>
          </a:p>
          <a:p>
            <a:r>
              <a:t>- Use the water-and-plant example as the model</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dependent variable is the measured outcome</a:t>
            </a:r>
          </a:p>
          <a:p>
            <a:r>
              <a:t>- It should respond to the independent variable</a:t>
            </a:r>
          </a:p>
          <a:p>
            <a:r>
              <a:t>- Link measurement directly to the question</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Controlled variables remove other causes</a:t>
            </a:r>
          </a:p>
          <a:p>
            <a:r>
              <a:t>- Ask students what would spoil the comparison</a:t>
            </a:r>
          </a:p>
          <a:p>
            <a:r>
              <a:t>- Use the ice and music examples to widen understanding</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Fair test means one change only</a:t>
            </a:r>
          </a:p>
          <a:p>
            <a:r>
              <a:t>- Reproducibility checks whether results hold up</a:t>
            </a:r>
          </a:p>
          <a:p>
            <a:r>
              <a:t>- Connect repeatability to trust in scientific evidence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create a written investigation plan</a:t>
            </a:r>
          </a:p>
          <a:p>
            <a:r>
              <a:t>- Check that only one factor changes</a:t>
            </a:r>
          </a:p>
          <a:p>
            <a:r>
              <a:t>- Look for clear control and repeatability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7o_a3ehs.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2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800" b="1" i="0">
                <a:solidFill>
                  <a:srgbClr val="FFFFFF"/>
                </a:solidFill>
                <a:latin typeface="Trebuchet MS"/>
              </a:rPr>
              <a:t>Variables in Scientific Investigations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changing just one factor in an experiment can completely change the outcome? Imagine if scientists didn't control their…</a:t>
            </a:r>
          </a:p>
        </p:txBody>
      </p:sp>
      <p:sp>
        <p:nvSpPr>
          <p:cNvPr id="8" name="Rectangle 7"/>
          <p:cNvSpPr/>
          <p:nvPr/>
        </p:nvSpPr>
        <p:spPr>
          <a:xfrm>
            <a:off x="0" y="6757200"/>
            <a:ext cx="12192119" cy="1008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677E"/>
                </a:solidFill>
                <a:latin typeface="Trebuchet MS"/>
              </a:rPr>
              <a:t>✓ Check Your Understanding</a:t>
            </a:r>
          </a:p>
        </p:txBody>
      </p:sp>
      <p:sp>
        <p:nvSpPr>
          <p:cNvPr id="4" name="Rectangle 3"/>
          <p:cNvSpPr/>
          <p:nvPr/>
        </p:nvSpPr>
        <p:spPr>
          <a:xfrm>
            <a:off x="540000" y="684000"/>
            <a:ext cx="1260000" cy="36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D21"/>
                </a:solidFill>
                <a:latin typeface="Calibri"/>
              </a:rPr>
              <a:t>Q1.  A student changes the amount of water on each plant pot. What is the independent variable?</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600" b="0" i="0">
                <a:solidFill>
                  <a:srgbClr val="121D21"/>
                </a:solidFill>
                <a:latin typeface="Calibri"/>
              </a:rPr>
              <a:t>A.  The plant height</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600" b="0" i="0">
                <a:solidFill>
                  <a:srgbClr val="121D21"/>
                </a:solidFill>
                <a:latin typeface="Calibri"/>
              </a:rPr>
              <a:t>B.  The amount of water</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600" b="0" i="0">
                <a:solidFill>
                  <a:srgbClr val="121D21"/>
                </a:solidFill>
                <a:latin typeface="Calibri"/>
              </a:rPr>
              <a:t>C.  The type of ruler</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600" b="0" i="0">
                <a:solidFill>
                  <a:srgbClr val="121D21"/>
                </a:solidFill>
                <a:latin typeface="Calibri"/>
              </a:rPr>
              <a:t>D.  The colour of the pots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D21"/>
                </a:solidFill>
                <a:latin typeface="Calibri"/>
              </a:rPr>
              <a:t>Q2.  Why must sunlight, soil and pot size stay the same in a plant test?</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600" b="0" i="0">
                <a:solidFill>
                  <a:srgbClr val="121D21"/>
                </a:solidFill>
                <a:latin typeface="Calibri"/>
              </a:rPr>
              <a:t>A.  To make the plants grow faster</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600" b="0" i="0">
                <a:solidFill>
                  <a:srgbClr val="121D21"/>
                </a:solidFill>
                <a:latin typeface="Calibri"/>
              </a:rPr>
              <a:t>B.  To keep the test fair</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600" b="0" i="0">
                <a:solidFill>
                  <a:srgbClr val="121D21"/>
                </a:solidFill>
                <a:latin typeface="Calibri"/>
              </a:rPr>
              <a:t>C.  To change the dependent variable</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600" b="0" i="0">
                <a:solidFill>
                  <a:srgbClr val="121D21"/>
                </a:solidFill>
                <a:latin typeface="Calibri"/>
              </a:rPr>
              <a:t>D.  To make the results harder to read</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D21"/>
                </a:solidFill>
                <a:latin typeface="Calibri"/>
              </a:rPr>
              <a:t>Q3.  Two groups repeat the same investigation and get similar results. What does this show?</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600" b="0" i="0">
                <a:solidFill>
                  <a:srgbClr val="121D21"/>
                </a:solidFill>
                <a:latin typeface="Calibri"/>
              </a:rPr>
              <a:t>A.  The experiment was random</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600" b="0" i="0">
                <a:solidFill>
                  <a:srgbClr val="121D21"/>
                </a:solidFill>
                <a:latin typeface="Calibri"/>
              </a:rPr>
              <a:t>B.  The results were reproducible</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600" b="0" i="0">
                <a:solidFill>
                  <a:srgbClr val="121D21"/>
                </a:solidFill>
                <a:latin typeface="Calibri"/>
              </a:rPr>
              <a:t>C.  The dependent variable stayed the same</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600" b="0" i="0">
                <a:solidFill>
                  <a:srgbClr val="121D21"/>
                </a:solidFill>
                <a:latin typeface="Calibri"/>
              </a:rPr>
              <a:t>D.  The controlled variables were changed</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67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3BCE5A"/>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How do variables affect the outcomes of scientific investigations?</a:t>
            </a:r>
          </a:p>
        </p:txBody>
      </p:sp>
      <p:sp>
        <p:nvSpPr>
          <p:cNvPr id="5" name="Rectangle 4"/>
          <p:cNvSpPr/>
          <p:nvPr/>
        </p:nvSpPr>
        <p:spPr>
          <a:xfrm>
            <a:off x="5556059" y="1260000"/>
            <a:ext cx="1080000" cy="432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18000"/>
            <a:ext cx="306000" cy="306000"/>
          </a:xfrm>
          <a:prstGeom prst="ellipse">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18000"/>
            <a:ext cx="306000" cy="306000"/>
          </a:xfrm>
          <a:prstGeom prst="rect">
            <a:avLst/>
          </a:prstGeom>
          <a:noFill/>
        </p:spPr>
        <p:txBody>
          <a:bodyPr wrap="square" anchor="ctr"/>
          <a:lstStyle/>
          <a:p>
            <a:pPr algn="ctr"/>
            <a:r>
              <a:rPr sz="1600" b="1" i="0">
                <a:solidFill>
                  <a:srgbClr val="25677E"/>
                </a:solidFill>
                <a:latin typeface="Calibri"/>
              </a:rPr>
              <a:t>1</a:t>
            </a:r>
          </a:p>
        </p:txBody>
      </p:sp>
      <p:sp>
        <p:nvSpPr>
          <p:cNvPr id="8" name="TextBox 7"/>
          <p:cNvSpPr txBox="1"/>
          <p:nvPr/>
        </p:nvSpPr>
        <p:spPr>
          <a:xfrm>
            <a:off x="990000" y="1512000"/>
            <a:ext cx="10662119" cy="1518000"/>
          </a:xfrm>
          <a:prstGeom prst="rect">
            <a:avLst/>
          </a:prstGeom>
          <a:noFill/>
        </p:spPr>
        <p:txBody>
          <a:bodyPr wrap="square" anchor="ctr"/>
          <a:lstStyle/>
          <a:p>
            <a:pPr algn="l"/>
            <a:r>
              <a:rPr sz="1800" b="0" i="0">
                <a:solidFill>
                  <a:srgbClr val="FFFFFF"/>
                </a:solidFill>
                <a:latin typeface="Calibri"/>
              </a:rPr>
              <a:t>The independent variable is the one factor you change on purpose, and the dependent variable is the result you measure to see what happened.</a:t>
            </a:r>
          </a:p>
        </p:txBody>
      </p:sp>
      <p:sp>
        <p:nvSpPr>
          <p:cNvPr id="9" name="Oval 8"/>
          <p:cNvSpPr/>
          <p:nvPr/>
        </p:nvSpPr>
        <p:spPr>
          <a:xfrm>
            <a:off x="540000" y="3636000"/>
            <a:ext cx="306000" cy="306000"/>
          </a:xfrm>
          <a:prstGeom prst="ellipse">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636000"/>
            <a:ext cx="306000" cy="306000"/>
          </a:xfrm>
          <a:prstGeom prst="rect">
            <a:avLst/>
          </a:prstGeom>
          <a:noFill/>
        </p:spPr>
        <p:txBody>
          <a:bodyPr wrap="square" anchor="ctr"/>
          <a:lstStyle/>
          <a:p>
            <a:pPr algn="ctr"/>
            <a:r>
              <a:rPr sz="1600" b="1" i="0">
                <a:solidFill>
                  <a:srgbClr val="25677E"/>
                </a:solidFill>
                <a:latin typeface="Calibri"/>
              </a:rPr>
              <a:t>2</a:t>
            </a:r>
          </a:p>
        </p:txBody>
      </p:sp>
      <p:sp>
        <p:nvSpPr>
          <p:cNvPr id="11" name="TextBox 10"/>
          <p:cNvSpPr txBox="1"/>
          <p:nvPr/>
        </p:nvSpPr>
        <p:spPr>
          <a:xfrm>
            <a:off x="990000" y="3030000"/>
            <a:ext cx="10662119" cy="1518000"/>
          </a:xfrm>
          <a:prstGeom prst="rect">
            <a:avLst/>
          </a:prstGeom>
          <a:noFill/>
        </p:spPr>
        <p:txBody>
          <a:bodyPr wrap="square" anchor="ctr"/>
          <a:lstStyle/>
          <a:p>
            <a:pPr algn="l"/>
            <a:r>
              <a:rPr sz="1800" b="0" i="0">
                <a:solidFill>
                  <a:srgbClr val="FFFFFF"/>
                </a:solidFill>
                <a:latin typeface="Calibri"/>
              </a:rPr>
              <a:t>Controlled variables stay the same so that the investigation is a fair test, which means you can trust the comparison between groups.</a:t>
            </a:r>
          </a:p>
        </p:txBody>
      </p:sp>
      <p:sp>
        <p:nvSpPr>
          <p:cNvPr id="12" name="Oval 11"/>
          <p:cNvSpPr/>
          <p:nvPr/>
        </p:nvSpPr>
        <p:spPr>
          <a:xfrm>
            <a:off x="540000" y="5154000"/>
            <a:ext cx="306000" cy="306000"/>
          </a:xfrm>
          <a:prstGeom prst="ellipse">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154000"/>
            <a:ext cx="306000" cy="306000"/>
          </a:xfrm>
          <a:prstGeom prst="rect">
            <a:avLst/>
          </a:prstGeom>
          <a:noFill/>
        </p:spPr>
        <p:txBody>
          <a:bodyPr wrap="square" anchor="ctr"/>
          <a:lstStyle/>
          <a:p>
            <a:pPr algn="ctr"/>
            <a:r>
              <a:rPr sz="1600" b="1" i="0">
                <a:solidFill>
                  <a:srgbClr val="25677E"/>
                </a:solidFill>
                <a:latin typeface="Calibri"/>
              </a:rPr>
              <a:t>3</a:t>
            </a:r>
          </a:p>
        </p:txBody>
      </p:sp>
      <p:sp>
        <p:nvSpPr>
          <p:cNvPr id="14" name="TextBox 13"/>
          <p:cNvSpPr txBox="1"/>
          <p:nvPr/>
        </p:nvSpPr>
        <p:spPr>
          <a:xfrm>
            <a:off x="990000" y="4548000"/>
            <a:ext cx="10662119" cy="1518000"/>
          </a:xfrm>
          <a:prstGeom prst="rect">
            <a:avLst/>
          </a:prstGeom>
          <a:noFill/>
        </p:spPr>
        <p:txBody>
          <a:bodyPr wrap="square" anchor="ctr"/>
          <a:lstStyle/>
          <a:p>
            <a:pPr algn="l"/>
            <a:r>
              <a:rPr sz="1800" b="0" i="0">
                <a:solidFill>
                  <a:srgbClr val="FFFFFF"/>
                </a:solidFill>
                <a:latin typeface="Calibri"/>
              </a:rPr>
              <a:t>Reproducibility matters because repeated investigations should give similar results if the method is sound and the variables are properly controlled.</a:t>
            </a:r>
          </a:p>
        </p:txBody>
      </p:sp>
      <p:sp>
        <p:nvSpPr>
          <p:cNvPr id="15" name="Rounded Rectangle 14"/>
          <p:cNvSpPr/>
          <p:nvPr/>
        </p:nvSpPr>
        <p:spPr>
          <a:xfrm>
            <a:off x="540000" y="6174001"/>
            <a:ext cx="11112119" cy="503999"/>
          </a:xfrm>
          <a:prstGeom prst="roundRect">
            <a:avLst>
              <a:gd name="adj" fmla="val 4000"/>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174001"/>
            <a:ext cx="10752119" cy="503999"/>
          </a:xfrm>
          <a:prstGeom prst="rect">
            <a:avLst/>
          </a:prstGeom>
          <a:noFill/>
        </p:spPr>
        <p:txBody>
          <a:bodyPr wrap="square" anchor="ctr"/>
          <a:lstStyle/>
          <a:p>
            <a:pPr algn="l"/>
            <a:r>
              <a:rPr sz="1600" b="0" i="1">
                <a:solidFill>
                  <a:srgbClr val="25677E"/>
                </a:solidFill>
                <a:latin typeface="Calibri"/>
              </a:rPr>
              <a:t>Exit ticket:  In two sentences, explain fair test variables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200" b="1" i="0">
                <a:solidFill>
                  <a:srgbClr val="7CAEC0"/>
                </a:solidFill>
                <a:latin typeface="Calibri"/>
              </a:rPr>
              <a:t>LEARNING INTENTION</a:t>
            </a:r>
          </a:p>
        </p:txBody>
      </p:sp>
      <p:sp>
        <p:nvSpPr>
          <p:cNvPr id="4" name="Rectangle 3"/>
          <p:cNvSpPr/>
          <p:nvPr/>
        </p:nvSpPr>
        <p:spPr>
          <a:xfrm>
            <a:off x="540000" y="827999"/>
            <a:ext cx="720000" cy="36000"/>
          </a:xfrm>
          <a:prstGeom prst="rect">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identify independent, dependent and controlled variables and explain their importance in investigations</a:t>
            </a:r>
          </a:p>
        </p:txBody>
      </p:sp>
      <p:sp>
        <p:nvSpPr>
          <p:cNvPr id="7" name="TextBox 6"/>
          <p:cNvSpPr txBox="1"/>
          <p:nvPr/>
        </p:nvSpPr>
        <p:spPr>
          <a:xfrm>
            <a:off x="5760000" y="540000"/>
            <a:ext cx="6162119" cy="216000"/>
          </a:xfrm>
          <a:prstGeom prst="rect">
            <a:avLst/>
          </a:prstGeom>
          <a:noFill/>
        </p:spPr>
        <p:txBody>
          <a:bodyPr wrap="square"/>
          <a:lstStyle/>
          <a:p>
            <a:pPr algn="l"/>
            <a:r>
              <a:rPr sz="1200" b="1" i="0">
                <a:solidFill>
                  <a:srgbClr val="25677E"/>
                </a:solidFill>
                <a:latin typeface="Calibri"/>
              </a:rPr>
              <a:t>SUCCESS CRITERIA</a:t>
            </a:r>
          </a:p>
        </p:txBody>
      </p:sp>
      <p:sp>
        <p:nvSpPr>
          <p:cNvPr id="8" name="Rectangle 7"/>
          <p:cNvSpPr/>
          <p:nvPr/>
        </p:nvSpPr>
        <p:spPr>
          <a:xfrm>
            <a:off x="5760000" y="827999"/>
            <a:ext cx="720000"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D21"/>
                </a:solidFill>
                <a:latin typeface="Calibri"/>
              </a:rPr>
              <a:t>I can explain the role of independent, dependent and controlled variables in an investigation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D21"/>
                </a:solidFill>
                <a:latin typeface="Calibri"/>
              </a:rPr>
              <a:t>I can compare variables that change with variables that stay the same</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D21"/>
                </a:solidFill>
                <a:latin typeface="Calibri"/>
              </a:rPr>
              <a:t>I can give examples of variables in a fair test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D21"/>
                </a:solidFill>
                <a:latin typeface="Calibri"/>
              </a:rPr>
              <a:t>I can identify and describe why changing only one factor helps an experiment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2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67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on your own,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400" b="1" i="0">
                <a:solidFill>
                  <a:srgbClr val="25677E"/>
                </a:solidFill>
                <a:latin typeface="Trebuchet MS"/>
              </a:rPr>
              <a:t>Variables Before We Start</a:t>
            </a:r>
          </a:p>
        </p:txBody>
      </p:sp>
      <p:sp>
        <p:nvSpPr>
          <p:cNvPr id="9" name="Rectangle 8"/>
          <p:cNvSpPr/>
          <p:nvPr/>
        </p:nvSpPr>
        <p:spPr>
          <a:xfrm>
            <a:off x="540000" y="1116000"/>
            <a:ext cx="1260000" cy="432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D21"/>
                </a:solidFill>
                <a:latin typeface="Calibri"/>
              </a:rPr>
              <a:t>If two groups test the same experiment, what might make their results different?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D21"/>
                </a:solidFill>
                <a:latin typeface="Calibri"/>
              </a:rPr>
              <a:t>Should scientists change one factor or lots of factors at once?</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67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3029"/>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71"/>
            <a:ext cx="11112119" cy="485858"/>
          </a:xfrm>
          <a:prstGeom prst="rect">
            <a:avLst/>
          </a:prstGeom>
          <a:noFill/>
        </p:spPr>
        <p:txBody>
          <a:bodyPr wrap="square"/>
          <a:lstStyle/>
          <a:p>
            <a:pPr algn="l"/>
            <a:r>
              <a:rPr sz="2800" b="1" i="0">
                <a:solidFill>
                  <a:srgbClr val="FFFFFF"/>
                </a:solidFill>
                <a:latin typeface="Trebuchet MS"/>
              </a:rPr>
              <a:t>Key Vocabulary</a:t>
            </a:r>
          </a:p>
        </p:txBody>
      </p:sp>
      <p:sp>
        <p:nvSpPr>
          <p:cNvPr id="4" name="Rounded Rectangle 3"/>
          <p:cNvSpPr/>
          <p:nvPr/>
        </p:nvSpPr>
        <p:spPr>
          <a:xfrm>
            <a:off x="540000" y="1896733"/>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32733"/>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40733"/>
            <a:ext cx="5124059" cy="234000"/>
          </a:xfrm>
          <a:prstGeom prst="rect">
            <a:avLst/>
          </a:prstGeom>
          <a:noFill/>
        </p:spPr>
        <p:txBody>
          <a:bodyPr wrap="square"/>
          <a:lstStyle/>
          <a:p>
            <a:pPr algn="l"/>
            <a:r>
              <a:rPr sz="1600" b="1" i="0">
                <a:solidFill>
                  <a:srgbClr val="25677E"/>
                </a:solidFill>
                <a:latin typeface="Trebuchet MS"/>
              </a:rPr>
              <a:t>VARIABLE</a:t>
            </a:r>
          </a:p>
        </p:txBody>
      </p:sp>
      <p:sp>
        <p:nvSpPr>
          <p:cNvPr id="7" name="TextBox 6"/>
          <p:cNvSpPr txBox="1"/>
          <p:nvPr/>
        </p:nvSpPr>
        <p:spPr>
          <a:xfrm>
            <a:off x="702000" y="2274733"/>
            <a:ext cx="5124059" cy="523679"/>
          </a:xfrm>
          <a:prstGeom prst="rect">
            <a:avLst/>
          </a:prstGeom>
          <a:noFill/>
        </p:spPr>
        <p:txBody>
          <a:bodyPr wrap="square"/>
          <a:lstStyle/>
          <a:p>
            <a:pPr algn="l"/>
            <a:r>
              <a:rPr sz="1600" b="0" i="0">
                <a:solidFill>
                  <a:srgbClr val="121D21"/>
                </a:solidFill>
                <a:latin typeface="Calibri"/>
              </a:rPr>
              <a:t>A factor in an investigation that can change or stay the same.</a:t>
            </a:r>
          </a:p>
        </p:txBody>
      </p:sp>
      <p:sp>
        <p:nvSpPr>
          <p:cNvPr id="8" name="Rounded Rectangle 7"/>
          <p:cNvSpPr/>
          <p:nvPr/>
        </p:nvSpPr>
        <p:spPr>
          <a:xfrm>
            <a:off x="6204059" y="1896733"/>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32733"/>
            <a:ext cx="5232059" cy="36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40733"/>
            <a:ext cx="5124059" cy="234000"/>
          </a:xfrm>
          <a:prstGeom prst="rect">
            <a:avLst/>
          </a:prstGeom>
          <a:noFill/>
        </p:spPr>
        <p:txBody>
          <a:bodyPr wrap="square"/>
          <a:lstStyle/>
          <a:p>
            <a:pPr algn="l"/>
            <a:r>
              <a:rPr sz="1600" b="1" i="0">
                <a:solidFill>
                  <a:srgbClr val="3BCE5A"/>
                </a:solidFill>
                <a:latin typeface="Trebuchet MS"/>
              </a:rPr>
              <a:t>INDEPENDENT VARIABLE</a:t>
            </a:r>
          </a:p>
        </p:txBody>
      </p:sp>
      <p:sp>
        <p:nvSpPr>
          <p:cNvPr id="11" name="TextBox 10"/>
          <p:cNvSpPr txBox="1"/>
          <p:nvPr/>
        </p:nvSpPr>
        <p:spPr>
          <a:xfrm>
            <a:off x="6366059" y="2274733"/>
            <a:ext cx="5124059" cy="523679"/>
          </a:xfrm>
          <a:prstGeom prst="rect">
            <a:avLst/>
          </a:prstGeom>
          <a:noFill/>
        </p:spPr>
        <p:txBody>
          <a:bodyPr wrap="square"/>
          <a:lstStyle/>
          <a:p>
            <a:pPr algn="l"/>
            <a:r>
              <a:rPr sz="1600" b="0" i="0">
                <a:solidFill>
                  <a:srgbClr val="121D21"/>
                </a:solidFill>
                <a:latin typeface="Calibri"/>
              </a:rPr>
              <a:t>The factor the scientist changes on purpose.</a:t>
            </a:r>
          </a:p>
        </p:txBody>
      </p:sp>
      <p:sp>
        <p:nvSpPr>
          <p:cNvPr id="12" name="Rounded Rectangle 11"/>
          <p:cNvSpPr/>
          <p:nvPr/>
        </p:nvSpPr>
        <p:spPr>
          <a:xfrm>
            <a:off x="540000" y="3032412"/>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68412"/>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76412"/>
            <a:ext cx="5124059" cy="234000"/>
          </a:xfrm>
          <a:prstGeom prst="rect">
            <a:avLst/>
          </a:prstGeom>
          <a:noFill/>
        </p:spPr>
        <p:txBody>
          <a:bodyPr wrap="square"/>
          <a:lstStyle/>
          <a:p>
            <a:pPr algn="l"/>
            <a:r>
              <a:rPr sz="1600" b="1" i="0">
                <a:solidFill>
                  <a:srgbClr val="25677E"/>
                </a:solidFill>
                <a:latin typeface="Trebuchet MS"/>
              </a:rPr>
              <a:t>DEPENDENT VARIABLE</a:t>
            </a:r>
          </a:p>
        </p:txBody>
      </p:sp>
      <p:sp>
        <p:nvSpPr>
          <p:cNvPr id="15" name="TextBox 14"/>
          <p:cNvSpPr txBox="1"/>
          <p:nvPr/>
        </p:nvSpPr>
        <p:spPr>
          <a:xfrm>
            <a:off x="702000" y="3410412"/>
            <a:ext cx="5124059" cy="523679"/>
          </a:xfrm>
          <a:prstGeom prst="rect">
            <a:avLst/>
          </a:prstGeom>
          <a:noFill/>
        </p:spPr>
        <p:txBody>
          <a:bodyPr wrap="square"/>
          <a:lstStyle/>
          <a:p>
            <a:pPr algn="l"/>
            <a:r>
              <a:rPr sz="1600" b="0" i="0">
                <a:solidFill>
                  <a:srgbClr val="121D21"/>
                </a:solidFill>
                <a:latin typeface="Calibri"/>
              </a:rPr>
              <a:t>The factor the scientist measures to see what happens.</a:t>
            </a:r>
          </a:p>
        </p:txBody>
      </p:sp>
      <p:sp>
        <p:nvSpPr>
          <p:cNvPr id="16" name="Rounded Rectangle 15"/>
          <p:cNvSpPr/>
          <p:nvPr/>
        </p:nvSpPr>
        <p:spPr>
          <a:xfrm>
            <a:off x="6204059" y="3032412"/>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68412"/>
            <a:ext cx="5232059" cy="36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76412"/>
            <a:ext cx="5124059" cy="234000"/>
          </a:xfrm>
          <a:prstGeom prst="rect">
            <a:avLst/>
          </a:prstGeom>
          <a:noFill/>
        </p:spPr>
        <p:txBody>
          <a:bodyPr wrap="square"/>
          <a:lstStyle/>
          <a:p>
            <a:pPr algn="l"/>
            <a:r>
              <a:rPr sz="1600" b="1" i="0">
                <a:solidFill>
                  <a:srgbClr val="3BCE5A"/>
                </a:solidFill>
                <a:latin typeface="Trebuchet MS"/>
              </a:rPr>
              <a:t>CONTROLLED VARIABLE</a:t>
            </a:r>
          </a:p>
        </p:txBody>
      </p:sp>
      <p:sp>
        <p:nvSpPr>
          <p:cNvPr id="19" name="TextBox 18"/>
          <p:cNvSpPr txBox="1"/>
          <p:nvPr/>
        </p:nvSpPr>
        <p:spPr>
          <a:xfrm>
            <a:off x="6366059" y="3410412"/>
            <a:ext cx="5124059" cy="523679"/>
          </a:xfrm>
          <a:prstGeom prst="rect">
            <a:avLst/>
          </a:prstGeom>
          <a:noFill/>
        </p:spPr>
        <p:txBody>
          <a:bodyPr wrap="square"/>
          <a:lstStyle/>
          <a:p>
            <a:pPr algn="l"/>
            <a:r>
              <a:rPr sz="1600" b="0" i="0">
                <a:solidFill>
                  <a:srgbClr val="121D21"/>
                </a:solidFill>
                <a:latin typeface="Calibri"/>
              </a:rPr>
              <a:t>A factor kept the same so the test stays fair.</a:t>
            </a:r>
          </a:p>
        </p:txBody>
      </p:sp>
      <p:sp>
        <p:nvSpPr>
          <p:cNvPr id="20" name="Rounded Rectangle 19"/>
          <p:cNvSpPr/>
          <p:nvPr/>
        </p:nvSpPr>
        <p:spPr>
          <a:xfrm>
            <a:off x="540000" y="4168091"/>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204091"/>
            <a:ext cx="5232059" cy="36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312091"/>
            <a:ext cx="5124059" cy="234000"/>
          </a:xfrm>
          <a:prstGeom prst="rect">
            <a:avLst/>
          </a:prstGeom>
          <a:noFill/>
        </p:spPr>
        <p:txBody>
          <a:bodyPr wrap="square"/>
          <a:lstStyle/>
          <a:p>
            <a:pPr algn="l"/>
            <a:r>
              <a:rPr sz="1600" b="1" i="0">
                <a:solidFill>
                  <a:srgbClr val="25677E"/>
                </a:solidFill>
                <a:latin typeface="Trebuchet MS"/>
              </a:rPr>
              <a:t>FAIR TEST</a:t>
            </a:r>
          </a:p>
        </p:txBody>
      </p:sp>
      <p:sp>
        <p:nvSpPr>
          <p:cNvPr id="23" name="TextBox 22"/>
          <p:cNvSpPr txBox="1"/>
          <p:nvPr/>
        </p:nvSpPr>
        <p:spPr>
          <a:xfrm>
            <a:off x="702000" y="4546091"/>
            <a:ext cx="5124059" cy="523679"/>
          </a:xfrm>
          <a:prstGeom prst="rect">
            <a:avLst/>
          </a:prstGeom>
          <a:noFill/>
        </p:spPr>
        <p:txBody>
          <a:bodyPr wrap="square"/>
          <a:lstStyle/>
          <a:p>
            <a:pPr algn="l"/>
            <a:r>
              <a:rPr sz="1600" b="0" i="0">
                <a:solidFill>
                  <a:srgbClr val="121D21"/>
                </a:solidFill>
                <a:latin typeface="Calibri"/>
              </a:rPr>
              <a:t>An investigation where only one factor is changed.</a:t>
            </a:r>
          </a:p>
        </p:txBody>
      </p:sp>
      <p:sp>
        <p:nvSpPr>
          <p:cNvPr id="24" name="Rounded Rectangle 23"/>
          <p:cNvSpPr/>
          <p:nvPr/>
        </p:nvSpPr>
        <p:spPr>
          <a:xfrm>
            <a:off x="6204059" y="4168091"/>
            <a:ext cx="5448059" cy="99167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Rectangle 24"/>
          <p:cNvSpPr/>
          <p:nvPr/>
        </p:nvSpPr>
        <p:spPr>
          <a:xfrm>
            <a:off x="6312059" y="4204091"/>
            <a:ext cx="5232059" cy="36000"/>
          </a:xfrm>
          <a:prstGeom prst="rect">
            <a:avLst/>
          </a:prstGeom>
          <a:solidFill>
            <a:srgbClr val="3BCE5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6" name="TextBox 25"/>
          <p:cNvSpPr txBox="1"/>
          <p:nvPr/>
        </p:nvSpPr>
        <p:spPr>
          <a:xfrm>
            <a:off x="6366059" y="4312091"/>
            <a:ext cx="5124059" cy="234000"/>
          </a:xfrm>
          <a:prstGeom prst="rect">
            <a:avLst/>
          </a:prstGeom>
          <a:noFill/>
        </p:spPr>
        <p:txBody>
          <a:bodyPr wrap="square"/>
          <a:lstStyle/>
          <a:p>
            <a:pPr algn="l"/>
            <a:r>
              <a:rPr sz="1600" b="1" i="0">
                <a:solidFill>
                  <a:srgbClr val="3BCE5A"/>
                </a:solidFill>
                <a:latin typeface="Trebuchet MS"/>
              </a:rPr>
              <a:t>REPRODUCIBILITY</a:t>
            </a:r>
          </a:p>
        </p:txBody>
      </p:sp>
      <p:sp>
        <p:nvSpPr>
          <p:cNvPr id="27" name="TextBox 26"/>
          <p:cNvSpPr txBox="1"/>
          <p:nvPr/>
        </p:nvSpPr>
        <p:spPr>
          <a:xfrm>
            <a:off x="6366059" y="4546091"/>
            <a:ext cx="5124059" cy="523679"/>
          </a:xfrm>
          <a:prstGeom prst="rect">
            <a:avLst/>
          </a:prstGeom>
          <a:noFill/>
        </p:spPr>
        <p:txBody>
          <a:bodyPr wrap="square"/>
          <a:lstStyle/>
          <a:p>
            <a:pPr algn="l"/>
            <a:r>
              <a:rPr sz="1600" b="0" i="0">
                <a:solidFill>
                  <a:srgbClr val="121D21"/>
                </a:solidFill>
                <a:latin typeface="Calibri"/>
              </a:rPr>
              <a:t>Getting similar results when an experiment is repeated.</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1" i="0">
                <a:solidFill>
                  <a:srgbClr val="7CA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Trebuchet MS"/>
              </a:rPr>
              <a:t>Independent Variable</a:t>
            </a:r>
          </a:p>
        </p:txBody>
      </p:sp>
      <p:pic>
        <p:nvPicPr>
          <p:cNvPr id="5" name="Picture 4" descr="tmpg1zo_yh8.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D21"/>
                </a:solidFill>
                <a:latin typeface="Calibri"/>
              </a:rPr>
              <a:t>The independent variable is the one factor you change on purpose in an experiment. It is the part of the investigation the scientist chooses to vary so they can see whether it causes a change in the results.</a:t>
            </a:r>
          </a:p>
        </p:txBody>
      </p:sp>
      <p:sp>
        <p:nvSpPr>
          <p:cNvPr id="8" name="Oval 7"/>
          <p:cNvSpPr/>
          <p:nvPr/>
        </p:nvSpPr>
        <p:spPr>
          <a:xfrm>
            <a:off x="6042059" y="3600000"/>
            <a:ext cx="108000" cy="108000"/>
          </a:xfrm>
          <a:prstGeom prst="ellipse">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47E"/>
                </a:solidFill>
                <a:latin typeface="Calibri"/>
              </a:rPr>
              <a:t>e.g.  In a plant investigation, Maya gives one pot 50 mL of water, another 100 mL, and another 150 mL. The amount of water is the independent variable because she deliberately changes it to see how plant growth responds.</a:t>
            </a:r>
          </a:p>
        </p:txBody>
      </p:sp>
      <p:sp>
        <p:nvSpPr>
          <p:cNvPr id="10" name="Rectangle 9"/>
          <p:cNvSpPr/>
          <p:nvPr/>
        </p:nvSpPr>
        <p:spPr>
          <a:xfrm>
            <a:off x="0" y="6768000"/>
            <a:ext cx="12192119" cy="9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1" i="0">
                <a:solidFill>
                  <a:srgbClr val="7CAE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300" b="1" i="0">
                <a:solidFill>
                  <a:srgbClr val="FFFFFF"/>
                </a:solidFill>
                <a:latin typeface="Trebuchet MS"/>
              </a:rPr>
              <a:t>Dependent Variable</a:t>
            </a:r>
          </a:p>
        </p:txBody>
      </p:sp>
      <p:pic>
        <p:nvPicPr>
          <p:cNvPr id="5" name="Picture 4" descr="tmpyl6qt0se.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5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D21"/>
                </a:solidFill>
                <a:latin typeface="Calibri"/>
              </a:rPr>
              <a:t>The dependent variable is the result you measure to find out how the change affected the experiment. It depends on what happened when the independent variable was changed.</a:t>
            </a:r>
          </a:p>
        </p:txBody>
      </p:sp>
      <p:sp>
        <p:nvSpPr>
          <p:cNvPr id="8" name="Oval 7"/>
          <p:cNvSpPr/>
          <p:nvPr/>
        </p:nvSpPr>
        <p:spPr>
          <a:xfrm>
            <a:off x="6042059" y="3600000"/>
            <a:ext cx="108000" cy="108000"/>
          </a:xfrm>
          <a:prstGeom prst="ellipse">
            <a:avLst/>
          </a:prstGeom>
          <a:solidFill>
            <a:srgbClr val="7CAE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47E"/>
                </a:solidFill>
                <a:latin typeface="Calibri"/>
              </a:rPr>
              <a:t>e.g.  In the same plant experiment, Maya measures the height of each plant after two weeks. Plant height is the dependent variable because it is the outcome she records to see how different amounts of water affected growth.</a:t>
            </a:r>
          </a:p>
        </p:txBody>
      </p:sp>
      <p:sp>
        <p:nvSpPr>
          <p:cNvPr id="10" name="Rectangle 9"/>
          <p:cNvSpPr/>
          <p:nvPr/>
        </p:nvSpPr>
        <p:spPr>
          <a:xfrm>
            <a:off x="0" y="6768000"/>
            <a:ext cx="12192119" cy="90000"/>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3029"/>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71"/>
            <a:ext cx="11112119" cy="485858"/>
          </a:xfrm>
          <a:prstGeom prst="rect">
            <a:avLst/>
          </a:prstGeom>
          <a:noFill/>
        </p:spPr>
        <p:txBody>
          <a:bodyPr wrap="square"/>
          <a:lstStyle/>
          <a:p>
            <a:pPr algn="l"/>
            <a:r>
              <a:rPr sz="2800" b="1" i="0">
                <a:solidFill>
                  <a:srgbClr val="FFFFFF"/>
                </a:solidFill>
                <a:latin typeface="Trebuchet MS"/>
              </a:rPr>
              <a:t>Controlled Variables Keep the Test Fair</a:t>
            </a:r>
          </a:p>
        </p:txBody>
      </p:sp>
      <p:pic>
        <p:nvPicPr>
          <p:cNvPr id="4" name="Picture 3" descr="tmpglszjtpe.jpg"/>
          <p:cNvPicPr>
            <a:picLocks noChangeAspect="1"/>
          </p:cNvPicPr>
          <p:nvPr/>
        </p:nvPicPr>
        <p:blipFill>
          <a:blip r:embed="rId2"/>
          <a:stretch>
            <a:fillRect/>
          </a:stretch>
        </p:blipFill>
        <p:spPr>
          <a:xfrm>
            <a:off x="8232119" y="738503"/>
            <a:ext cx="3420000" cy="5579497"/>
          </a:xfrm>
          <a:prstGeom prst="rect">
            <a:avLst/>
          </a:prstGeom>
        </p:spPr>
      </p:pic>
      <p:sp>
        <p:nvSpPr>
          <p:cNvPr id="5" name="Oval 4"/>
          <p:cNvSpPr/>
          <p:nvPr/>
        </p:nvSpPr>
        <p:spPr>
          <a:xfrm>
            <a:off x="637171" y="845698"/>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8686" y="738503"/>
            <a:ext cx="7147959" cy="1194451"/>
          </a:xfrm>
          <a:prstGeom prst="rect">
            <a:avLst/>
          </a:prstGeom>
          <a:noFill/>
        </p:spPr>
        <p:txBody>
          <a:bodyPr wrap="square"/>
          <a:lstStyle/>
          <a:p>
            <a:pPr algn="l"/>
            <a:r>
              <a:rPr sz="1800" b="0" i="0">
                <a:solidFill>
                  <a:srgbClr val="121D21"/>
                </a:solidFill>
                <a:latin typeface="Calibri"/>
              </a:rPr>
              <a:t>Controlled variables are the factors that stay the same in every group. If the plant pots get different sunlight, different soil, or different temperatures, you cannot tell whether water really caused the change in growth.</a:t>
            </a:r>
          </a:p>
        </p:txBody>
      </p:sp>
      <p:sp>
        <p:nvSpPr>
          <p:cNvPr id="7" name="Rectangle 6"/>
          <p:cNvSpPr/>
          <p:nvPr/>
        </p:nvSpPr>
        <p:spPr>
          <a:xfrm>
            <a:off x="928686" y="2003491"/>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7171" y="2195623"/>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8686" y="2088428"/>
            <a:ext cx="7147959" cy="1194451"/>
          </a:xfrm>
          <a:prstGeom prst="rect">
            <a:avLst/>
          </a:prstGeom>
          <a:noFill/>
        </p:spPr>
        <p:txBody>
          <a:bodyPr wrap="square"/>
          <a:lstStyle/>
          <a:p>
            <a:pPr algn="l"/>
            <a:r>
              <a:rPr sz="1800" b="0" i="0">
                <a:solidFill>
                  <a:srgbClr val="121D21"/>
                </a:solidFill>
                <a:latin typeface="Calibri"/>
              </a:rPr>
              <a:t>Keeping these factors constant protects the test from hidden influences. That makes the results easier to trust because you can compare the groups with confidence, not guesswork.</a:t>
            </a:r>
          </a:p>
        </p:txBody>
      </p:sp>
      <p:sp>
        <p:nvSpPr>
          <p:cNvPr id="10" name="Rectangle 9"/>
          <p:cNvSpPr/>
          <p:nvPr/>
        </p:nvSpPr>
        <p:spPr>
          <a:xfrm>
            <a:off x="928686" y="3353416"/>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7171" y="3545548"/>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8686" y="3438353"/>
            <a:ext cx="7147959" cy="1194451"/>
          </a:xfrm>
          <a:prstGeom prst="rect">
            <a:avLst/>
          </a:prstGeom>
          <a:noFill/>
        </p:spPr>
        <p:txBody>
          <a:bodyPr wrap="square"/>
          <a:lstStyle/>
          <a:p>
            <a:pPr algn="l"/>
            <a:r>
              <a:rPr sz="1800" b="0" i="0">
                <a:solidFill>
                  <a:srgbClr val="121D21"/>
                </a:solidFill>
                <a:latin typeface="Calibri"/>
              </a:rPr>
              <a:t>In a melting-ice investigation, the ice cubes should be the same size and the same type. If one cube is larger or already warmer, it may melt faster for reasons that have nothing to do with temperature changes.</a:t>
            </a:r>
          </a:p>
        </p:txBody>
      </p:sp>
      <p:sp>
        <p:nvSpPr>
          <p:cNvPr id="13" name="Rectangle 12"/>
          <p:cNvSpPr/>
          <p:nvPr/>
        </p:nvSpPr>
        <p:spPr>
          <a:xfrm>
            <a:off x="928686" y="4703341"/>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7171" y="4895473"/>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8686" y="4788278"/>
            <a:ext cx="7147959" cy="1194451"/>
          </a:xfrm>
          <a:prstGeom prst="rect">
            <a:avLst/>
          </a:prstGeom>
          <a:noFill/>
        </p:spPr>
        <p:txBody>
          <a:bodyPr wrap="square"/>
          <a:lstStyle/>
          <a:p>
            <a:pPr algn="l"/>
            <a:r>
              <a:rPr sz="1800" b="0" i="0">
                <a:solidFill>
                  <a:srgbClr val="121D21"/>
                </a:solidFill>
                <a:latin typeface="Calibri"/>
              </a:rPr>
              <a:t>In a music-and-concentration experiment, the room, task difficulty, and time allowed should stay the same. If those change, the music might get blamed for a difference that was really caused by something else.</a:t>
            </a:r>
          </a:p>
        </p:txBody>
      </p:sp>
      <p:sp>
        <p:nvSpPr>
          <p:cNvPr id="16" name="Rectangle 15"/>
          <p:cNvSpPr/>
          <p:nvPr/>
        </p:nvSpPr>
        <p:spPr>
          <a:xfrm>
            <a:off x="0" y="6760829"/>
            <a:ext cx="12192119" cy="97171"/>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3029"/>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71"/>
            <a:ext cx="11112119" cy="485858"/>
          </a:xfrm>
          <a:prstGeom prst="rect">
            <a:avLst/>
          </a:prstGeom>
          <a:noFill/>
        </p:spPr>
        <p:txBody>
          <a:bodyPr wrap="square"/>
          <a:lstStyle/>
          <a:p>
            <a:pPr algn="l"/>
            <a:r>
              <a:rPr sz="2800" b="1" i="0">
                <a:solidFill>
                  <a:srgbClr val="FFFFFF"/>
                </a:solidFill>
                <a:latin typeface="Trebuchet MS"/>
              </a:rPr>
              <a:t>Fair Test and Reproducibility</a:t>
            </a:r>
          </a:p>
        </p:txBody>
      </p:sp>
      <p:pic>
        <p:nvPicPr>
          <p:cNvPr id="4" name="Picture 3" descr="tmpsj1ty79z.jpg"/>
          <p:cNvPicPr>
            <a:picLocks noChangeAspect="1"/>
          </p:cNvPicPr>
          <p:nvPr/>
        </p:nvPicPr>
        <p:blipFill>
          <a:blip r:embed="rId2"/>
          <a:stretch>
            <a:fillRect/>
          </a:stretch>
        </p:blipFill>
        <p:spPr>
          <a:xfrm>
            <a:off x="8232119" y="738503"/>
            <a:ext cx="3420000" cy="5579497"/>
          </a:xfrm>
          <a:prstGeom prst="rect">
            <a:avLst/>
          </a:prstGeom>
        </p:spPr>
      </p:pic>
      <p:sp>
        <p:nvSpPr>
          <p:cNvPr id="5" name="Oval 4"/>
          <p:cNvSpPr/>
          <p:nvPr/>
        </p:nvSpPr>
        <p:spPr>
          <a:xfrm>
            <a:off x="637171" y="845698"/>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8686" y="738503"/>
            <a:ext cx="7147959" cy="1194451"/>
          </a:xfrm>
          <a:prstGeom prst="rect">
            <a:avLst/>
          </a:prstGeom>
          <a:noFill/>
        </p:spPr>
        <p:txBody>
          <a:bodyPr wrap="square"/>
          <a:lstStyle/>
          <a:p>
            <a:pPr algn="l"/>
            <a:r>
              <a:rPr sz="1800" b="0" i="0">
                <a:solidFill>
                  <a:srgbClr val="121D21"/>
                </a:solidFill>
                <a:latin typeface="Calibri"/>
              </a:rPr>
              <a:t>A fair test changes only one variable at a time. That way, when the result changes, you have a strong reason to link the change to the independent variable instead of to several factors at once.</a:t>
            </a:r>
          </a:p>
        </p:txBody>
      </p:sp>
      <p:sp>
        <p:nvSpPr>
          <p:cNvPr id="7" name="Rectangle 6"/>
          <p:cNvSpPr/>
          <p:nvPr/>
        </p:nvSpPr>
        <p:spPr>
          <a:xfrm>
            <a:off x="928686" y="2003491"/>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7171" y="2195623"/>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8686" y="2088428"/>
            <a:ext cx="7147959" cy="1194451"/>
          </a:xfrm>
          <a:prstGeom prst="rect">
            <a:avLst/>
          </a:prstGeom>
          <a:noFill/>
        </p:spPr>
        <p:txBody>
          <a:bodyPr wrap="square"/>
          <a:lstStyle/>
          <a:p>
            <a:pPr algn="l"/>
            <a:r>
              <a:rPr sz="1800" b="0" i="0">
                <a:solidFill>
                  <a:srgbClr val="121D21"/>
                </a:solidFill>
                <a:latin typeface="Calibri"/>
              </a:rPr>
              <a:t>Reproducibility means the investigation can be repeated and give similar results. Scientists repeat tests to check that the pattern is not just a one-off accident, like a lucky guess or a random error.</a:t>
            </a:r>
          </a:p>
        </p:txBody>
      </p:sp>
      <p:sp>
        <p:nvSpPr>
          <p:cNvPr id="10" name="Rectangle 9"/>
          <p:cNvSpPr/>
          <p:nvPr/>
        </p:nvSpPr>
        <p:spPr>
          <a:xfrm>
            <a:off x="928686" y="3353416"/>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7171" y="3545548"/>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8686" y="3438353"/>
            <a:ext cx="7147959" cy="1194451"/>
          </a:xfrm>
          <a:prstGeom prst="rect">
            <a:avLst/>
          </a:prstGeom>
          <a:noFill/>
        </p:spPr>
        <p:txBody>
          <a:bodyPr wrap="square"/>
          <a:lstStyle/>
          <a:p>
            <a:pPr algn="l"/>
            <a:r>
              <a:rPr sz="1800" b="0" i="0">
                <a:solidFill>
                  <a:srgbClr val="121D21"/>
                </a:solidFill>
                <a:latin typeface="Calibri"/>
              </a:rPr>
              <a:t>If three groups test water and plant growth using the same method, they should get results that point in the same direction. If they do, the experiment is more trustworthy because other people can check it too.</a:t>
            </a:r>
          </a:p>
        </p:txBody>
      </p:sp>
      <p:sp>
        <p:nvSpPr>
          <p:cNvPr id="13" name="Rectangle 12"/>
          <p:cNvSpPr/>
          <p:nvPr/>
        </p:nvSpPr>
        <p:spPr>
          <a:xfrm>
            <a:off x="928686" y="4703341"/>
            <a:ext cx="714795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7171" y="4895473"/>
            <a:ext cx="155474" cy="155474"/>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8686" y="4788278"/>
            <a:ext cx="7147959" cy="1194451"/>
          </a:xfrm>
          <a:prstGeom prst="rect">
            <a:avLst/>
          </a:prstGeom>
          <a:noFill/>
        </p:spPr>
        <p:txBody>
          <a:bodyPr wrap="square"/>
          <a:lstStyle/>
          <a:p>
            <a:pPr algn="l"/>
            <a:r>
              <a:rPr sz="1800" b="0" i="0">
                <a:solidFill>
                  <a:srgbClr val="121D21"/>
                </a:solidFill>
                <a:latin typeface="Calibri"/>
              </a:rPr>
              <a:t>The melting-ice example shows why this matters. If one group uses a fan and another group does not, the results will differ for more than one reason, so the experiment is no longer fair or easy to repeat.</a:t>
            </a:r>
          </a:p>
        </p:txBody>
      </p:sp>
      <p:sp>
        <p:nvSpPr>
          <p:cNvPr id="16" name="Rectangle 15"/>
          <p:cNvSpPr/>
          <p:nvPr/>
        </p:nvSpPr>
        <p:spPr>
          <a:xfrm>
            <a:off x="0" y="6760829"/>
            <a:ext cx="12192119" cy="97171"/>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3029"/>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7171"/>
            <a:ext cx="11112119" cy="485858"/>
          </a:xfrm>
          <a:prstGeom prst="rect">
            <a:avLst/>
          </a:prstGeom>
          <a:noFill/>
        </p:spPr>
        <p:txBody>
          <a:bodyPr wrap="square"/>
          <a:lstStyle/>
          <a:p>
            <a:pPr algn="l"/>
            <a:r>
              <a:rPr sz="2800" b="1" i="0">
                <a:solidFill>
                  <a:srgbClr val="FFFFFF"/>
                </a:solidFill>
                <a:latin typeface="Trebuchet MS"/>
              </a:rPr>
              <a:t>Design a Fair Plant Investigation</a:t>
            </a:r>
          </a:p>
        </p:txBody>
      </p:sp>
      <p:sp>
        <p:nvSpPr>
          <p:cNvPr id="4" name="Oval 3"/>
          <p:cNvSpPr/>
          <p:nvPr/>
        </p:nvSpPr>
        <p:spPr>
          <a:xfrm>
            <a:off x="540000" y="774503"/>
            <a:ext cx="383788" cy="38378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74503"/>
            <a:ext cx="383788" cy="383788"/>
          </a:xfrm>
          <a:prstGeom prst="rect">
            <a:avLst/>
          </a:prstGeom>
          <a:noFill/>
        </p:spPr>
        <p:txBody>
          <a:bodyPr wrap="square" anchor="ctr"/>
          <a:lstStyle/>
          <a:p>
            <a:pPr algn="ctr"/>
            <a:r>
              <a:rPr sz="1600" b="1" i="0">
                <a:solidFill>
                  <a:srgbClr val="FFFFFF"/>
                </a:solidFill>
                <a:latin typeface="Trebuchet MS"/>
              </a:rPr>
              <a:t>1</a:t>
            </a:r>
          </a:p>
        </p:txBody>
      </p:sp>
      <p:sp>
        <p:nvSpPr>
          <p:cNvPr id="6" name="TextBox 5"/>
          <p:cNvSpPr txBox="1"/>
          <p:nvPr/>
        </p:nvSpPr>
        <p:spPr>
          <a:xfrm>
            <a:off x="1079262" y="738503"/>
            <a:ext cx="10572857" cy="306000"/>
          </a:xfrm>
          <a:prstGeom prst="rect">
            <a:avLst/>
          </a:prstGeom>
          <a:noFill/>
        </p:spPr>
        <p:txBody>
          <a:bodyPr wrap="square"/>
          <a:lstStyle/>
          <a:p>
            <a:pPr algn="l"/>
            <a:r>
              <a:rPr sz="1800" b="1" i="0">
                <a:solidFill>
                  <a:srgbClr val="121D21"/>
                </a:solidFill>
                <a:latin typeface="Calibri"/>
              </a:rPr>
              <a:t>Step 1</a:t>
            </a:r>
          </a:p>
        </p:txBody>
      </p:sp>
      <p:sp>
        <p:nvSpPr>
          <p:cNvPr id="7" name="TextBox 6"/>
          <p:cNvSpPr txBox="1"/>
          <p:nvPr/>
        </p:nvSpPr>
        <p:spPr>
          <a:xfrm>
            <a:off x="1079262" y="1044503"/>
            <a:ext cx="10572857" cy="571782"/>
          </a:xfrm>
          <a:prstGeom prst="rect">
            <a:avLst/>
          </a:prstGeom>
          <a:noFill/>
        </p:spPr>
        <p:txBody>
          <a:bodyPr wrap="square"/>
          <a:lstStyle/>
          <a:p>
            <a:pPr algn="l"/>
            <a:r>
              <a:rPr sz="1400" b="0" i="0">
                <a:solidFill>
                  <a:srgbClr val="58747E"/>
                </a:solidFill>
                <a:latin typeface="Calibri"/>
              </a:rPr>
              <a:t>Step 1 — Choose one variable to change in a plant growth investigation, such as water amount, and write it as the independent variable.</a:t>
            </a:r>
          </a:p>
        </p:txBody>
      </p:sp>
      <p:sp>
        <p:nvSpPr>
          <p:cNvPr id="8" name="Rectangle 7"/>
          <p:cNvSpPr/>
          <p:nvPr/>
        </p:nvSpPr>
        <p:spPr>
          <a:xfrm>
            <a:off x="1079262" y="1771408"/>
            <a:ext cx="1057285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40931"/>
            <a:ext cx="383788" cy="38378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40931"/>
            <a:ext cx="383788" cy="383788"/>
          </a:xfrm>
          <a:prstGeom prst="rect">
            <a:avLst/>
          </a:prstGeom>
          <a:noFill/>
        </p:spPr>
        <p:txBody>
          <a:bodyPr wrap="square" anchor="ctr"/>
          <a:lstStyle/>
          <a:p>
            <a:pPr algn="ctr"/>
            <a:r>
              <a:rPr sz="1600" b="1" i="0">
                <a:solidFill>
                  <a:srgbClr val="FFFFFF"/>
                </a:solidFill>
                <a:latin typeface="Trebuchet MS"/>
              </a:rPr>
              <a:t>2</a:t>
            </a:r>
          </a:p>
        </p:txBody>
      </p:sp>
      <p:sp>
        <p:nvSpPr>
          <p:cNvPr id="11" name="TextBox 10"/>
          <p:cNvSpPr txBox="1"/>
          <p:nvPr/>
        </p:nvSpPr>
        <p:spPr>
          <a:xfrm>
            <a:off x="1079262" y="1904931"/>
            <a:ext cx="10572857" cy="306000"/>
          </a:xfrm>
          <a:prstGeom prst="rect">
            <a:avLst/>
          </a:prstGeom>
          <a:noFill/>
        </p:spPr>
        <p:txBody>
          <a:bodyPr wrap="square"/>
          <a:lstStyle/>
          <a:p>
            <a:pPr algn="l"/>
            <a:r>
              <a:rPr sz="1800" b="1" i="0">
                <a:solidFill>
                  <a:srgbClr val="121D21"/>
                </a:solidFill>
                <a:latin typeface="Calibri"/>
              </a:rPr>
              <a:t>Step 2</a:t>
            </a:r>
          </a:p>
        </p:txBody>
      </p:sp>
      <p:sp>
        <p:nvSpPr>
          <p:cNvPr id="12" name="TextBox 11"/>
          <p:cNvSpPr txBox="1"/>
          <p:nvPr/>
        </p:nvSpPr>
        <p:spPr>
          <a:xfrm>
            <a:off x="1079262" y="2210931"/>
            <a:ext cx="10572857" cy="571782"/>
          </a:xfrm>
          <a:prstGeom prst="rect">
            <a:avLst/>
          </a:prstGeom>
          <a:noFill/>
        </p:spPr>
        <p:txBody>
          <a:bodyPr wrap="square"/>
          <a:lstStyle/>
          <a:p>
            <a:pPr algn="l"/>
            <a:r>
              <a:rPr sz="1400" b="0" i="0">
                <a:solidFill>
                  <a:srgbClr val="58747E"/>
                </a:solidFill>
                <a:latin typeface="Calibri"/>
              </a:rPr>
              <a:t>Step 2 — Decide what you will measure and name the dependent variable clearly.</a:t>
            </a:r>
          </a:p>
        </p:txBody>
      </p:sp>
      <p:sp>
        <p:nvSpPr>
          <p:cNvPr id="13" name="Rectangle 12"/>
          <p:cNvSpPr/>
          <p:nvPr/>
        </p:nvSpPr>
        <p:spPr>
          <a:xfrm>
            <a:off x="1079262" y="2937836"/>
            <a:ext cx="1057285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107360"/>
            <a:ext cx="383788" cy="38378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107360"/>
            <a:ext cx="383788" cy="383788"/>
          </a:xfrm>
          <a:prstGeom prst="rect">
            <a:avLst/>
          </a:prstGeom>
          <a:noFill/>
        </p:spPr>
        <p:txBody>
          <a:bodyPr wrap="square" anchor="ctr"/>
          <a:lstStyle/>
          <a:p>
            <a:pPr algn="ctr"/>
            <a:r>
              <a:rPr sz="1600" b="1" i="0">
                <a:solidFill>
                  <a:srgbClr val="FFFFFF"/>
                </a:solidFill>
                <a:latin typeface="Trebuchet MS"/>
              </a:rPr>
              <a:t>3</a:t>
            </a:r>
          </a:p>
        </p:txBody>
      </p:sp>
      <p:sp>
        <p:nvSpPr>
          <p:cNvPr id="16" name="TextBox 15"/>
          <p:cNvSpPr txBox="1"/>
          <p:nvPr/>
        </p:nvSpPr>
        <p:spPr>
          <a:xfrm>
            <a:off x="1079262" y="3071360"/>
            <a:ext cx="10572857" cy="306000"/>
          </a:xfrm>
          <a:prstGeom prst="rect">
            <a:avLst/>
          </a:prstGeom>
          <a:noFill/>
        </p:spPr>
        <p:txBody>
          <a:bodyPr wrap="square"/>
          <a:lstStyle/>
          <a:p>
            <a:pPr algn="l"/>
            <a:r>
              <a:rPr sz="1800" b="1" i="0">
                <a:solidFill>
                  <a:srgbClr val="121D21"/>
                </a:solidFill>
                <a:latin typeface="Calibri"/>
              </a:rPr>
              <a:t>Step 3</a:t>
            </a:r>
          </a:p>
        </p:txBody>
      </p:sp>
      <p:sp>
        <p:nvSpPr>
          <p:cNvPr id="17" name="TextBox 16"/>
          <p:cNvSpPr txBox="1"/>
          <p:nvPr/>
        </p:nvSpPr>
        <p:spPr>
          <a:xfrm>
            <a:off x="1079262" y="3377360"/>
            <a:ext cx="10572857" cy="571782"/>
          </a:xfrm>
          <a:prstGeom prst="rect">
            <a:avLst/>
          </a:prstGeom>
          <a:noFill/>
        </p:spPr>
        <p:txBody>
          <a:bodyPr wrap="square"/>
          <a:lstStyle/>
          <a:p>
            <a:pPr algn="l"/>
            <a:r>
              <a:rPr sz="1400" b="0" i="0">
                <a:solidFill>
                  <a:srgbClr val="58747E"/>
                </a:solidFill>
                <a:latin typeface="Calibri"/>
              </a:rPr>
              <a:t>Step 3 — List at least three controlled variables that must stay the same.</a:t>
            </a:r>
          </a:p>
        </p:txBody>
      </p:sp>
      <p:sp>
        <p:nvSpPr>
          <p:cNvPr id="18" name="Rectangle 17"/>
          <p:cNvSpPr/>
          <p:nvPr/>
        </p:nvSpPr>
        <p:spPr>
          <a:xfrm>
            <a:off x="1079262" y="4104265"/>
            <a:ext cx="1057285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73788"/>
            <a:ext cx="383788" cy="38378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73788"/>
            <a:ext cx="383788" cy="383788"/>
          </a:xfrm>
          <a:prstGeom prst="rect">
            <a:avLst/>
          </a:prstGeom>
          <a:noFill/>
        </p:spPr>
        <p:txBody>
          <a:bodyPr wrap="square" anchor="ctr"/>
          <a:lstStyle/>
          <a:p>
            <a:pPr algn="ctr"/>
            <a:r>
              <a:rPr sz="1600" b="1" i="0">
                <a:solidFill>
                  <a:srgbClr val="FFFFFF"/>
                </a:solidFill>
                <a:latin typeface="Trebuchet MS"/>
              </a:rPr>
              <a:t>4</a:t>
            </a:r>
          </a:p>
        </p:txBody>
      </p:sp>
      <p:sp>
        <p:nvSpPr>
          <p:cNvPr id="21" name="TextBox 20"/>
          <p:cNvSpPr txBox="1"/>
          <p:nvPr/>
        </p:nvSpPr>
        <p:spPr>
          <a:xfrm>
            <a:off x="1079262" y="4237788"/>
            <a:ext cx="10572857" cy="306000"/>
          </a:xfrm>
          <a:prstGeom prst="rect">
            <a:avLst/>
          </a:prstGeom>
          <a:noFill/>
        </p:spPr>
        <p:txBody>
          <a:bodyPr wrap="square"/>
          <a:lstStyle/>
          <a:p>
            <a:pPr algn="l"/>
            <a:r>
              <a:rPr sz="1800" b="1" i="0">
                <a:solidFill>
                  <a:srgbClr val="121D21"/>
                </a:solidFill>
                <a:latin typeface="Calibri"/>
              </a:rPr>
              <a:t>Step 4</a:t>
            </a:r>
          </a:p>
        </p:txBody>
      </p:sp>
      <p:sp>
        <p:nvSpPr>
          <p:cNvPr id="22" name="TextBox 21"/>
          <p:cNvSpPr txBox="1"/>
          <p:nvPr/>
        </p:nvSpPr>
        <p:spPr>
          <a:xfrm>
            <a:off x="1079262" y="4543788"/>
            <a:ext cx="10572857" cy="571782"/>
          </a:xfrm>
          <a:prstGeom prst="rect">
            <a:avLst/>
          </a:prstGeom>
          <a:noFill/>
        </p:spPr>
        <p:txBody>
          <a:bodyPr wrap="square"/>
          <a:lstStyle/>
          <a:p>
            <a:pPr algn="l"/>
            <a:r>
              <a:rPr sz="1400" b="0" i="0">
                <a:solidFill>
                  <a:srgbClr val="58747E"/>
                </a:solidFill>
                <a:latin typeface="Calibri"/>
              </a:rPr>
              <a:t>Step 4 — Explain how your plan makes the test fair.</a:t>
            </a:r>
          </a:p>
        </p:txBody>
      </p:sp>
      <p:sp>
        <p:nvSpPr>
          <p:cNvPr id="23" name="Rectangle 22"/>
          <p:cNvSpPr/>
          <p:nvPr/>
        </p:nvSpPr>
        <p:spPr>
          <a:xfrm>
            <a:off x="1079262" y="5270693"/>
            <a:ext cx="10572857"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40217"/>
            <a:ext cx="383788" cy="383788"/>
          </a:xfrm>
          <a:prstGeom prst="ellipse">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40217"/>
            <a:ext cx="383788" cy="383788"/>
          </a:xfrm>
          <a:prstGeom prst="rect">
            <a:avLst/>
          </a:prstGeom>
          <a:noFill/>
        </p:spPr>
        <p:txBody>
          <a:bodyPr wrap="square" anchor="ctr"/>
          <a:lstStyle/>
          <a:p>
            <a:pPr algn="ctr"/>
            <a:r>
              <a:rPr sz="1600" b="1" i="0">
                <a:solidFill>
                  <a:srgbClr val="FFFFFF"/>
                </a:solidFill>
                <a:latin typeface="Trebuchet MS"/>
              </a:rPr>
              <a:t>5</a:t>
            </a:r>
          </a:p>
        </p:txBody>
      </p:sp>
      <p:sp>
        <p:nvSpPr>
          <p:cNvPr id="26" name="TextBox 25"/>
          <p:cNvSpPr txBox="1"/>
          <p:nvPr/>
        </p:nvSpPr>
        <p:spPr>
          <a:xfrm>
            <a:off x="1079262" y="5404217"/>
            <a:ext cx="10572857" cy="306000"/>
          </a:xfrm>
          <a:prstGeom prst="rect">
            <a:avLst/>
          </a:prstGeom>
          <a:noFill/>
        </p:spPr>
        <p:txBody>
          <a:bodyPr wrap="square"/>
          <a:lstStyle/>
          <a:p>
            <a:pPr algn="l"/>
            <a:r>
              <a:rPr sz="1800" b="1" i="0">
                <a:solidFill>
                  <a:srgbClr val="121D21"/>
                </a:solidFill>
                <a:latin typeface="Calibri"/>
              </a:rPr>
              <a:t>Step 5</a:t>
            </a:r>
          </a:p>
        </p:txBody>
      </p:sp>
      <p:sp>
        <p:nvSpPr>
          <p:cNvPr id="27" name="TextBox 26"/>
          <p:cNvSpPr txBox="1"/>
          <p:nvPr/>
        </p:nvSpPr>
        <p:spPr>
          <a:xfrm>
            <a:off x="1079262" y="5710217"/>
            <a:ext cx="10572857" cy="571782"/>
          </a:xfrm>
          <a:prstGeom prst="rect">
            <a:avLst/>
          </a:prstGeom>
          <a:noFill/>
        </p:spPr>
        <p:txBody>
          <a:bodyPr wrap="square"/>
          <a:lstStyle/>
          <a:p>
            <a:pPr algn="l"/>
            <a:r>
              <a:rPr sz="1400" b="0" i="0">
                <a:solidFill>
                  <a:srgbClr val="58747E"/>
                </a:solidFill>
                <a:latin typeface="Calibri"/>
              </a:rPr>
              <a:t>Step 5 — Add one sentence showing how another class could repeat your method and compare results.</a:t>
            </a:r>
          </a:p>
        </p:txBody>
      </p:sp>
      <p:sp>
        <p:nvSpPr>
          <p:cNvPr id="28" name="Rectangle 27"/>
          <p:cNvSpPr/>
          <p:nvPr/>
        </p:nvSpPr>
        <p:spPr>
          <a:xfrm>
            <a:off x="0" y="6760829"/>
            <a:ext cx="12192119" cy="97171"/>
          </a:xfrm>
          <a:prstGeom prst="rect">
            <a:avLst/>
          </a:prstGeom>
          <a:solidFill>
            <a:srgbClr val="2567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