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 id="267" r:id="rId19"/>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exactly as written.</a:t>
            </a:r>
          </a:p>
          <a:p>
            <a:r>
              <a:t>- Point out the shady and sunny areas in the image.</a:t>
            </a:r>
          </a:p>
          <a:p>
            <a:r>
              <a:t>- Tell students they will measure and record what they find.</a:t>
            </a:r>
          </a:p>
          <a:p>
            <a:r>
              <a:t>Opening hook — say this: "Did you know that the temperature under a tree can be several degrees cooler than in the open sun? Let's find out why!"</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Land the big idea about interaction.</a:t>
            </a:r>
          </a:p>
          <a:p>
            <a:r>
              <a:t>- Refer back to the schoolyard measurements.</a:t>
            </a:r>
          </a:p>
          <a:p>
            <a:r>
              <a:t>- Keep the focus on cause and effect.</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The log makes the area cooler and damper, so it suits some living things better than the open grass. | Q2: Light is an abiotic factor that helps explain why different organisms live in different places. | Q3: With less water, some plants may grow less, which can reduce food and shelter for animals.</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short and specific.</a:t>
            </a:r>
          </a:p>
          <a:p>
            <a:r>
              <a:t>- Students must connect at least two lesson ideas.</a:t>
            </a:r>
          </a:p>
          <a:p>
            <a:r>
              <a:t>- Use their own fieldwork example if possible.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observing and recording.</a:t>
            </a:r>
          </a:p>
          <a:p>
            <a:r>
              <a:t>- Success means students can use evidence from a real place.</a:t>
            </a:r>
          </a:p>
          <a:p>
            <a:r>
              <a:t>- Emphasise measuring, watching and recording.</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ideas about living and non-living parts of places.</a:t>
            </a:r>
          </a:p>
          <a:p>
            <a:r>
              <a:t>- Accept predictions, not correct answers.</a:t>
            </a:r>
          </a:p>
          <a:p>
            <a:r>
              <a:t>- Link responses to schoolyard observations.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practical.</a:t>
            </a:r>
          </a:p>
          <a:p>
            <a:r>
              <a:t>- Students will use these words during fieldwork.</a:t>
            </a:r>
          </a:p>
          <a:p>
            <a:r>
              <a:t>- Emphasise noticing and recording, not guessing.</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Focus on living parts only.</a:t>
            </a:r>
          </a:p>
          <a:p>
            <a:r>
              <a:t>- Ask students to name living things from their local area.</a:t>
            </a:r>
          </a:p>
          <a:p>
            <a:r>
              <a:t>- Link living things to where they can survive.</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abiotic means non-living.</a:t>
            </a:r>
          </a:p>
          <a:p>
            <a:r>
              <a:t>- Use the schoolyard temperature example.</a:t>
            </a:r>
          </a:p>
          <a:p>
            <a:r>
              <a:t>- Ask what tools could help measure these factors.</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Show that living and non-living parts influence each other.</a:t>
            </a:r>
          </a:p>
          <a:p>
            <a:r>
              <a:t>- Use the insect and light meter examples.</a:t>
            </a:r>
          </a:p>
          <a:p>
            <a:r>
              <a:t>- Prepare students for thinking about drought later.</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Connect fieldwork to real-world environments.</a:t>
            </a:r>
          </a:p>
          <a:p>
            <a:r>
              <a:t>- Mention data, but keep the task practical.</a:t>
            </a:r>
          </a:p>
          <a:p>
            <a:r>
              <a:t>- Emphasise careful records and location.</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sure students produce a table.</a:t>
            </a:r>
          </a:p>
          <a:p>
            <a:r>
              <a:t>- Remind them to record both living and non-living factors.</a:t>
            </a:r>
          </a:p>
          <a:p>
            <a:r>
              <a:t>- Encourage careful observation, not rushing.</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 Id="rId3"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_q2ds_ap.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200" b="1" i="0">
                <a:solidFill>
                  <a:srgbClr val="FFFFFF"/>
                </a:solidFill>
                <a:latin typeface="Trebuchet MS"/>
              </a:rPr>
              <a:t>Living and Non-Living Things in Our Local Ecosystem</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Observing biotic and abiotic factors</a:t>
            </a:r>
          </a:p>
        </p:txBody>
      </p:sp>
      <p:sp>
        <p:nvSpPr>
          <p:cNvPr id="8" name="Rectangle 7"/>
          <p:cNvSpPr/>
          <p:nvPr/>
        </p:nvSpPr>
        <p:spPr>
          <a:xfrm>
            <a:off x="0" y="6757200"/>
            <a:ext cx="12192119" cy="1008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sspk_0r5.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200" b="1" i="0">
                <a:solidFill>
                  <a:srgbClr val="FFFFFF"/>
                </a:solidFill>
                <a:latin typeface="Trebuchet MS"/>
              </a:rPr>
              <a:t>Biotic and abiotic factors work together, so changing one part of an ecosystem can change the whole place.</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4C0"/>
                </a:solidFill>
                <a:latin typeface="Calibri"/>
              </a:rPr>
              <a:t>A cooler shady area, a wetter patch of ground or a drier week can alter which plants and animals survive there. The best field observations show this connection clearly because they record both living things and the conditions around them.</a:t>
            </a:r>
          </a:p>
        </p:txBody>
      </p:sp>
      <p:sp>
        <p:nvSpPr>
          <p:cNvPr id="6" name="Rectangle 5"/>
          <p:cNvSpPr/>
          <p:nvPr/>
        </p:nvSpPr>
        <p:spPr>
          <a:xfrm>
            <a:off x="0" y="6768000"/>
            <a:ext cx="12192119" cy="90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6E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E21"/>
                </a:solidFill>
                <a:latin typeface="Calibri"/>
              </a:rPr>
              <a:t>Q1.  A student counts more worms and insects under a log than on open grass. Which explanation best fits this observation?</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1E21"/>
                </a:solidFill>
                <a:latin typeface="Calibri"/>
              </a:rPr>
              <a:t>A.  The log makes the area cooler and damper, so it suits some living things better than the open grass.</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1E21"/>
                </a:solidFill>
                <a:latin typeface="Calibri"/>
              </a:rPr>
              <a:t>B.  The log creates more sunlight, which attracts insects and worms.</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1E21"/>
                </a:solidFill>
                <a:latin typeface="Calibri"/>
              </a:rPr>
              <a:t>C.  The open grass has more living things because it is warmer and brighter.</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1E21"/>
                </a:solidFill>
                <a:latin typeface="Calibri"/>
              </a:rPr>
              <a:t>D.  Worms and insects always live in groups under logs, no matter the conditions.</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E21"/>
                </a:solidFill>
                <a:latin typeface="Calibri"/>
              </a:rPr>
              <a:t>Q2.  A class uses a light meter in a forest and on open grassland. They find much less light on the forest floor. What is the best conclusion?</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1E21"/>
                </a:solidFill>
                <a:latin typeface="Calibri"/>
              </a:rPr>
              <a:t>A.  Less light in the forest means no plants can grow there at all.</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1E21"/>
                </a:solidFill>
                <a:latin typeface="Calibri"/>
              </a:rPr>
              <a:t>B.  Light is an abiotic factor that helps explain why different organisms live in different places.</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1E21"/>
                </a:solidFill>
                <a:latin typeface="Calibri"/>
              </a:rPr>
              <a:t>C.  The forest floor has fewer living things because light is a biotic factor.</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1E21"/>
                </a:solidFill>
                <a:latin typeface="Calibri"/>
              </a:rPr>
              <a:t>D.  Open grassland is not part of an ecosystem because it has too much light.</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E21"/>
                </a:solidFill>
                <a:latin typeface="Calibri"/>
              </a:rPr>
              <a:t>Q3.  After a dry week, a pond has less water than before. Which change is most likely to happen in the ecosystem?</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1E21"/>
                </a:solidFill>
                <a:latin typeface="Calibri"/>
              </a:rPr>
              <a:t>A.  More water means fewer plants can grow, so insects and birds will have less food and shelter.</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1E21"/>
                </a:solidFill>
                <a:latin typeface="Calibri"/>
              </a:rPr>
              <a:t>B.  The change in water will only affect the non-living parts, not the living things.</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1E21"/>
                </a:solidFill>
                <a:latin typeface="Calibri"/>
              </a:rPr>
              <a:t>C.  With less water, some plants may grow less, which can reduce food and shelter for animals.</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1E21"/>
                </a:solidFill>
                <a:latin typeface="Calibri"/>
              </a:rPr>
              <a:t>D.  The pond will stay exactly the same because living and non-living parts do not affect each other.</a:t>
            </a:r>
          </a:p>
        </p:txBody>
      </p:sp>
    </p:spTree>
  </p:cSld>
  <p:clrMapOvr>
    <a:masterClrMapping/>
  </p:clrMapOvr>
</p:sld>
</file>

<file path=ppt/slides/slide12.xml><?xml version="1.0" encoding="utf-8"?>
<p:sld xmlns:a="http://schemas.openxmlformats.org/drawingml/2006/main" xmlns:p="http://schemas.openxmlformats.org/presentationml/2006/main" xmlns:r="http://schemas.openxmlformats.org/officeDocument/2006/relationships">
  <p:cSld>
    <p:bg>
      <p:bgPr>
        <a:solidFill>
          <a:srgbClr val="256E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41"/>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500" b="1" i="0">
                <a:solidFill>
                  <a:srgbClr val="FFFFFF"/>
                </a:solidFill>
                <a:latin typeface="Trebuchet MS"/>
              </a:rPr>
              <a:t>How do living and non-living things interact in our local ecosystem?</a:t>
            </a:r>
          </a:p>
        </p:txBody>
      </p:sp>
      <p:sp>
        <p:nvSpPr>
          <p:cNvPr id="5" name="Rectangle 4"/>
          <p:cNvSpPr/>
          <p:nvPr/>
        </p:nvSpPr>
        <p:spPr>
          <a:xfrm>
            <a:off x="5556059" y="1260000"/>
            <a:ext cx="1080000" cy="432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0958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095800"/>
            <a:ext cx="306000" cy="306000"/>
          </a:xfrm>
          <a:prstGeom prst="rect">
            <a:avLst/>
          </a:prstGeom>
          <a:noFill/>
        </p:spPr>
        <p:txBody>
          <a:bodyPr wrap="square" anchor="ctr"/>
          <a:lstStyle/>
          <a:p>
            <a:pPr algn="ctr"/>
            <a:r>
              <a:rPr sz="1500" b="1" i="0">
                <a:solidFill>
                  <a:srgbClr val="256E7E"/>
                </a:solidFill>
                <a:latin typeface="Calibri"/>
              </a:rPr>
              <a:t>1</a:t>
            </a:r>
          </a:p>
        </p:txBody>
      </p:sp>
      <p:sp>
        <p:nvSpPr>
          <p:cNvPr id="8" name="TextBox 7"/>
          <p:cNvSpPr txBox="1"/>
          <p:nvPr/>
        </p:nvSpPr>
        <p:spPr>
          <a:xfrm>
            <a:off x="990000" y="1512000"/>
            <a:ext cx="10662119" cy="1473600"/>
          </a:xfrm>
          <a:prstGeom prst="rect">
            <a:avLst/>
          </a:prstGeom>
          <a:noFill/>
        </p:spPr>
        <p:txBody>
          <a:bodyPr wrap="square" anchor="ctr"/>
          <a:lstStyle/>
          <a:p>
            <a:pPr algn="l"/>
            <a:r>
              <a:rPr sz="1800" b="0" i="0">
                <a:solidFill>
                  <a:srgbClr val="FFFFFF"/>
                </a:solidFill>
                <a:latin typeface="Calibri"/>
              </a:rPr>
              <a:t>Biotic factors are the living parts of an ecosystem, while abiotic factors are the non-living parts such as temperature and light.</a:t>
            </a:r>
          </a:p>
        </p:txBody>
      </p:sp>
      <p:sp>
        <p:nvSpPr>
          <p:cNvPr id="9" name="Oval 8"/>
          <p:cNvSpPr/>
          <p:nvPr/>
        </p:nvSpPr>
        <p:spPr>
          <a:xfrm>
            <a:off x="540000" y="35694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569400"/>
            <a:ext cx="306000" cy="306000"/>
          </a:xfrm>
          <a:prstGeom prst="rect">
            <a:avLst/>
          </a:prstGeom>
          <a:noFill/>
        </p:spPr>
        <p:txBody>
          <a:bodyPr wrap="square" anchor="ctr"/>
          <a:lstStyle/>
          <a:p>
            <a:pPr algn="ctr"/>
            <a:r>
              <a:rPr sz="1500" b="1" i="0">
                <a:solidFill>
                  <a:srgbClr val="256E7E"/>
                </a:solidFill>
                <a:latin typeface="Calibri"/>
              </a:rPr>
              <a:t>2</a:t>
            </a:r>
          </a:p>
        </p:txBody>
      </p:sp>
      <p:sp>
        <p:nvSpPr>
          <p:cNvPr id="11" name="TextBox 10"/>
          <p:cNvSpPr txBox="1"/>
          <p:nvPr/>
        </p:nvSpPr>
        <p:spPr>
          <a:xfrm>
            <a:off x="990000" y="2985600"/>
            <a:ext cx="10662119" cy="1473600"/>
          </a:xfrm>
          <a:prstGeom prst="rect">
            <a:avLst/>
          </a:prstGeom>
          <a:noFill/>
        </p:spPr>
        <p:txBody>
          <a:bodyPr wrap="square" anchor="ctr"/>
          <a:lstStyle/>
          <a:p>
            <a:pPr algn="l"/>
            <a:r>
              <a:rPr sz="1800" b="0" i="0">
                <a:solidFill>
                  <a:srgbClr val="FFFFFF"/>
                </a:solidFill>
                <a:latin typeface="Calibri"/>
              </a:rPr>
              <a:t>Fieldwork lets us collect real data from a local place, so we can compare living things and the conditions around them.</a:t>
            </a:r>
          </a:p>
        </p:txBody>
      </p:sp>
      <p:sp>
        <p:nvSpPr>
          <p:cNvPr id="12" name="Oval 11"/>
          <p:cNvSpPr/>
          <p:nvPr/>
        </p:nvSpPr>
        <p:spPr>
          <a:xfrm>
            <a:off x="540000" y="5043000"/>
            <a:ext cx="306000" cy="306000"/>
          </a:xfrm>
          <a:prstGeom prst="ellipse">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043000"/>
            <a:ext cx="306000" cy="306000"/>
          </a:xfrm>
          <a:prstGeom prst="rect">
            <a:avLst/>
          </a:prstGeom>
          <a:noFill/>
        </p:spPr>
        <p:txBody>
          <a:bodyPr wrap="square" anchor="ctr"/>
          <a:lstStyle/>
          <a:p>
            <a:pPr algn="ctr"/>
            <a:r>
              <a:rPr sz="1500" b="1" i="0">
                <a:solidFill>
                  <a:srgbClr val="256E7E"/>
                </a:solidFill>
                <a:latin typeface="Calibri"/>
              </a:rPr>
              <a:t>3</a:t>
            </a:r>
          </a:p>
        </p:txBody>
      </p:sp>
      <p:sp>
        <p:nvSpPr>
          <p:cNvPr id="14" name="TextBox 13"/>
          <p:cNvSpPr txBox="1"/>
          <p:nvPr/>
        </p:nvSpPr>
        <p:spPr>
          <a:xfrm>
            <a:off x="990000" y="4459200"/>
            <a:ext cx="10662119" cy="1473600"/>
          </a:xfrm>
          <a:prstGeom prst="rect">
            <a:avLst/>
          </a:prstGeom>
          <a:noFill/>
        </p:spPr>
        <p:txBody>
          <a:bodyPr wrap="square" anchor="ctr"/>
          <a:lstStyle/>
          <a:p>
            <a:pPr algn="l"/>
            <a:r>
              <a:rPr sz="1800" b="0" i="0">
                <a:solidFill>
                  <a:srgbClr val="FFFFFF"/>
                </a:solidFill>
                <a:latin typeface="Calibri"/>
              </a:rPr>
              <a:t>Careful observation shows that changes in abiotic factors, such as drought or shade, can affect which biotic factors survive in a habitat.</a:t>
            </a:r>
          </a:p>
        </p:txBody>
      </p:sp>
      <p:sp>
        <p:nvSpPr>
          <p:cNvPr id="15" name="Rounded Rectangle 14"/>
          <p:cNvSpPr/>
          <p:nvPr/>
        </p:nvSpPr>
        <p:spPr>
          <a:xfrm>
            <a:off x="540000" y="6040800"/>
            <a:ext cx="11112119" cy="637200"/>
          </a:xfrm>
          <a:prstGeom prst="roundRect">
            <a:avLst>
              <a:gd name="adj" fmla="val 4000"/>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040800"/>
            <a:ext cx="10752119" cy="637200"/>
          </a:xfrm>
          <a:prstGeom prst="rect">
            <a:avLst/>
          </a:prstGeom>
          <a:noFill/>
        </p:spPr>
        <p:txBody>
          <a:bodyPr wrap="square" anchor="ctr"/>
          <a:lstStyle/>
          <a:p>
            <a:pPr algn="l"/>
            <a:r>
              <a:rPr sz="1500" b="0" i="1">
                <a:solidFill>
                  <a:srgbClr val="256E7E"/>
                </a:solidFill>
                <a:latin typeface="Calibri"/>
              </a:rPr>
              <a:t>Exit ticket:  In two sentences, explain how biotic and abiotic factors interact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4C0"/>
                </a:solidFill>
                <a:latin typeface="Calibri"/>
              </a:rPr>
              <a:t>LEARNING INTENTION</a:t>
            </a:r>
          </a:p>
        </p:txBody>
      </p:sp>
      <p:sp>
        <p:nvSpPr>
          <p:cNvPr id="4" name="Rectangle 3"/>
          <p:cNvSpPr/>
          <p:nvPr/>
        </p:nvSpPr>
        <p:spPr>
          <a:xfrm>
            <a:off x="540000" y="827999"/>
            <a:ext cx="720000" cy="36000"/>
          </a:xfrm>
          <a:prstGeom prst="rect">
            <a:avLst/>
          </a:prstGeom>
          <a:solidFill>
            <a:srgbClr val="7CB4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observe and record biotic and abiotic factors in a local ecosystem</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6E7E"/>
                </a:solidFill>
                <a:latin typeface="Calibri"/>
              </a:rPr>
              <a:t>SUCCESS CRITERIA</a:t>
            </a:r>
          </a:p>
        </p:txBody>
      </p:sp>
      <p:sp>
        <p:nvSpPr>
          <p:cNvPr id="8" name="Rectangle 7"/>
          <p:cNvSpPr/>
          <p:nvPr/>
        </p:nvSpPr>
        <p:spPr>
          <a:xfrm>
            <a:off x="5760000" y="827999"/>
            <a:ext cx="720000" cy="36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E21"/>
                </a:solidFill>
                <a:latin typeface="Calibri"/>
              </a:rPr>
              <a:t>I can explain the difference between biotic and abiotic factors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E21"/>
                </a:solidFill>
                <a:latin typeface="Calibri"/>
              </a:rPr>
              <a:t>I can identify and describe living and non-living factors in a schoolyard or park</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E21"/>
                </a:solidFill>
                <a:latin typeface="Calibri"/>
              </a:rPr>
              <a:t>I can compare measurements from different places using simple data</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E21"/>
                </a:solidFill>
                <a:latin typeface="Calibri"/>
              </a:rPr>
              <a:t>I can give examples of how a change in one factor can affect another</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6E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quietly first, then talk with a partner and be ready to share one idea.</a:t>
            </a:r>
          </a:p>
        </p:txBody>
      </p:sp>
      <p:sp>
        <p:nvSpPr>
          <p:cNvPr id="8" name="TextBox 7"/>
          <p:cNvSpPr txBox="1"/>
          <p:nvPr/>
        </p:nvSpPr>
        <p:spPr>
          <a:xfrm>
            <a:off x="540000" y="720000"/>
            <a:ext cx="11112119" cy="360000"/>
          </a:xfrm>
          <a:prstGeom prst="rect">
            <a:avLst/>
          </a:prstGeom>
          <a:noFill/>
        </p:spPr>
        <p:txBody>
          <a:bodyPr wrap="square"/>
          <a:lstStyle/>
          <a:p>
            <a:pPr algn="l"/>
            <a:r>
              <a:rPr sz="2500" b="1" i="0">
                <a:solidFill>
                  <a:srgbClr val="256E7E"/>
                </a:solidFill>
                <a:latin typeface="Trebuchet MS"/>
              </a:rPr>
              <a:t>Shade, Sun and Living Things</a:t>
            </a:r>
          </a:p>
        </p:txBody>
      </p:sp>
      <p:sp>
        <p:nvSpPr>
          <p:cNvPr id="9" name="Rectangle 8"/>
          <p:cNvSpPr/>
          <p:nvPr/>
        </p:nvSpPr>
        <p:spPr>
          <a:xfrm>
            <a:off x="540000" y="1116000"/>
            <a:ext cx="1260000" cy="432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1E21"/>
                </a:solidFill>
                <a:latin typeface="Calibri"/>
              </a:rPr>
              <a:t>Think about a shady place near school and a sunny place. What might feel different there?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1E21"/>
                </a:solidFill>
                <a:latin typeface="Calibri"/>
              </a:rPr>
              <a:t>Do you think more living things would be found under a tree or on open ground? Why?</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6E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99697"/>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9949"/>
            <a:ext cx="11112119" cy="499748"/>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2505609"/>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41609"/>
            <a:ext cx="5232059" cy="36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49609"/>
            <a:ext cx="5124059" cy="234000"/>
          </a:xfrm>
          <a:prstGeom prst="rect">
            <a:avLst/>
          </a:prstGeom>
          <a:noFill/>
        </p:spPr>
        <p:txBody>
          <a:bodyPr wrap="square"/>
          <a:lstStyle/>
          <a:p>
            <a:pPr algn="l"/>
            <a:r>
              <a:rPr sz="1500" b="1" i="0">
                <a:solidFill>
                  <a:srgbClr val="256E7E"/>
                </a:solidFill>
                <a:latin typeface="Trebuchet MS"/>
              </a:rPr>
              <a:t>ECOSYSTEM</a:t>
            </a:r>
          </a:p>
        </p:txBody>
      </p:sp>
      <p:sp>
        <p:nvSpPr>
          <p:cNvPr id="7" name="TextBox 6"/>
          <p:cNvSpPr txBox="1"/>
          <p:nvPr/>
        </p:nvSpPr>
        <p:spPr>
          <a:xfrm>
            <a:off x="702000" y="2883609"/>
            <a:ext cx="5124059" cy="493199"/>
          </a:xfrm>
          <a:prstGeom prst="rect">
            <a:avLst/>
          </a:prstGeom>
          <a:noFill/>
        </p:spPr>
        <p:txBody>
          <a:bodyPr wrap="square"/>
          <a:lstStyle/>
          <a:p>
            <a:pPr algn="l"/>
            <a:r>
              <a:rPr sz="1500" b="0" i="0">
                <a:solidFill>
                  <a:srgbClr val="121E21"/>
                </a:solidFill>
                <a:latin typeface="Calibri"/>
              </a:rPr>
              <a:t>A place where living things and non-living parts interact together.</a:t>
            </a:r>
          </a:p>
        </p:txBody>
      </p:sp>
      <p:sp>
        <p:nvSpPr>
          <p:cNvPr id="8" name="Rounded Rectangle 7"/>
          <p:cNvSpPr/>
          <p:nvPr/>
        </p:nvSpPr>
        <p:spPr>
          <a:xfrm>
            <a:off x="6204059" y="2505609"/>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41609"/>
            <a:ext cx="5232059"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49609"/>
            <a:ext cx="5124059" cy="234000"/>
          </a:xfrm>
          <a:prstGeom prst="rect">
            <a:avLst/>
          </a:prstGeom>
          <a:noFill/>
        </p:spPr>
        <p:txBody>
          <a:bodyPr wrap="square"/>
          <a:lstStyle/>
          <a:p>
            <a:pPr algn="l"/>
            <a:r>
              <a:rPr sz="1500" b="1" i="0">
                <a:solidFill>
                  <a:srgbClr val="2FDA41"/>
                </a:solidFill>
                <a:latin typeface="Trebuchet MS"/>
              </a:rPr>
              <a:t>BIOTIC</a:t>
            </a:r>
          </a:p>
        </p:txBody>
      </p:sp>
      <p:sp>
        <p:nvSpPr>
          <p:cNvPr id="11" name="TextBox 10"/>
          <p:cNvSpPr txBox="1"/>
          <p:nvPr/>
        </p:nvSpPr>
        <p:spPr>
          <a:xfrm>
            <a:off x="6366059" y="2883609"/>
            <a:ext cx="5124059" cy="493199"/>
          </a:xfrm>
          <a:prstGeom prst="rect">
            <a:avLst/>
          </a:prstGeom>
          <a:noFill/>
        </p:spPr>
        <p:txBody>
          <a:bodyPr wrap="square"/>
          <a:lstStyle/>
          <a:p>
            <a:pPr algn="l"/>
            <a:r>
              <a:rPr sz="1500" b="0" i="0">
                <a:solidFill>
                  <a:srgbClr val="121E21"/>
                </a:solidFill>
                <a:latin typeface="Calibri"/>
              </a:rPr>
              <a:t>Living parts of an ecosystem, such as plants, animals and fungi.</a:t>
            </a:r>
          </a:p>
        </p:txBody>
      </p:sp>
      <p:sp>
        <p:nvSpPr>
          <p:cNvPr id="12" name="Rounded Rectangle 11"/>
          <p:cNvSpPr/>
          <p:nvPr/>
        </p:nvSpPr>
        <p:spPr>
          <a:xfrm>
            <a:off x="540000" y="3610808"/>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646808"/>
            <a:ext cx="5232059" cy="36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754808"/>
            <a:ext cx="5124059" cy="234000"/>
          </a:xfrm>
          <a:prstGeom prst="rect">
            <a:avLst/>
          </a:prstGeom>
          <a:noFill/>
        </p:spPr>
        <p:txBody>
          <a:bodyPr wrap="square"/>
          <a:lstStyle/>
          <a:p>
            <a:pPr algn="l"/>
            <a:r>
              <a:rPr sz="1500" b="1" i="0">
                <a:solidFill>
                  <a:srgbClr val="256E7E"/>
                </a:solidFill>
                <a:latin typeface="Trebuchet MS"/>
              </a:rPr>
              <a:t>ABIOTIC</a:t>
            </a:r>
          </a:p>
        </p:txBody>
      </p:sp>
      <p:sp>
        <p:nvSpPr>
          <p:cNvPr id="15" name="TextBox 14"/>
          <p:cNvSpPr txBox="1"/>
          <p:nvPr/>
        </p:nvSpPr>
        <p:spPr>
          <a:xfrm>
            <a:off x="702000" y="3988808"/>
            <a:ext cx="5124059" cy="493199"/>
          </a:xfrm>
          <a:prstGeom prst="rect">
            <a:avLst/>
          </a:prstGeom>
          <a:noFill/>
        </p:spPr>
        <p:txBody>
          <a:bodyPr wrap="square"/>
          <a:lstStyle/>
          <a:p>
            <a:pPr algn="l"/>
            <a:r>
              <a:rPr sz="1500" b="0" i="0">
                <a:solidFill>
                  <a:srgbClr val="121E21"/>
                </a:solidFill>
                <a:latin typeface="Calibri"/>
              </a:rPr>
              <a:t>Non-living parts of an ecosystem, such as light, water and temperature.</a:t>
            </a:r>
          </a:p>
        </p:txBody>
      </p:sp>
      <p:sp>
        <p:nvSpPr>
          <p:cNvPr id="16" name="Rounded Rectangle 15"/>
          <p:cNvSpPr/>
          <p:nvPr/>
        </p:nvSpPr>
        <p:spPr>
          <a:xfrm>
            <a:off x="6204059" y="3610808"/>
            <a:ext cx="5448059" cy="96119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646808"/>
            <a:ext cx="5232059" cy="36000"/>
          </a:xfrm>
          <a:prstGeom prst="rect">
            <a:avLst/>
          </a:prstGeom>
          <a:solidFill>
            <a:srgbClr val="2FDA4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754808"/>
            <a:ext cx="5124059" cy="234000"/>
          </a:xfrm>
          <a:prstGeom prst="rect">
            <a:avLst/>
          </a:prstGeom>
          <a:noFill/>
        </p:spPr>
        <p:txBody>
          <a:bodyPr wrap="square"/>
          <a:lstStyle/>
          <a:p>
            <a:pPr algn="l"/>
            <a:r>
              <a:rPr sz="1500" b="1" i="0">
                <a:solidFill>
                  <a:srgbClr val="2FDA41"/>
                </a:solidFill>
                <a:latin typeface="Trebuchet MS"/>
              </a:rPr>
              <a:t>OBSERVATION</a:t>
            </a:r>
          </a:p>
        </p:txBody>
      </p:sp>
      <p:sp>
        <p:nvSpPr>
          <p:cNvPr id="19" name="TextBox 18"/>
          <p:cNvSpPr txBox="1"/>
          <p:nvPr/>
        </p:nvSpPr>
        <p:spPr>
          <a:xfrm>
            <a:off x="6366059" y="3988808"/>
            <a:ext cx="5124059" cy="493199"/>
          </a:xfrm>
          <a:prstGeom prst="rect">
            <a:avLst/>
          </a:prstGeom>
          <a:noFill/>
        </p:spPr>
        <p:txBody>
          <a:bodyPr wrap="square"/>
          <a:lstStyle/>
          <a:p>
            <a:pPr algn="l"/>
            <a:r>
              <a:rPr sz="1500" b="0" i="0">
                <a:solidFill>
                  <a:srgbClr val="121E21"/>
                </a:solidFill>
                <a:latin typeface="Calibri"/>
              </a:rPr>
              <a:t>Carefully using your senses or tools to notice and record details.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4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Biotic Factors</a:t>
            </a:r>
          </a:p>
        </p:txBody>
      </p:sp>
      <p:pic>
        <p:nvPicPr>
          <p:cNvPr id="5" name="Picture 4" descr="tmp2wya6gur.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3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E21"/>
                </a:solidFill>
                <a:latin typeface="Calibri"/>
              </a:rPr>
              <a:t>Biotic factors are the living parts of an ecosystem. They include all the plants, animals and other living organisms that can grow, move, feed or reproduce.</a:t>
            </a:r>
          </a:p>
        </p:txBody>
      </p:sp>
      <p:sp>
        <p:nvSpPr>
          <p:cNvPr id="8" name="Oval 7"/>
          <p:cNvSpPr/>
          <p:nvPr/>
        </p:nvSpPr>
        <p:spPr>
          <a:xfrm>
            <a:off x="6042059" y="3600000"/>
            <a:ext cx="108000" cy="108000"/>
          </a:xfrm>
          <a:prstGeom prst="ellipse">
            <a:avLst/>
          </a:prstGeom>
          <a:solidFill>
            <a:srgbClr val="7CB4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In the school oval, grass, gum trees, ants and birds are all biotic factors. A shady corner may have more moss and worms because living things often depend on moisture, shelter and food that other organisms help provide.</a:t>
            </a:r>
          </a:p>
        </p:txBody>
      </p:sp>
      <p:sp>
        <p:nvSpPr>
          <p:cNvPr id="10" name="Rectangle 9"/>
          <p:cNvSpPr/>
          <p:nvPr/>
        </p:nvSpPr>
        <p:spPr>
          <a:xfrm>
            <a:off x="0" y="6768000"/>
            <a:ext cx="12192119" cy="90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4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500" b="1" i="0">
                <a:solidFill>
                  <a:srgbClr val="FFFFFF"/>
                </a:solidFill>
                <a:latin typeface="Trebuchet MS"/>
              </a:rPr>
              <a:t>Abiotic Factors</a:t>
            </a:r>
          </a:p>
        </p:txBody>
      </p:sp>
      <p:pic>
        <p:nvPicPr>
          <p:cNvPr id="5" name="Picture 4" descr="tmpavsvs10z.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031"/>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1E21"/>
                </a:solidFill>
                <a:latin typeface="Calibri"/>
              </a:rPr>
              <a:t>Abiotic factors are the non-living parts of an ecosystem. They include sunlight, temperature, water, wind and the type of soil.</a:t>
            </a:r>
          </a:p>
        </p:txBody>
      </p:sp>
      <p:sp>
        <p:nvSpPr>
          <p:cNvPr id="8" name="Oval 7"/>
          <p:cNvSpPr/>
          <p:nvPr/>
        </p:nvSpPr>
        <p:spPr>
          <a:xfrm>
            <a:off x="6042059" y="3600000"/>
            <a:ext cx="108000" cy="108000"/>
          </a:xfrm>
          <a:prstGeom prst="ellipse">
            <a:avLst/>
          </a:prstGeom>
          <a:solidFill>
            <a:srgbClr val="7CB4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77E"/>
                </a:solidFill>
                <a:latin typeface="Calibri"/>
              </a:rPr>
              <a:t>e.g.  A student measuring the temperature under a tree and in full sun may find the shaded area is cooler. That difference matters because heat and light can change where plants grow and which animals stay in that spot.</a:t>
            </a:r>
          </a:p>
        </p:txBody>
      </p:sp>
      <p:sp>
        <p:nvSpPr>
          <p:cNvPr id="10" name="Rectangle 9"/>
          <p:cNvSpPr/>
          <p:nvPr/>
        </p:nvSpPr>
        <p:spPr>
          <a:xfrm>
            <a:off x="0" y="6768000"/>
            <a:ext cx="12192119" cy="90000"/>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99697"/>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9949"/>
            <a:ext cx="11112119" cy="499748"/>
          </a:xfrm>
          <a:prstGeom prst="rect">
            <a:avLst/>
          </a:prstGeom>
          <a:noFill/>
        </p:spPr>
        <p:txBody>
          <a:bodyPr wrap="square"/>
          <a:lstStyle/>
          <a:p>
            <a:pPr algn="l"/>
            <a:r>
              <a:rPr sz="3000" b="1" i="0">
                <a:solidFill>
                  <a:srgbClr val="FFFFFF"/>
                </a:solidFill>
                <a:latin typeface="Trebuchet MS"/>
              </a:rPr>
              <a:t>Ecosystem Interactions</a:t>
            </a:r>
          </a:p>
        </p:txBody>
      </p:sp>
      <p:pic>
        <p:nvPicPr>
          <p:cNvPr id="4" name="Picture 3" descr="tmp1iizs452.jpg"/>
          <p:cNvPicPr>
            <a:picLocks noChangeAspect="1"/>
          </p:cNvPicPr>
          <p:nvPr/>
        </p:nvPicPr>
        <p:blipFill>
          <a:blip r:embed="rId2"/>
          <a:stretch>
            <a:fillRect/>
          </a:stretch>
        </p:blipFill>
        <p:spPr>
          <a:xfrm>
            <a:off x="8232119" y="759616"/>
            <a:ext cx="3420000" cy="5558384"/>
          </a:xfrm>
          <a:prstGeom prst="rect">
            <a:avLst/>
          </a:prstGeom>
        </p:spPr>
      </p:pic>
      <p:sp>
        <p:nvSpPr>
          <p:cNvPr id="5" name="Oval 4"/>
          <p:cNvSpPr/>
          <p:nvPr/>
        </p:nvSpPr>
        <p:spPr>
          <a:xfrm>
            <a:off x="639949" y="864588"/>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39798" y="759616"/>
            <a:ext cx="7132402" cy="1197229"/>
          </a:xfrm>
          <a:prstGeom prst="rect">
            <a:avLst/>
          </a:prstGeom>
          <a:noFill/>
        </p:spPr>
        <p:txBody>
          <a:bodyPr wrap="square"/>
          <a:lstStyle/>
          <a:p>
            <a:pPr algn="l"/>
            <a:r>
              <a:rPr sz="1800" b="0" i="0">
                <a:solidFill>
                  <a:srgbClr val="121E21"/>
                </a:solidFill>
                <a:latin typeface="Calibri"/>
              </a:rPr>
              <a:t>Living and non-living factors affect one another all the time. For example, a plant needs sunlight and water to grow, but the plant also changes the place by making shade and cooler ground beneath it.</a:t>
            </a:r>
          </a:p>
        </p:txBody>
      </p:sp>
      <p:sp>
        <p:nvSpPr>
          <p:cNvPr id="7" name="Rectangle 6"/>
          <p:cNvSpPr/>
          <p:nvPr/>
        </p:nvSpPr>
        <p:spPr>
          <a:xfrm>
            <a:off x="939798" y="2029604"/>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9949" y="2221736"/>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39798" y="2116764"/>
            <a:ext cx="7132402" cy="1197229"/>
          </a:xfrm>
          <a:prstGeom prst="rect">
            <a:avLst/>
          </a:prstGeom>
          <a:noFill/>
        </p:spPr>
        <p:txBody>
          <a:bodyPr wrap="square"/>
          <a:lstStyle/>
          <a:p>
            <a:pPr algn="l"/>
            <a:r>
              <a:rPr sz="1800" b="0" i="0">
                <a:solidFill>
                  <a:srgbClr val="121E21"/>
                </a:solidFill>
                <a:latin typeface="Calibri"/>
              </a:rPr>
              <a:t>When a habitat has more water, more plants may grow, and that can provide food and shelter for insects and birds. In this way, abiotic change can ripple through the living community.</a:t>
            </a:r>
          </a:p>
        </p:txBody>
      </p:sp>
      <p:sp>
        <p:nvSpPr>
          <p:cNvPr id="10" name="Rectangle 9"/>
          <p:cNvSpPr/>
          <p:nvPr/>
        </p:nvSpPr>
        <p:spPr>
          <a:xfrm>
            <a:off x="939798" y="3386752"/>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9949" y="3578884"/>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39798" y="3473912"/>
            <a:ext cx="7132402" cy="1197229"/>
          </a:xfrm>
          <a:prstGeom prst="rect">
            <a:avLst/>
          </a:prstGeom>
          <a:noFill/>
        </p:spPr>
        <p:txBody>
          <a:bodyPr wrap="square"/>
          <a:lstStyle/>
          <a:p>
            <a:pPr algn="l"/>
            <a:r>
              <a:rPr sz="1800" b="0" i="0">
                <a:solidFill>
                  <a:srgbClr val="121E21"/>
                </a:solidFill>
                <a:latin typeface="Calibri"/>
              </a:rPr>
              <a:t>A student counting insects under a log and in an open field may find more under the log. The log keeps the area cooler and damper, so the abiotic conditions make that micro-place better for some living things.</a:t>
            </a:r>
          </a:p>
        </p:txBody>
      </p:sp>
      <p:sp>
        <p:nvSpPr>
          <p:cNvPr id="13" name="Rectangle 12"/>
          <p:cNvSpPr/>
          <p:nvPr/>
        </p:nvSpPr>
        <p:spPr>
          <a:xfrm>
            <a:off x="939798" y="4743900"/>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9949" y="4936032"/>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39798" y="4831060"/>
            <a:ext cx="7132402" cy="1197229"/>
          </a:xfrm>
          <a:prstGeom prst="rect">
            <a:avLst/>
          </a:prstGeom>
          <a:noFill/>
        </p:spPr>
        <p:txBody>
          <a:bodyPr wrap="square"/>
          <a:lstStyle/>
          <a:p>
            <a:pPr algn="l"/>
            <a:r>
              <a:rPr sz="1800" b="0" i="0">
                <a:solidFill>
                  <a:srgbClr val="121E21"/>
                </a:solidFill>
                <a:latin typeface="Calibri"/>
              </a:rPr>
              <a:t>Using a light meter in a forested area and on open grassland can show why some organisms are found in one place more than another. Light is not just background; it helps shape where living things can survive.</a:t>
            </a:r>
          </a:p>
        </p:txBody>
      </p:sp>
      <p:sp>
        <p:nvSpPr>
          <p:cNvPr id="16" name="Rectangle 15"/>
          <p:cNvSpPr/>
          <p:nvPr/>
        </p:nvSpPr>
        <p:spPr>
          <a:xfrm>
            <a:off x="0" y="6758051"/>
            <a:ext cx="12192119" cy="99949"/>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99697"/>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9949"/>
            <a:ext cx="11112119" cy="499748"/>
          </a:xfrm>
          <a:prstGeom prst="rect">
            <a:avLst/>
          </a:prstGeom>
          <a:noFill/>
        </p:spPr>
        <p:txBody>
          <a:bodyPr wrap="square"/>
          <a:lstStyle/>
          <a:p>
            <a:pPr algn="l"/>
            <a:r>
              <a:rPr sz="3000" b="1" i="0">
                <a:solidFill>
                  <a:srgbClr val="FFFFFF"/>
                </a:solidFill>
                <a:latin typeface="Trebuchet MS"/>
              </a:rPr>
              <a:t>Fieldwork in a Local Ecosystem</a:t>
            </a:r>
          </a:p>
        </p:txBody>
      </p:sp>
      <p:pic>
        <p:nvPicPr>
          <p:cNvPr id="4" name="Picture 3" descr="tmpfrt7d8pn.jpg"/>
          <p:cNvPicPr>
            <a:picLocks noChangeAspect="1"/>
          </p:cNvPicPr>
          <p:nvPr/>
        </p:nvPicPr>
        <p:blipFill>
          <a:blip r:embed="rId2"/>
          <a:stretch>
            <a:fillRect/>
          </a:stretch>
        </p:blipFill>
        <p:spPr>
          <a:xfrm>
            <a:off x="8232119" y="759616"/>
            <a:ext cx="3420000" cy="5558384"/>
          </a:xfrm>
          <a:prstGeom prst="rect">
            <a:avLst/>
          </a:prstGeom>
        </p:spPr>
      </p:pic>
      <p:sp>
        <p:nvSpPr>
          <p:cNvPr id="5" name="Oval 4"/>
          <p:cNvSpPr/>
          <p:nvPr/>
        </p:nvSpPr>
        <p:spPr>
          <a:xfrm>
            <a:off x="639949" y="840966"/>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939798" y="759616"/>
            <a:ext cx="7132402" cy="785749"/>
          </a:xfrm>
          <a:prstGeom prst="rect">
            <a:avLst/>
          </a:prstGeom>
          <a:noFill/>
        </p:spPr>
        <p:txBody>
          <a:bodyPr wrap="square"/>
          <a:lstStyle/>
          <a:p>
            <a:pPr algn="l"/>
            <a:r>
              <a:rPr sz="1500" b="0" i="0">
                <a:solidFill>
                  <a:srgbClr val="121E21"/>
                </a:solidFill>
                <a:latin typeface="Calibri"/>
              </a:rPr>
              <a:t>Fieldwork means collecting data and observations from a real place, not just from a textbook picture. It helps scientists and students see patterns that are easy to miss from memory alone.</a:t>
            </a:r>
          </a:p>
        </p:txBody>
      </p:sp>
      <p:sp>
        <p:nvSpPr>
          <p:cNvPr id="7" name="Rectangle 6"/>
          <p:cNvSpPr/>
          <p:nvPr/>
        </p:nvSpPr>
        <p:spPr>
          <a:xfrm>
            <a:off x="939798" y="1588139"/>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39949" y="1726664"/>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39798" y="1645314"/>
            <a:ext cx="7132402" cy="785749"/>
          </a:xfrm>
          <a:prstGeom prst="rect">
            <a:avLst/>
          </a:prstGeom>
          <a:noFill/>
        </p:spPr>
        <p:txBody>
          <a:bodyPr wrap="square"/>
          <a:lstStyle/>
          <a:p>
            <a:pPr algn="l"/>
            <a:r>
              <a:rPr sz="1500" b="0" i="0">
                <a:solidFill>
                  <a:srgbClr val="121E21"/>
                </a:solidFill>
                <a:latin typeface="Calibri"/>
              </a:rPr>
              <a:t>A local ecosystem might be the school garden, a reserve or a sports field edge. The exact place matters because different areas can have different biotic and abiotic factors.</a:t>
            </a:r>
          </a:p>
        </p:txBody>
      </p:sp>
      <p:sp>
        <p:nvSpPr>
          <p:cNvPr id="10" name="Rectangle 9"/>
          <p:cNvSpPr/>
          <p:nvPr/>
        </p:nvSpPr>
        <p:spPr>
          <a:xfrm>
            <a:off x="939798" y="2473837"/>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39949" y="2612362"/>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939798" y="2531012"/>
            <a:ext cx="7132402" cy="785749"/>
          </a:xfrm>
          <a:prstGeom prst="rect">
            <a:avLst/>
          </a:prstGeom>
          <a:noFill/>
        </p:spPr>
        <p:txBody>
          <a:bodyPr wrap="square"/>
          <a:lstStyle/>
          <a:p>
            <a:pPr algn="l"/>
            <a:r>
              <a:rPr sz="1500" b="0" i="0">
                <a:solidFill>
                  <a:srgbClr val="121E21"/>
                </a:solidFill>
                <a:latin typeface="Calibri"/>
              </a:rPr>
              <a:t>Good fieldwork uses one place at a time and keeps the method fair. That way, the data is more useful because the differences you record are less likely to be random.</a:t>
            </a:r>
          </a:p>
        </p:txBody>
      </p:sp>
      <p:sp>
        <p:nvSpPr>
          <p:cNvPr id="13" name="Rectangle 12"/>
          <p:cNvSpPr/>
          <p:nvPr/>
        </p:nvSpPr>
        <p:spPr>
          <a:xfrm>
            <a:off x="939798" y="3359535"/>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639949" y="3498060"/>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939798" y="3416710"/>
            <a:ext cx="7132402" cy="785749"/>
          </a:xfrm>
          <a:prstGeom prst="rect">
            <a:avLst/>
          </a:prstGeom>
          <a:noFill/>
        </p:spPr>
        <p:txBody>
          <a:bodyPr wrap="square"/>
          <a:lstStyle/>
          <a:p>
            <a:pPr algn="l"/>
            <a:r>
              <a:rPr sz="1500" b="0" i="0">
                <a:solidFill>
                  <a:srgbClr val="121E21"/>
                </a:solidFill>
                <a:latin typeface="Calibri"/>
              </a:rPr>
              <a:t>Students can count living things, measure temperature or light, and write down where each observation was made. These records become evidence, not just guesses about what is happening.</a:t>
            </a:r>
          </a:p>
        </p:txBody>
      </p:sp>
      <p:sp>
        <p:nvSpPr>
          <p:cNvPr id="16" name="Rectangle 15"/>
          <p:cNvSpPr/>
          <p:nvPr/>
        </p:nvSpPr>
        <p:spPr>
          <a:xfrm>
            <a:off x="939798" y="4245233"/>
            <a:ext cx="713240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Oval 16"/>
          <p:cNvSpPr/>
          <p:nvPr/>
        </p:nvSpPr>
        <p:spPr>
          <a:xfrm>
            <a:off x="639949" y="4383758"/>
            <a:ext cx="159919" cy="159919"/>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939798" y="4302408"/>
            <a:ext cx="7132402" cy="785749"/>
          </a:xfrm>
          <a:prstGeom prst="rect">
            <a:avLst/>
          </a:prstGeom>
          <a:noFill/>
        </p:spPr>
        <p:txBody>
          <a:bodyPr wrap="square"/>
          <a:lstStyle/>
          <a:p>
            <a:pPr algn="l"/>
            <a:r>
              <a:rPr sz="1500" b="0" i="0">
                <a:solidFill>
                  <a:srgbClr val="121E21"/>
                </a:solidFill>
                <a:latin typeface="Calibri"/>
              </a:rPr>
              <a:t>Fieldwork also helps you notice change over time. If the same spot is measured after a hot week or a dry spell, the data may show how the ecosystem is being affected.</a:t>
            </a:r>
          </a:p>
        </p:txBody>
      </p:sp>
      <p:sp>
        <p:nvSpPr>
          <p:cNvPr id="19" name="Rectangle 18"/>
          <p:cNvSpPr/>
          <p:nvPr/>
        </p:nvSpPr>
        <p:spPr>
          <a:xfrm>
            <a:off x="0" y="6758051"/>
            <a:ext cx="12192119" cy="99949"/>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99697"/>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9949"/>
            <a:ext cx="11112119" cy="499748"/>
          </a:xfrm>
          <a:prstGeom prst="rect">
            <a:avLst/>
          </a:prstGeom>
          <a:noFill/>
        </p:spPr>
        <p:txBody>
          <a:bodyPr wrap="square"/>
          <a:lstStyle/>
          <a:p>
            <a:pPr algn="l"/>
            <a:r>
              <a:rPr sz="3000" b="1" i="0">
                <a:solidFill>
                  <a:srgbClr val="FFFFFF"/>
                </a:solidFill>
                <a:latin typeface="Trebuchet MS"/>
              </a:rPr>
              <a:t>Measure and Record the Schoolyard</a:t>
            </a:r>
          </a:p>
        </p:txBody>
      </p:sp>
      <p:sp>
        <p:nvSpPr>
          <p:cNvPr id="4" name="Oval 3"/>
          <p:cNvSpPr/>
          <p:nvPr/>
        </p:nvSpPr>
        <p:spPr>
          <a:xfrm>
            <a:off x="540000" y="795616"/>
            <a:ext cx="379588" cy="379588"/>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95616"/>
            <a:ext cx="379588" cy="379588"/>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79507" y="759616"/>
            <a:ext cx="10572612" cy="306000"/>
          </a:xfrm>
          <a:prstGeom prst="rect">
            <a:avLst/>
          </a:prstGeom>
          <a:noFill/>
        </p:spPr>
        <p:txBody>
          <a:bodyPr wrap="square"/>
          <a:lstStyle/>
          <a:p>
            <a:pPr algn="l"/>
            <a:r>
              <a:rPr sz="1800" b="1" i="0">
                <a:solidFill>
                  <a:srgbClr val="121E21"/>
                </a:solidFill>
                <a:latin typeface="Calibri"/>
              </a:rPr>
              <a:t>Step 1</a:t>
            </a:r>
          </a:p>
        </p:txBody>
      </p:sp>
      <p:sp>
        <p:nvSpPr>
          <p:cNvPr id="7" name="TextBox 6"/>
          <p:cNvSpPr txBox="1"/>
          <p:nvPr/>
        </p:nvSpPr>
        <p:spPr>
          <a:xfrm>
            <a:off x="1079507" y="1065616"/>
            <a:ext cx="10572612" cy="561782"/>
          </a:xfrm>
          <a:prstGeom prst="rect">
            <a:avLst/>
          </a:prstGeom>
          <a:noFill/>
        </p:spPr>
        <p:txBody>
          <a:bodyPr wrap="square"/>
          <a:lstStyle/>
          <a:p>
            <a:pPr algn="l"/>
            <a:r>
              <a:rPr sz="1400" b="0" i="0">
                <a:solidFill>
                  <a:srgbClr val="58777E"/>
                </a:solidFill>
                <a:latin typeface="Calibri"/>
              </a:rPr>
              <a:t>Step 1 — Work with a partner to choose one sunny spot and one shady spot.</a:t>
            </a:r>
          </a:p>
        </p:txBody>
      </p:sp>
      <p:sp>
        <p:nvSpPr>
          <p:cNvPr id="8" name="Rectangle 7"/>
          <p:cNvSpPr/>
          <p:nvPr/>
        </p:nvSpPr>
        <p:spPr>
          <a:xfrm>
            <a:off x="1079507" y="1786132"/>
            <a:ext cx="1057261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59266"/>
            <a:ext cx="379588" cy="379588"/>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59266"/>
            <a:ext cx="379588" cy="379588"/>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79507" y="1923266"/>
            <a:ext cx="10572612" cy="306000"/>
          </a:xfrm>
          <a:prstGeom prst="rect">
            <a:avLst/>
          </a:prstGeom>
          <a:noFill/>
        </p:spPr>
        <p:txBody>
          <a:bodyPr wrap="square"/>
          <a:lstStyle/>
          <a:p>
            <a:pPr algn="l"/>
            <a:r>
              <a:rPr sz="1800" b="1" i="0">
                <a:solidFill>
                  <a:srgbClr val="121E21"/>
                </a:solidFill>
                <a:latin typeface="Calibri"/>
              </a:rPr>
              <a:t>Step 2</a:t>
            </a:r>
          </a:p>
        </p:txBody>
      </p:sp>
      <p:sp>
        <p:nvSpPr>
          <p:cNvPr id="12" name="TextBox 11"/>
          <p:cNvSpPr txBox="1"/>
          <p:nvPr/>
        </p:nvSpPr>
        <p:spPr>
          <a:xfrm>
            <a:off x="1079507" y="2229266"/>
            <a:ext cx="10572612" cy="561782"/>
          </a:xfrm>
          <a:prstGeom prst="rect">
            <a:avLst/>
          </a:prstGeom>
          <a:noFill/>
        </p:spPr>
        <p:txBody>
          <a:bodyPr wrap="square"/>
          <a:lstStyle/>
          <a:p>
            <a:pPr algn="l"/>
            <a:r>
              <a:rPr sz="1400" b="0" i="0">
                <a:solidFill>
                  <a:srgbClr val="58777E"/>
                </a:solidFill>
                <a:latin typeface="Calibri"/>
              </a:rPr>
              <a:t>Step 2 — Measure temperature or light level in both places using the class tool.</a:t>
            </a:r>
          </a:p>
        </p:txBody>
      </p:sp>
      <p:sp>
        <p:nvSpPr>
          <p:cNvPr id="13" name="Rectangle 12"/>
          <p:cNvSpPr/>
          <p:nvPr/>
        </p:nvSpPr>
        <p:spPr>
          <a:xfrm>
            <a:off x="1079507" y="2949782"/>
            <a:ext cx="1057261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122916"/>
            <a:ext cx="379588" cy="379588"/>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122916"/>
            <a:ext cx="379588" cy="379588"/>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79507" y="3086916"/>
            <a:ext cx="10572612" cy="306000"/>
          </a:xfrm>
          <a:prstGeom prst="rect">
            <a:avLst/>
          </a:prstGeom>
          <a:noFill/>
        </p:spPr>
        <p:txBody>
          <a:bodyPr wrap="square"/>
          <a:lstStyle/>
          <a:p>
            <a:pPr algn="l"/>
            <a:r>
              <a:rPr sz="1800" b="1" i="0">
                <a:solidFill>
                  <a:srgbClr val="121E21"/>
                </a:solidFill>
                <a:latin typeface="Calibri"/>
              </a:rPr>
              <a:t>Step 3</a:t>
            </a:r>
          </a:p>
        </p:txBody>
      </p:sp>
      <p:sp>
        <p:nvSpPr>
          <p:cNvPr id="17" name="TextBox 16"/>
          <p:cNvSpPr txBox="1"/>
          <p:nvPr/>
        </p:nvSpPr>
        <p:spPr>
          <a:xfrm>
            <a:off x="1079507" y="3392916"/>
            <a:ext cx="10572612" cy="561782"/>
          </a:xfrm>
          <a:prstGeom prst="rect">
            <a:avLst/>
          </a:prstGeom>
          <a:noFill/>
        </p:spPr>
        <p:txBody>
          <a:bodyPr wrap="square"/>
          <a:lstStyle/>
          <a:p>
            <a:pPr algn="l"/>
            <a:r>
              <a:rPr sz="1400" b="0" i="0">
                <a:solidFill>
                  <a:srgbClr val="58777E"/>
                </a:solidFill>
                <a:latin typeface="Calibri"/>
              </a:rPr>
              <a:t>Step 3 — Count or note living things you can see in each spot.</a:t>
            </a:r>
          </a:p>
        </p:txBody>
      </p:sp>
      <p:sp>
        <p:nvSpPr>
          <p:cNvPr id="18" name="Rectangle 17"/>
          <p:cNvSpPr/>
          <p:nvPr/>
        </p:nvSpPr>
        <p:spPr>
          <a:xfrm>
            <a:off x="1079507" y="4113432"/>
            <a:ext cx="1057261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86567"/>
            <a:ext cx="379588" cy="379588"/>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86567"/>
            <a:ext cx="379588" cy="379588"/>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79507" y="4250567"/>
            <a:ext cx="10572612" cy="306000"/>
          </a:xfrm>
          <a:prstGeom prst="rect">
            <a:avLst/>
          </a:prstGeom>
          <a:noFill/>
        </p:spPr>
        <p:txBody>
          <a:bodyPr wrap="square"/>
          <a:lstStyle/>
          <a:p>
            <a:pPr algn="l"/>
            <a:r>
              <a:rPr sz="1800" b="1" i="0">
                <a:solidFill>
                  <a:srgbClr val="121E21"/>
                </a:solidFill>
                <a:latin typeface="Calibri"/>
              </a:rPr>
              <a:t>Step 4</a:t>
            </a:r>
          </a:p>
        </p:txBody>
      </p:sp>
      <p:sp>
        <p:nvSpPr>
          <p:cNvPr id="22" name="TextBox 21"/>
          <p:cNvSpPr txBox="1"/>
          <p:nvPr/>
        </p:nvSpPr>
        <p:spPr>
          <a:xfrm>
            <a:off x="1079507" y="4556567"/>
            <a:ext cx="10572612" cy="561782"/>
          </a:xfrm>
          <a:prstGeom prst="rect">
            <a:avLst/>
          </a:prstGeom>
          <a:noFill/>
        </p:spPr>
        <p:txBody>
          <a:bodyPr wrap="square"/>
          <a:lstStyle/>
          <a:p>
            <a:pPr algn="l"/>
            <a:r>
              <a:rPr sz="1400" b="0" i="0">
                <a:solidFill>
                  <a:srgbClr val="58777E"/>
                </a:solidFill>
                <a:latin typeface="Calibri"/>
              </a:rPr>
              <a:t>Step 4 — Record your results in a two-row table with place, abiotic factor and biotic factor.</a:t>
            </a:r>
          </a:p>
        </p:txBody>
      </p:sp>
      <p:sp>
        <p:nvSpPr>
          <p:cNvPr id="23" name="Rectangle 22"/>
          <p:cNvSpPr/>
          <p:nvPr/>
        </p:nvSpPr>
        <p:spPr>
          <a:xfrm>
            <a:off x="1079507" y="5277083"/>
            <a:ext cx="10572612"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50217"/>
            <a:ext cx="379588" cy="379588"/>
          </a:xfrm>
          <a:prstGeom prst="ellipse">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50217"/>
            <a:ext cx="379588" cy="379588"/>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79507" y="5414217"/>
            <a:ext cx="10572612" cy="306000"/>
          </a:xfrm>
          <a:prstGeom prst="rect">
            <a:avLst/>
          </a:prstGeom>
          <a:noFill/>
        </p:spPr>
        <p:txBody>
          <a:bodyPr wrap="square"/>
          <a:lstStyle/>
          <a:p>
            <a:pPr algn="l"/>
            <a:r>
              <a:rPr sz="1800" b="1" i="0">
                <a:solidFill>
                  <a:srgbClr val="121E21"/>
                </a:solidFill>
                <a:latin typeface="Calibri"/>
              </a:rPr>
              <a:t>Step 5</a:t>
            </a:r>
          </a:p>
        </p:txBody>
      </p:sp>
      <p:sp>
        <p:nvSpPr>
          <p:cNvPr id="27" name="TextBox 26"/>
          <p:cNvSpPr txBox="1"/>
          <p:nvPr/>
        </p:nvSpPr>
        <p:spPr>
          <a:xfrm>
            <a:off x="1079507" y="5720217"/>
            <a:ext cx="10572612" cy="561782"/>
          </a:xfrm>
          <a:prstGeom prst="rect">
            <a:avLst/>
          </a:prstGeom>
          <a:noFill/>
        </p:spPr>
        <p:txBody>
          <a:bodyPr wrap="square"/>
          <a:lstStyle/>
          <a:p>
            <a:pPr algn="l"/>
            <a:r>
              <a:rPr sz="1400" b="0" i="0">
                <a:solidFill>
                  <a:srgbClr val="58777E"/>
                </a:solidFill>
                <a:latin typeface="Calibri"/>
              </a:rPr>
              <a:t>Step 5 — Write one sentence about which spot seems better for living things and why.</a:t>
            </a:r>
          </a:p>
        </p:txBody>
      </p:sp>
      <p:sp>
        <p:nvSpPr>
          <p:cNvPr id="28" name="Rectangle 27"/>
          <p:cNvSpPr/>
          <p:nvPr/>
        </p:nvSpPr>
        <p:spPr>
          <a:xfrm>
            <a:off x="0" y="6758051"/>
            <a:ext cx="12192119" cy="99949"/>
          </a:xfrm>
          <a:prstGeom prst="rect">
            <a:avLst/>
          </a:prstGeom>
          <a:solidFill>
            <a:srgbClr val="256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