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a:t>
            </a:r>
          </a:p>
          <a:p>
            <a:r>
              <a:t>- Link steam power to transport and trade.</a:t>
            </a:r>
          </a:p>
          <a:p>
            <a:r>
              <a:t>- Set up argument writing, evidence and sources.</a:t>
            </a:r>
          </a:p>
          <a:p>
            <a:r>
              <a:t>Opening hook — say this: "Did you know the steam engine was a key driver of the Industrial Revolution? Imagine how it changed travel and trade."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The steam engine changed transport by making movement faster and more connected | Q2: C. It shows where the evidence came from and helps readers judge reliability | Q3: B. Add a different perspective, then explain why your thesis is still stronger</a:t>
            </a:r>
          </a:p>
          <a:p/>
          <a:p>
            <a:r>
              <a:t>- Check thesis, source use and counter-argument.</a:t>
            </a:r>
          </a:p>
          <a:p>
            <a:r>
              <a:t>- Questions test application, not definitions.</a:t>
            </a:r>
          </a:p>
          <a:p>
            <a:r>
              <a:t>- Vary the correct option positions.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Require two sentences in the exit ticket.</a:t>
            </a:r>
          </a:p>
          <a:p>
            <a:r>
              <a:t>- Push students to connect thesis, evidence and sources.</a:t>
            </a:r>
          </a:p>
          <a:p>
            <a:r>
              <a:t>- Check for one real-world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the essay structure.</a:t>
            </a:r>
          </a:p>
          <a:p>
            <a:r>
              <a:t>- Tell students today is about using evidence well.</a:t>
            </a:r>
          </a:p>
          <a:p>
            <a:r>
              <a:t>- Success criteria will be revisited in the task.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before teaching.</a:t>
            </a:r>
          </a:p>
          <a:p>
            <a:r>
              <a:t>- Listen for transport, trade and daily life.</a:t>
            </a:r>
          </a:p>
          <a:p>
            <a:r>
              <a:t>- Surface assumptions about factories only.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contextual.</a:t>
            </a:r>
          </a:p>
          <a:p>
            <a:r>
              <a:t>- Connect each word to essay writing.</a:t>
            </a:r>
          </a:p>
          <a:p>
            <a:r>
              <a:t>- Students need these terms for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Thesis comes first in the argument.</a:t>
            </a:r>
          </a:p>
          <a:p>
            <a:r>
              <a:t>- It must be arguable, not a fact.</a:t>
            </a:r>
          </a:p>
          <a:p>
            <a:r>
              <a:t>- Link the example to steam and transport.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Evidence must support a claim, not float on its own.</a:t>
            </a:r>
          </a:p>
          <a:p>
            <a:r>
              <a:t>- Use the spinning jenny as a concrete example.</a:t>
            </a:r>
          </a:p>
          <a:p>
            <a:r>
              <a:t>- Push students to link evidence back to the thesis.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Acknowledge every piece of evidence.</a:t>
            </a:r>
          </a:p>
          <a:p>
            <a:r>
              <a:t>- Model simple footnotes or in-text references.</a:t>
            </a:r>
          </a:p>
          <a:p>
            <a:r>
              <a:t>- Separate evidence from personal opinion.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worker/owner perspective prompt.</a:t>
            </a:r>
          </a:p>
          <a:p>
            <a:r>
              <a:t>- Keep the paragraph focused and evidence-based.</a:t>
            </a:r>
          </a:p>
          <a:p>
            <a:r>
              <a:t>- Students need a visible draft to share.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this the big takeaway.</a:t>
            </a:r>
          </a:p>
          <a:p>
            <a:r>
              <a:t>- Tie industrialisation to transport, work and daily life.</a:t>
            </a:r>
          </a:p>
          <a:p>
            <a:r>
              <a:t>- Link back to evidence-based writing.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ftk65xa.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Calibri Light"/>
              </a:rPr>
              <a:t>Writing Historical Arguments: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the steam engine was a key driver of the Industrial Revolution? Imagine how it changed travel and trade.</a:t>
            </a:r>
          </a:p>
        </p:txBody>
      </p:sp>
      <p:sp>
        <p:nvSpPr>
          <p:cNvPr id="8" name="Rectangle 7"/>
          <p:cNvSpPr/>
          <p:nvPr/>
        </p:nvSpPr>
        <p:spPr>
          <a:xfrm>
            <a:off x="0" y="6757200"/>
            <a:ext cx="12192119" cy="1008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41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712"/>
                </a:solidFill>
                <a:latin typeface="Calibri"/>
              </a:rPr>
              <a:t>Q1.  Which thesis is strongest for an essay about the steam engine and transport?</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712"/>
                </a:solidFill>
                <a:latin typeface="Calibri"/>
              </a:rPr>
              <a:t>A.  The Industrial Revolution was interesting because many machines were invented</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712"/>
                </a:solidFill>
                <a:latin typeface="Calibri"/>
              </a:rPr>
              <a:t>B.  The steam engine changed transport by making movement faster and more connected</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712"/>
                </a:solidFill>
                <a:latin typeface="Calibri"/>
              </a:rPr>
              <a:t>C.  Factories were loud and crowded during the Industrial Revolution</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712"/>
                </a:solidFill>
                <a:latin typeface="Calibri"/>
              </a:rPr>
              <a:t>D.  Some people liked new inventions and some did not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712"/>
                </a:solidFill>
                <a:latin typeface="Calibri"/>
              </a:rPr>
              <a:t>Q2.  Why is source acknowledgment important in a historical argument?</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712"/>
                </a:solidFill>
                <a:latin typeface="Calibri"/>
              </a:rPr>
              <a:t>A.  It makes the paragraph longer and more impressive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712"/>
                </a:solidFill>
                <a:latin typeface="Calibri"/>
              </a:rPr>
              <a:t>B.  It proves the writer already agrees with the source</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712"/>
                </a:solidFill>
                <a:latin typeface="Calibri"/>
              </a:rPr>
              <a:t>C.  It shows where the evidence came from and helps readers judge reliability</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712"/>
                </a:solidFill>
                <a:latin typeface="Calibri"/>
              </a:rPr>
              <a:t>D.  It replaces the need for evidence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712"/>
                </a:solidFill>
                <a:latin typeface="Calibri"/>
              </a:rPr>
              <a:t>Q3.  Which response best strengthens a paragraph with a counter-argument?</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712"/>
                </a:solidFill>
                <a:latin typeface="Calibri"/>
              </a:rPr>
              <a:t>A.  Ignore the opposing view and repeat the same point</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712"/>
                </a:solidFill>
                <a:latin typeface="Calibri"/>
              </a:rPr>
              <a:t>B.  Add a different perspective, then explain why your thesis is still stronger</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712"/>
                </a:solidFill>
                <a:latin typeface="Calibri"/>
              </a:rPr>
              <a:t>C.  Include only one source so the paragraph stays simple</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712"/>
                </a:solidFill>
                <a:latin typeface="Calibri"/>
              </a:rPr>
              <a:t>D.  Use a general statement about progress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1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4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How can we use evidence to argue the Industrial Revolution's impact on society?</a:t>
            </a:r>
          </a:p>
        </p:txBody>
      </p:sp>
      <p:sp>
        <p:nvSpPr>
          <p:cNvPr id="5" name="Rectangle 4"/>
          <p:cNvSpPr/>
          <p:nvPr/>
        </p:nvSpPr>
        <p:spPr>
          <a:xfrm>
            <a:off x="5556059" y="1260000"/>
            <a:ext cx="1080000" cy="432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1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 strong historical argument begins with a clear thesis that tells the reader what the essay will prove about the Industrial Revolution.</a:t>
            </a:r>
          </a:p>
        </p:txBody>
      </p:sp>
      <p:sp>
        <p:nvSpPr>
          <p:cNvPr id="9" name="Oval 8"/>
          <p:cNvSpPr/>
          <p:nvPr/>
        </p:nvSpPr>
        <p:spPr>
          <a:xfrm>
            <a:off x="540000" y="30168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1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Historical evidence becomes useful only when it is selected carefully, explained clearly and linked back to the argument about change in society.</a:t>
            </a:r>
          </a:p>
        </p:txBody>
      </p:sp>
      <p:sp>
        <p:nvSpPr>
          <p:cNvPr id="12" name="Oval 11"/>
          <p:cNvSpPr/>
          <p:nvPr/>
        </p:nvSpPr>
        <p:spPr>
          <a:xfrm>
            <a:off x="540000" y="41220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1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Source acknowledgment matters because it shows where evidence came from and helps readers judge how trustworthy that evidence is.</a:t>
            </a:r>
          </a:p>
        </p:txBody>
      </p:sp>
      <p:sp>
        <p:nvSpPr>
          <p:cNvPr id="15" name="Oval 14"/>
          <p:cNvSpPr/>
          <p:nvPr/>
        </p:nvSpPr>
        <p:spPr>
          <a:xfrm>
            <a:off x="540000" y="5227200"/>
            <a:ext cx="306000" cy="306000"/>
          </a:xfrm>
          <a:prstGeom prst="ellipse">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1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Counter-arguments make an essay more convincing because they show the writer has considered another perspective before defending the main claim.</a:t>
            </a:r>
          </a:p>
        </p:txBody>
      </p:sp>
      <p:sp>
        <p:nvSpPr>
          <p:cNvPr id="18" name="Rounded Rectangle 17"/>
          <p:cNvSpPr/>
          <p:nvPr/>
        </p:nvSpPr>
        <p:spPr>
          <a:xfrm>
            <a:off x="540000" y="6040800"/>
            <a:ext cx="11112119" cy="637200"/>
          </a:xfrm>
          <a:prstGeom prst="roundRect">
            <a:avLst>
              <a:gd name="adj" fmla="val 4000"/>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125"/>
                </a:solidFill>
                <a:latin typeface="Calibri"/>
              </a:rPr>
              <a:t>Exit ticket:  In two sentences, explain how a thesis, evidence and source acknowledgment work together in an Industrial Revolution essay,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17C"/>
                </a:solidFill>
                <a:latin typeface="Calibri"/>
              </a:rPr>
              <a:t>LEARNING INTENTION</a:t>
            </a:r>
          </a:p>
        </p:txBody>
      </p:sp>
      <p:sp>
        <p:nvSpPr>
          <p:cNvPr id="4" name="Rectangle 3"/>
          <p:cNvSpPr/>
          <p:nvPr/>
        </p:nvSpPr>
        <p:spPr>
          <a:xfrm>
            <a:off x="540000" y="827999"/>
            <a:ext cx="720000" cy="36000"/>
          </a:xfrm>
          <a:prstGeom prst="rect">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structured historical arguments that incorporate evidence and acknowledge sources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4125"/>
                </a:solidFill>
                <a:latin typeface="Calibri"/>
              </a:rPr>
              <a:t>SUCCESS CRITERIA</a:t>
            </a:r>
          </a:p>
        </p:txBody>
      </p:sp>
      <p:sp>
        <p:nvSpPr>
          <p:cNvPr id="8" name="Rectangle 7"/>
          <p:cNvSpPr/>
          <p:nvPr/>
        </p:nvSpPr>
        <p:spPr>
          <a:xfrm>
            <a:off x="5760000" y="827999"/>
            <a:ext cx="720000"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712"/>
                </a:solidFill>
                <a:latin typeface="Calibri"/>
              </a:rPr>
              <a:t>I can compare a clear thesis with a weak one in an Industrial Revolution essay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712"/>
                </a:solidFill>
                <a:latin typeface="Calibri"/>
              </a:rPr>
              <a:t>I can give examples of evidence that support a historical argument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712"/>
                </a:solidFill>
                <a:latin typeface="Calibri"/>
              </a:rPr>
              <a:t>I can acknowledge where evidence comes from using a source note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712"/>
                </a:solidFill>
                <a:latin typeface="Calibri"/>
              </a:rPr>
              <a:t>I can analyse how a counter-argument can make an Industrial Revolution argument stronger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41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for 20 seconds, then share your ideas with a partner before hearing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4125"/>
                </a:solidFill>
                <a:latin typeface="Calibri Light"/>
              </a:rPr>
              <a:t>Steam Power and Change</a:t>
            </a:r>
          </a:p>
        </p:txBody>
      </p:sp>
      <p:sp>
        <p:nvSpPr>
          <p:cNvPr id="9" name="Rectangle 8"/>
          <p:cNvSpPr/>
          <p:nvPr/>
        </p:nvSpPr>
        <p:spPr>
          <a:xfrm>
            <a:off x="540000" y="1116000"/>
            <a:ext cx="1260000" cy="432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712"/>
                </a:solidFill>
                <a:latin typeface="Calibri"/>
              </a:rPr>
              <a:t>How might the steam engine have changed travel and trade in the Industrial Revolution?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712"/>
                </a:solidFill>
                <a:latin typeface="Calibri"/>
              </a:rPr>
              <a:t>Agree or disagree: the Industrial Revolution changed everyday life, not just factories.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41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125"/>
                </a:solidFill>
                <a:latin typeface="Calibri Light"/>
              </a:rPr>
              <a:t>Key Vocabulary</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125"/>
                </a:solidFill>
                <a:latin typeface="Calibri Light"/>
              </a:rPr>
              <a:t>INDUSTRIAL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712"/>
                </a:solidFill>
                <a:latin typeface="Calibri"/>
              </a:rPr>
              <a:t>A period when machines and factories rapidly changed production, transport and everyday life.</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ED1D47"/>
                </a:solidFill>
                <a:latin typeface="Calibri Light"/>
              </a:rPr>
              <a:t>ECONOMY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712"/>
                </a:solidFill>
                <a:latin typeface="Calibri"/>
              </a:rPr>
              <a:t>How a society makes, trades and uses money, goods and jobs.</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125"/>
                </a:solidFill>
                <a:latin typeface="Calibri Light"/>
              </a:rPr>
              <a:t>PERSPECTIVE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712"/>
                </a:solidFill>
                <a:latin typeface="Calibri"/>
              </a:rPr>
              <a:t>A person's point of view shaped by their role, experience and interests.</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ED1D47"/>
                </a:solidFill>
                <a:latin typeface="Calibri Light"/>
              </a:rPr>
              <a:t>SOURCE</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712"/>
                </a:solidFill>
                <a:latin typeface="Calibri"/>
              </a:rPr>
              <a:t>A record or item that gives evidence about the past.</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125"/>
                </a:solidFill>
                <a:latin typeface="Calibri Light"/>
              </a:rPr>
              <a:t>ARGUMENT</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712"/>
                </a:solidFill>
                <a:latin typeface="Calibri"/>
              </a:rPr>
              <a:t>A clear position supported by evidence and reasoning.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1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Thesis Statement</a:t>
            </a:r>
          </a:p>
        </p:txBody>
      </p:sp>
      <p:pic>
        <p:nvPicPr>
          <p:cNvPr id="5" name="Picture 4" descr="tmpvo9ugqe6.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712"/>
                </a:solidFill>
                <a:latin typeface="Calibri"/>
              </a:rPr>
              <a:t>A thesis statement is a clear sentence that states your main argument about the Industrial Revolution. It tells the reader what you think the evidence will prove, so the essay has direction instead of becoming a list of facts.</a:t>
            </a:r>
          </a:p>
        </p:txBody>
      </p:sp>
      <p:sp>
        <p:nvSpPr>
          <p:cNvPr id="8" name="Oval 7"/>
          <p:cNvSpPr/>
          <p:nvPr/>
        </p:nvSpPr>
        <p:spPr>
          <a:xfrm>
            <a:off x="6042059" y="3600000"/>
            <a:ext cx="108000" cy="108000"/>
          </a:xfrm>
          <a:prstGeom prst="ellipse">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458"/>
                </a:solidFill>
                <a:latin typeface="Calibri"/>
              </a:rPr>
              <a:t>e.g.  If you were writing about the steam engine and transport, a thesis might argue that steam power transformed movement of goods and people and helped Britain link farms, factories and ports more efficiently. That claim gives the writer a focus: every later paragraph should help prove that change.</a:t>
            </a:r>
          </a:p>
        </p:txBody>
      </p:sp>
      <p:sp>
        <p:nvSpPr>
          <p:cNvPr id="10" name="Rectangle 9"/>
          <p:cNvSpPr/>
          <p:nvPr/>
        </p:nvSpPr>
        <p:spPr>
          <a:xfrm>
            <a:off x="0" y="6768000"/>
            <a:ext cx="12192119" cy="9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700" b="1" i="0">
                <a:solidFill>
                  <a:srgbClr val="7E4125"/>
                </a:solidFill>
                <a:latin typeface="Calibri Light"/>
              </a:rPr>
              <a:t>Historical Evidence for the Industrial Revolution</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ft1ijih5.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3330" y="141864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13322" y="1332000"/>
            <a:ext cx="7169468" cy="1007730"/>
          </a:xfrm>
          <a:prstGeom prst="rect">
            <a:avLst/>
          </a:prstGeom>
          <a:noFill/>
        </p:spPr>
        <p:txBody>
          <a:bodyPr wrap="square"/>
          <a:lstStyle/>
          <a:p>
            <a:pPr algn="l"/>
            <a:r>
              <a:rPr sz="1500" b="0" i="0">
                <a:solidFill>
                  <a:srgbClr val="211712"/>
                </a:solidFill>
                <a:latin typeface="Calibri"/>
              </a:rPr>
              <a:t>Evidence is the facts or details from sources that help prove your thesis. In history, a single strong piece of evidence can be more persuasive than a long list of vague statements because it shows exactly what changed and how.</a:t>
            </a:r>
          </a:p>
        </p:txBody>
      </p:sp>
      <p:sp>
        <p:nvSpPr>
          <p:cNvPr id="8" name="Rectangle 7"/>
          <p:cNvSpPr/>
          <p:nvPr/>
        </p:nvSpPr>
        <p:spPr>
          <a:xfrm>
            <a:off x="913322" y="237919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3330" y="251970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13322" y="2433060"/>
            <a:ext cx="7169468" cy="1007730"/>
          </a:xfrm>
          <a:prstGeom prst="rect">
            <a:avLst/>
          </a:prstGeom>
          <a:noFill/>
        </p:spPr>
        <p:txBody>
          <a:bodyPr wrap="square"/>
          <a:lstStyle/>
          <a:p>
            <a:pPr algn="l"/>
            <a:r>
              <a:rPr sz="1500" b="0" i="0">
                <a:solidFill>
                  <a:srgbClr val="211712"/>
                </a:solidFill>
                <a:latin typeface="Calibri"/>
              </a:rPr>
              <a:t>For an essay about the steam engine, evidence might include changes in journey times, freight costs or the growth of railways and canals. These details matter because they turn a general claim about change into a historically grounded argument.</a:t>
            </a:r>
          </a:p>
        </p:txBody>
      </p:sp>
      <p:sp>
        <p:nvSpPr>
          <p:cNvPr id="11" name="Rectangle 10"/>
          <p:cNvSpPr/>
          <p:nvPr/>
        </p:nvSpPr>
        <p:spPr>
          <a:xfrm>
            <a:off x="913322" y="348025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3330" y="362076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13322" y="3534120"/>
            <a:ext cx="7169468" cy="779130"/>
          </a:xfrm>
          <a:prstGeom prst="rect">
            <a:avLst/>
          </a:prstGeom>
          <a:noFill/>
        </p:spPr>
        <p:txBody>
          <a:bodyPr wrap="square"/>
          <a:lstStyle/>
          <a:p>
            <a:pPr algn="l"/>
            <a:r>
              <a:rPr sz="1500" b="0" i="0">
                <a:solidFill>
                  <a:srgbClr val="211712"/>
                </a:solidFill>
                <a:latin typeface="Calibri"/>
              </a:rPr>
              <a:t>Evidence can come from statistics, photographs, reports, letters or objects. A writer still has to choose carefully: the best evidence is the material that directly supports the specific claim being made.</a:t>
            </a:r>
          </a:p>
        </p:txBody>
      </p:sp>
      <p:sp>
        <p:nvSpPr>
          <p:cNvPr id="14" name="Rectangle 13"/>
          <p:cNvSpPr/>
          <p:nvPr/>
        </p:nvSpPr>
        <p:spPr>
          <a:xfrm>
            <a:off x="913322" y="435271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3330" y="449322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13322" y="4406580"/>
            <a:ext cx="7169468" cy="779130"/>
          </a:xfrm>
          <a:prstGeom prst="rect">
            <a:avLst/>
          </a:prstGeom>
          <a:noFill/>
        </p:spPr>
        <p:txBody>
          <a:bodyPr wrap="square"/>
          <a:lstStyle/>
          <a:p>
            <a:pPr algn="l"/>
            <a:r>
              <a:rPr sz="1500" b="0" i="0">
                <a:solidFill>
                  <a:srgbClr val="211712"/>
                </a:solidFill>
                <a:latin typeface="Calibri"/>
              </a:rPr>
              <a:t>Good evidence does more than sit in the paragraph. It should be explained, linked back to the thesis and used to show why the Industrial Revolution mattered for society.</a:t>
            </a:r>
          </a:p>
        </p:txBody>
      </p:sp>
      <p:sp>
        <p:nvSpPr>
          <p:cNvPr id="17" name="Rectangle 16"/>
          <p:cNvSpPr/>
          <p:nvPr/>
        </p:nvSpPr>
        <p:spPr>
          <a:xfrm>
            <a:off x="913322" y="5225175"/>
            <a:ext cx="7169468"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3330" y="5365685"/>
            <a:ext cx="149329" cy="149329"/>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13322" y="5279040"/>
            <a:ext cx="7169468" cy="779130"/>
          </a:xfrm>
          <a:prstGeom prst="rect">
            <a:avLst/>
          </a:prstGeom>
          <a:noFill/>
        </p:spPr>
        <p:txBody>
          <a:bodyPr wrap="square"/>
          <a:lstStyle/>
          <a:p>
            <a:pPr algn="l"/>
            <a:r>
              <a:rPr sz="1500" b="0" i="0">
                <a:solidFill>
                  <a:srgbClr val="211712"/>
                </a:solidFill>
                <a:latin typeface="Calibri"/>
              </a:rPr>
              <a:t>Think about the spinning jenny. If you used it as evidence, you would need to show how faster textile production affected jobs, prices or factory work rather than simply naming the machine.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1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Source Acknowledgment</a:t>
            </a:r>
          </a:p>
        </p:txBody>
      </p:sp>
      <p:pic>
        <p:nvPicPr>
          <p:cNvPr id="5" name="Picture 4" descr="tmpxchtwyx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14"/>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712"/>
                </a:solidFill>
                <a:latin typeface="Calibri"/>
              </a:rPr>
              <a:t>Source acknowledgment means giving credit to the source of your evidence so readers can see where information came from. In history, this helps show that your argument is based on evidence, not just opinion or memory.</a:t>
            </a:r>
          </a:p>
        </p:txBody>
      </p:sp>
      <p:sp>
        <p:nvSpPr>
          <p:cNvPr id="8" name="Oval 7"/>
          <p:cNvSpPr/>
          <p:nvPr/>
        </p:nvSpPr>
        <p:spPr>
          <a:xfrm>
            <a:off x="6042059" y="3600000"/>
            <a:ext cx="108000" cy="108000"/>
          </a:xfrm>
          <a:prstGeom prst="ellipse">
            <a:avLst/>
          </a:prstGeom>
          <a:solidFill>
            <a:srgbClr val="C091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458"/>
                </a:solidFill>
                <a:latin typeface="Calibri"/>
              </a:rPr>
              <a:t>e.g.  If a student uses a factory report about child labour or a newspaper article about train travel, they should note the author, title or archive details. For example, a footnote or in-text reference tells the reader whether the evidence comes from a worker's letter, a government report or a later historian's interpretation.</a:t>
            </a:r>
          </a:p>
        </p:txBody>
      </p:sp>
      <p:sp>
        <p:nvSpPr>
          <p:cNvPr id="10" name="Rectangle 9"/>
          <p:cNvSpPr/>
          <p:nvPr/>
        </p:nvSpPr>
        <p:spPr>
          <a:xfrm>
            <a:off x="0" y="6768000"/>
            <a:ext cx="12192119" cy="90000"/>
          </a:xfrm>
          <a:prstGeom prst="rect">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4125"/>
                </a:solidFill>
                <a:latin typeface="Calibri Light"/>
              </a:rPr>
              <a:t>Draft the Counter-Argument</a:t>
            </a:r>
          </a:p>
        </p:txBody>
      </p:sp>
      <p:sp>
        <p:nvSpPr>
          <p:cNvPr id="3" name="Rectangle 2"/>
          <p:cNvSpPr/>
          <p:nvPr/>
        </p:nvSpPr>
        <p:spPr>
          <a:xfrm>
            <a:off x="540000" y="1170000"/>
            <a:ext cx="1260000" cy="504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37290" cy="337290"/>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6619" y="1332000"/>
            <a:ext cx="10625500" cy="306000"/>
          </a:xfrm>
          <a:prstGeom prst="rect">
            <a:avLst/>
          </a:prstGeom>
          <a:noFill/>
        </p:spPr>
        <p:txBody>
          <a:bodyPr wrap="square"/>
          <a:lstStyle/>
          <a:p>
            <a:pPr algn="l"/>
            <a:r>
              <a:rPr sz="1800" b="1" i="0">
                <a:solidFill>
                  <a:srgbClr val="211712"/>
                </a:solidFill>
                <a:latin typeface="Calibri"/>
              </a:rPr>
              <a:t>Step 1</a:t>
            </a:r>
          </a:p>
        </p:txBody>
      </p:sp>
      <p:sp>
        <p:nvSpPr>
          <p:cNvPr id="8" name="TextBox 7"/>
          <p:cNvSpPr txBox="1"/>
          <p:nvPr/>
        </p:nvSpPr>
        <p:spPr>
          <a:xfrm>
            <a:off x="1026619" y="1638000"/>
            <a:ext cx="10625500" cy="461072"/>
          </a:xfrm>
          <a:prstGeom prst="rect">
            <a:avLst/>
          </a:prstGeom>
          <a:noFill/>
        </p:spPr>
        <p:txBody>
          <a:bodyPr wrap="square"/>
          <a:lstStyle/>
          <a:p>
            <a:pPr algn="l"/>
            <a:r>
              <a:rPr sz="1400" b="0" i="0">
                <a:solidFill>
                  <a:srgbClr val="7E6458"/>
                </a:solidFill>
                <a:latin typeface="Calibri"/>
              </a:rPr>
              <a:t>Step 1 — Write a thesis sentence about how the steam engine changed transportation.</a:t>
            </a:r>
          </a:p>
        </p:txBody>
      </p:sp>
      <p:sp>
        <p:nvSpPr>
          <p:cNvPr id="9" name="Rectangle 8"/>
          <p:cNvSpPr/>
          <p:nvPr/>
        </p:nvSpPr>
        <p:spPr>
          <a:xfrm>
            <a:off x="1026619" y="2249202"/>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3731"/>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3731"/>
            <a:ext cx="337290" cy="337290"/>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6619" y="2377731"/>
            <a:ext cx="10625500" cy="306000"/>
          </a:xfrm>
          <a:prstGeom prst="rect">
            <a:avLst/>
          </a:prstGeom>
          <a:noFill/>
        </p:spPr>
        <p:txBody>
          <a:bodyPr wrap="square"/>
          <a:lstStyle/>
          <a:p>
            <a:pPr algn="l"/>
            <a:r>
              <a:rPr sz="1800" b="1" i="0">
                <a:solidFill>
                  <a:srgbClr val="211712"/>
                </a:solidFill>
                <a:latin typeface="Calibri"/>
              </a:rPr>
              <a:t>Step 2</a:t>
            </a:r>
          </a:p>
        </p:txBody>
      </p:sp>
      <p:sp>
        <p:nvSpPr>
          <p:cNvPr id="13" name="TextBox 12"/>
          <p:cNvSpPr txBox="1"/>
          <p:nvPr/>
        </p:nvSpPr>
        <p:spPr>
          <a:xfrm>
            <a:off x="1026619" y="2683731"/>
            <a:ext cx="10625500" cy="461072"/>
          </a:xfrm>
          <a:prstGeom prst="rect">
            <a:avLst/>
          </a:prstGeom>
          <a:noFill/>
        </p:spPr>
        <p:txBody>
          <a:bodyPr wrap="square"/>
          <a:lstStyle/>
          <a:p>
            <a:pPr algn="l"/>
            <a:r>
              <a:rPr sz="1400" b="0" i="0">
                <a:solidFill>
                  <a:srgbClr val="7E6458"/>
                </a:solidFill>
                <a:latin typeface="Calibri"/>
              </a:rPr>
              <a:t>Step 2 — Add one piece of evidence from a source and note where it came from.</a:t>
            </a:r>
          </a:p>
        </p:txBody>
      </p:sp>
      <p:sp>
        <p:nvSpPr>
          <p:cNvPr id="14" name="Rectangle 13"/>
          <p:cNvSpPr/>
          <p:nvPr/>
        </p:nvSpPr>
        <p:spPr>
          <a:xfrm>
            <a:off x="1026619" y="3294933"/>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9463"/>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9463"/>
            <a:ext cx="337290" cy="337290"/>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6619" y="3423463"/>
            <a:ext cx="10625500" cy="306000"/>
          </a:xfrm>
          <a:prstGeom prst="rect">
            <a:avLst/>
          </a:prstGeom>
          <a:noFill/>
        </p:spPr>
        <p:txBody>
          <a:bodyPr wrap="square"/>
          <a:lstStyle/>
          <a:p>
            <a:pPr algn="l"/>
            <a:r>
              <a:rPr sz="1800" b="1" i="0">
                <a:solidFill>
                  <a:srgbClr val="211712"/>
                </a:solidFill>
                <a:latin typeface="Calibri"/>
              </a:rPr>
              <a:t>Step 3</a:t>
            </a:r>
          </a:p>
        </p:txBody>
      </p:sp>
      <p:sp>
        <p:nvSpPr>
          <p:cNvPr id="18" name="TextBox 17"/>
          <p:cNvSpPr txBox="1"/>
          <p:nvPr/>
        </p:nvSpPr>
        <p:spPr>
          <a:xfrm>
            <a:off x="1026619" y="3729463"/>
            <a:ext cx="10625500" cy="461072"/>
          </a:xfrm>
          <a:prstGeom prst="rect">
            <a:avLst/>
          </a:prstGeom>
          <a:noFill/>
        </p:spPr>
        <p:txBody>
          <a:bodyPr wrap="square"/>
          <a:lstStyle/>
          <a:p>
            <a:pPr algn="l"/>
            <a:r>
              <a:rPr sz="1400" b="0" i="0">
                <a:solidFill>
                  <a:srgbClr val="7E6458"/>
                </a:solidFill>
                <a:latin typeface="Calibri"/>
              </a:rPr>
              <a:t>Step 3 — Include a counter-argument from a factory worker or factory owner perspective.</a:t>
            </a:r>
          </a:p>
        </p:txBody>
      </p:sp>
      <p:sp>
        <p:nvSpPr>
          <p:cNvPr id="19" name="Rectangle 18"/>
          <p:cNvSpPr/>
          <p:nvPr/>
        </p:nvSpPr>
        <p:spPr>
          <a:xfrm>
            <a:off x="1026619" y="4340665"/>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505195"/>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505195"/>
            <a:ext cx="337290" cy="337290"/>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6619" y="4469195"/>
            <a:ext cx="10625500" cy="306000"/>
          </a:xfrm>
          <a:prstGeom prst="rect">
            <a:avLst/>
          </a:prstGeom>
          <a:noFill/>
        </p:spPr>
        <p:txBody>
          <a:bodyPr wrap="square"/>
          <a:lstStyle/>
          <a:p>
            <a:pPr algn="l"/>
            <a:r>
              <a:rPr sz="1800" b="1" i="0">
                <a:solidFill>
                  <a:srgbClr val="211712"/>
                </a:solidFill>
                <a:latin typeface="Calibri"/>
              </a:rPr>
              <a:t>Step 4</a:t>
            </a:r>
          </a:p>
        </p:txBody>
      </p:sp>
      <p:sp>
        <p:nvSpPr>
          <p:cNvPr id="23" name="TextBox 22"/>
          <p:cNvSpPr txBox="1"/>
          <p:nvPr/>
        </p:nvSpPr>
        <p:spPr>
          <a:xfrm>
            <a:off x="1026619" y="4775195"/>
            <a:ext cx="10625500" cy="461072"/>
          </a:xfrm>
          <a:prstGeom prst="rect">
            <a:avLst/>
          </a:prstGeom>
          <a:noFill/>
        </p:spPr>
        <p:txBody>
          <a:bodyPr wrap="square"/>
          <a:lstStyle/>
          <a:p>
            <a:pPr algn="l"/>
            <a:r>
              <a:rPr sz="1400" b="0" i="0">
                <a:solidFill>
                  <a:srgbClr val="7E6458"/>
                </a:solidFill>
                <a:latin typeface="Calibri"/>
              </a:rPr>
              <a:t>Step 4 — Explain why your original argument is still stronger.</a:t>
            </a:r>
          </a:p>
        </p:txBody>
      </p:sp>
      <p:sp>
        <p:nvSpPr>
          <p:cNvPr id="24" name="Rectangle 23"/>
          <p:cNvSpPr/>
          <p:nvPr/>
        </p:nvSpPr>
        <p:spPr>
          <a:xfrm>
            <a:off x="1026619" y="5386397"/>
            <a:ext cx="10625500"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50927"/>
            <a:ext cx="337290" cy="337290"/>
          </a:xfrm>
          <a:prstGeom prst="ellipse">
            <a:avLst/>
          </a:prstGeom>
          <a:solidFill>
            <a:srgbClr val="7E41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50927"/>
            <a:ext cx="337290" cy="337290"/>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6619" y="5514927"/>
            <a:ext cx="10625500" cy="306000"/>
          </a:xfrm>
          <a:prstGeom prst="rect">
            <a:avLst/>
          </a:prstGeom>
          <a:noFill/>
        </p:spPr>
        <p:txBody>
          <a:bodyPr wrap="square"/>
          <a:lstStyle/>
          <a:p>
            <a:pPr algn="l"/>
            <a:r>
              <a:rPr sz="1800" b="1" i="0">
                <a:solidFill>
                  <a:srgbClr val="211712"/>
                </a:solidFill>
                <a:latin typeface="Calibri"/>
              </a:rPr>
              <a:t>Step 5</a:t>
            </a:r>
          </a:p>
        </p:txBody>
      </p:sp>
      <p:sp>
        <p:nvSpPr>
          <p:cNvPr id="28" name="TextBox 27"/>
          <p:cNvSpPr txBox="1"/>
          <p:nvPr/>
        </p:nvSpPr>
        <p:spPr>
          <a:xfrm>
            <a:off x="1026619" y="5820927"/>
            <a:ext cx="10625500" cy="461072"/>
          </a:xfrm>
          <a:prstGeom prst="rect">
            <a:avLst/>
          </a:prstGeom>
          <a:noFill/>
        </p:spPr>
        <p:txBody>
          <a:bodyPr wrap="square"/>
          <a:lstStyle/>
          <a:p>
            <a:pPr algn="l"/>
            <a:r>
              <a:rPr sz="1400" b="0" i="0">
                <a:solidFill>
                  <a:srgbClr val="7E6458"/>
                </a:solidFill>
                <a:latin typeface="Calibri"/>
              </a:rPr>
              <a:t>Step 5 — Underline the thesis and circle the source acknowledgment in your draft.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hackfjf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Industrialisation changed more than production: it reshaped transport, work and daily life, so strong historical arguments must prove that change with evidence.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17C"/>
                </a:solidFill>
                <a:latin typeface="Calibri"/>
              </a:rPr>
              <a:t>Industrialisation is the process of developing industries on a wide scale, and the Industrial Revolution made that process visible in factories, railways and changing jobs. When students write about it, they need to show not only what changed, but why those changes mattered to different people in society.</a:t>
            </a:r>
          </a:p>
        </p:txBody>
      </p:sp>
      <p:sp>
        <p:nvSpPr>
          <p:cNvPr id="6" name="Rectangle 5"/>
          <p:cNvSpPr/>
          <p:nvPr/>
        </p:nvSpPr>
        <p:spPr>
          <a:xfrm>
            <a:off x="0" y="6768000"/>
            <a:ext cx="12192119" cy="90000"/>
          </a:xfrm>
          <a:prstGeom prst="rect">
            <a:avLst/>
          </a:prstGeom>
          <a:solidFill>
            <a:srgbClr val="ED1D4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