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brief.</a:t>
            </a:r>
          </a:p>
          <a:p>
            <a:r>
              <a:t>- Emphasise that scientists use a specific format to share findings.</a:t>
            </a:r>
          </a:p>
          <a:p>
            <a:r>
              <a:t>- Link the lesson to real investigations and clear communication.</a:t>
            </a:r>
          </a:p>
          <a:p>
            <a:r>
              <a:t>Opening hook — say this: "Did you know that scientists use a specific format to share their discoveries? Imagine discovering a new species and needing to tell the world about it!"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justify their thinking with report structure.</a:t>
            </a:r>
          </a:p>
          <a:p>
            <a:r>
              <a:t>- Push them to use section names accurately.</a:t>
            </a:r>
          </a:p>
          <a:p>
            <a:r>
              <a:t>- Listen for references to clarity and trust.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Encourage students to combine structure, language and data presentation.</a:t>
            </a:r>
          </a:p>
          <a:p>
            <a:r>
              <a:t>- Accept different positions if they are reasoned.</a:t>
            </a:r>
          </a:p>
          <a:p>
            <a:r>
              <a:t>- Keep the focus on scientific communication.</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students should remember.</a:t>
            </a:r>
          </a:p>
          <a:p>
            <a:r>
              <a:t>- Link back to the difference between results and discussion.</a:t>
            </a:r>
          </a:p>
          <a:p>
            <a:r>
              <a:t>- Emphasise trust, clarity and objectivity.</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Move opinions into the discussion and keep results as data only | Q2: A table of results with units and a clear graph | Q3: It helps the method sound objective and repeatable</a:t>
            </a:r>
          </a:p>
          <a:p/>
          <a:p>
            <a:r>
              <a:t>- Questions test application, not vocabulary recall.</a:t>
            </a:r>
          </a:p>
          <a:p>
            <a:r>
              <a:t>- Check that students can separate data from interpretation.</a:t>
            </a:r>
          </a:p>
          <a:p>
            <a:r>
              <a:t>- Vary the correct answer position across questions.</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structure, language and data presentation.</a:t>
            </a:r>
          </a:p>
          <a:p>
            <a:r>
              <a:t>- The exit ticket must use a real example from the lesson.</a:t>
            </a:r>
          </a:p>
          <a:p>
            <a:r>
              <a:t>- Check that students mention both evidence and explanation.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report-writing focus.</a:t>
            </a:r>
          </a:p>
          <a:p>
            <a:r>
              <a:t>- Remind students that structure, language and text features all matter.</a:t>
            </a:r>
          </a:p>
          <a:p>
            <a:r>
              <a:t>- Tell students they will practise peer feedback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before teaching the structure.</a:t>
            </a:r>
          </a:p>
          <a:p>
            <a:r>
              <a:t>- Listen for ideas about data, explanation and formality.</a:t>
            </a:r>
          </a:p>
          <a:p>
            <a:r>
              <a:t>- Do not correct every response yet; just collect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each definition short and practical.</a:t>
            </a:r>
          </a:p>
          <a:p>
            <a:r>
              <a:t>- Emphasise that these words belong in formal science writing.</a:t>
            </a:r>
          </a:p>
          <a:p>
            <a:r>
              <a:t>- Students will use these terms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structure keeps information clear for the reader.</a:t>
            </a:r>
          </a:p>
          <a:p>
            <a:r>
              <a:t>- Point out that each section has a different job.</a:t>
            </a:r>
          </a:p>
          <a:p>
            <a:r>
              <a:t>- Use the fertiliser example to make the idea concrete.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precise wording with casual wording.</a:t>
            </a:r>
          </a:p>
          <a:p>
            <a:r>
              <a:t>- Remind students that science writing should sound objective.</a:t>
            </a:r>
          </a:p>
          <a:p>
            <a:r>
              <a:t>- Link formality to trust and clarity.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notice that results are not the same as discussion.</a:t>
            </a:r>
          </a:p>
          <a:p>
            <a:r>
              <a:t>- Point out that tables and graphs help readers compare data.</a:t>
            </a:r>
          </a:p>
          <a:p>
            <a:r>
              <a:t>- Reinforce objectivity as a scientific habit.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discussion interprets, it does not just repeat data.</a:t>
            </a:r>
          </a:p>
          <a:p>
            <a:r>
              <a:t>- Link evaluation of the investigation to reliability.</a:t>
            </a:r>
          </a:p>
          <a:p>
            <a:r>
              <a:t>- Prepare students for the application task.</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completed report map or planning sheet.</a:t>
            </a:r>
          </a:p>
          <a:p>
            <a:r>
              <a:t>- Remind students that results must stay separate from discussion.</a:t>
            </a:r>
          </a:p>
          <a:p>
            <a:r>
              <a:t>- Encourage precise wording during the rewrite step.</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72h5utj.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000" b="1" i="0">
                <a:solidFill>
                  <a:srgbClr val="FFFFFF"/>
                </a:solidFill>
                <a:latin typeface="Trebuchet MS"/>
              </a:rPr>
              <a:t>Writing a Scientific Report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communicating findings clearly and formally</a:t>
            </a:r>
          </a:p>
        </p:txBody>
      </p:sp>
      <p:sp>
        <p:nvSpPr>
          <p:cNvPr id="8" name="Rectangle 7"/>
          <p:cNvSpPr/>
          <p:nvPr/>
        </p:nvSpPr>
        <p:spPr>
          <a:xfrm>
            <a:off x="0" y="6757200"/>
            <a:ext cx="12192119" cy="1008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Compare your ideas with a partner and be ready to defend your choice using one example from the lesson.</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Why Section Order Matters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Why would a reader struggle if a report mixed results and discussion together?</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Which section helps the reader trust the investigation most, and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Take a position, then build your answer with evidence from the lesson and one investigation example.</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What Makes a Report Convincing?</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Which matters more for a convincing report: precise data presentation or strong interpretation? Explain your position.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How do tables, graphs and formal language work together to help the reader believe the findings?</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Be ready to share your group's key ideas with the class.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pfspjuu.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A strong scientific report separates evidence from explanation so the reader can trust both the data and the conclusion.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2C0"/>
                </a:solidFill>
                <a:latin typeface="Calibri"/>
              </a:rPr>
              <a:t>The results section shows what happened, while the discussion explains what the results mean. When those jobs stay separate, the report becomes clearer, more objective and easier to follow. That is why structure and formal language matter in every investigation, from fertilisers to yeast to photosynthesis.</a:t>
            </a:r>
          </a:p>
        </p:txBody>
      </p:sp>
      <p:sp>
        <p:nvSpPr>
          <p:cNvPr id="6" name="Rectangle 5"/>
          <p:cNvSpPr/>
          <p:nvPr/>
        </p:nvSpPr>
        <p:spPr>
          <a:xfrm>
            <a:off x="0" y="6768000"/>
            <a:ext cx="12192119" cy="90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6C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student writes opinions inside the results section. What is the best improvement?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Move opinions into the discussion and keep results as data only</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Add more colourful words so the report sounds interesting</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Remove the results section entirely</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Put the conclusion before the method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Which report choice best helps the reader understand a yeast investigation?</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Casual language and long paragraphs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A table of results with units and a clear graph</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Personal comments about the experiment</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Only the hypothesis and conclusion</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Why should the method be written in past tense and passive voice?</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It makes the report longer</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It shows who is the smartest scientist</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It helps the method sound objective and repeatable</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It replaces the need for headings</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bg>
      <p:bgPr>
        <a:solidFill>
          <a:srgbClr val="256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7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effectively communicate our scientific findings through a formal report?</a:t>
            </a:r>
          </a:p>
        </p:txBody>
      </p:sp>
      <p:sp>
        <p:nvSpPr>
          <p:cNvPr id="5" name="Rectangle 4"/>
          <p:cNvSpPr/>
          <p:nvPr/>
        </p:nvSpPr>
        <p:spPr>
          <a:xfrm>
            <a:off x="5556059" y="1260000"/>
            <a:ext cx="1080000" cy="432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C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A scientific report uses a standard structure so readers can follow the investigation from the prediction to the final explanation.</a:t>
            </a:r>
          </a:p>
        </p:txBody>
      </p:sp>
      <p:sp>
        <p:nvSpPr>
          <p:cNvPr id="9" name="Oval 8"/>
          <p:cNvSpPr/>
          <p:nvPr/>
        </p:nvSpPr>
        <p:spPr>
          <a:xfrm>
            <a:off x="540000" y="35694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C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The results section should present data objectively with tables or graphs, while the discussion interprets the pattern and evaluates the investigation.</a:t>
            </a:r>
          </a:p>
        </p:txBody>
      </p:sp>
      <p:sp>
        <p:nvSpPr>
          <p:cNvPr id="12" name="Oval 11"/>
          <p:cNvSpPr/>
          <p:nvPr/>
        </p:nvSpPr>
        <p:spPr>
          <a:xfrm>
            <a:off x="540000" y="5043000"/>
            <a:ext cx="306000" cy="306000"/>
          </a:xfrm>
          <a:prstGeom prst="ellipse">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C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Formal scientific language keeps the writing precise, clear and trustworthy, which helps the reader focus on the evidence.</a:t>
            </a:r>
          </a:p>
        </p:txBody>
      </p:sp>
      <p:sp>
        <p:nvSpPr>
          <p:cNvPr id="15" name="Rounded Rectangle 14"/>
          <p:cNvSpPr/>
          <p:nvPr/>
        </p:nvSpPr>
        <p:spPr>
          <a:xfrm>
            <a:off x="540000" y="6040800"/>
            <a:ext cx="11112119" cy="637200"/>
          </a:xfrm>
          <a:prstGeom prst="roundRect">
            <a:avLst>
              <a:gd name="adj" fmla="val 4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C7E"/>
                </a:solidFill>
                <a:latin typeface="Calibri"/>
              </a:rPr>
              <a:t>Exit ticket:  In two sentences, explain how a scientific report communicates findings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2C0"/>
                </a:solidFill>
                <a:latin typeface="Calibri"/>
              </a:rPr>
              <a:t>LEARNING INTENTION</a:t>
            </a:r>
          </a:p>
        </p:txBody>
      </p:sp>
      <p:sp>
        <p:nvSpPr>
          <p:cNvPr id="4" name="Rectangle 3"/>
          <p:cNvSpPr/>
          <p:nvPr/>
        </p:nvSpPr>
        <p:spPr>
          <a:xfrm>
            <a:off x="540000" y="827999"/>
            <a:ext cx="720000" cy="36000"/>
          </a:xfrm>
          <a:prstGeom prst="rect">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a formal scientific report using appropriate structure, language and text features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6C7E"/>
                </a:solidFill>
                <a:latin typeface="Calibri"/>
              </a:rPr>
              <a:t>SUCCESS CRITERIA</a:t>
            </a:r>
          </a:p>
        </p:txBody>
      </p:sp>
      <p:sp>
        <p:nvSpPr>
          <p:cNvPr id="8" name="Rectangle 7"/>
          <p:cNvSpPr/>
          <p:nvPr/>
        </p:nvSpPr>
        <p:spPr>
          <a:xfrm>
            <a:off x="5760000" y="827999"/>
            <a:ext cx="720000"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the purpose of each main report section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formal and informal science writing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objective data presentation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how a discussion interprets results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for 20 seconds, talk with a partner, then be ready to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6C7E"/>
                </a:solidFill>
                <a:latin typeface="Trebuchet MS"/>
              </a:rPr>
              <a:t>How Scientists Share Discoveries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E21"/>
                </a:solidFill>
                <a:latin typeface="Calibri"/>
              </a:rPr>
              <a:t>In a science report, what do you think belongs in the results section?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E21"/>
                </a:solidFill>
                <a:latin typeface="Calibri"/>
              </a:rPr>
              <a:t>Why might a scientist avoid using casual language in a report?</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6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9769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3697"/>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1697"/>
            <a:ext cx="5124059" cy="234000"/>
          </a:xfrm>
          <a:prstGeom prst="rect">
            <a:avLst/>
          </a:prstGeom>
          <a:noFill/>
        </p:spPr>
        <p:txBody>
          <a:bodyPr wrap="square"/>
          <a:lstStyle/>
          <a:p>
            <a:pPr algn="l"/>
            <a:r>
              <a:rPr sz="1500" b="1" i="0">
                <a:solidFill>
                  <a:srgbClr val="256C7E"/>
                </a:solidFill>
                <a:latin typeface="Trebuchet MS"/>
              </a:rPr>
              <a:t>HYPOTHESIS</a:t>
            </a:r>
          </a:p>
        </p:txBody>
      </p:sp>
      <p:sp>
        <p:nvSpPr>
          <p:cNvPr id="7" name="TextBox 6"/>
          <p:cNvSpPr txBox="1"/>
          <p:nvPr/>
        </p:nvSpPr>
        <p:spPr>
          <a:xfrm>
            <a:off x="702000" y="2275697"/>
            <a:ext cx="5124059" cy="493199"/>
          </a:xfrm>
          <a:prstGeom prst="rect">
            <a:avLst/>
          </a:prstGeom>
          <a:noFill/>
        </p:spPr>
        <p:txBody>
          <a:bodyPr wrap="square"/>
          <a:lstStyle/>
          <a:p>
            <a:pPr algn="l"/>
            <a:r>
              <a:rPr sz="1500" b="0" i="0">
                <a:solidFill>
                  <a:srgbClr val="121E21"/>
                </a:solidFill>
                <a:latin typeface="Calibri"/>
              </a:rPr>
              <a:t>A careful prediction about what you expect to happen in an investigation.</a:t>
            </a:r>
          </a:p>
        </p:txBody>
      </p:sp>
      <p:sp>
        <p:nvSpPr>
          <p:cNvPr id="8" name="Rounded Rectangle 7"/>
          <p:cNvSpPr/>
          <p:nvPr/>
        </p:nvSpPr>
        <p:spPr>
          <a:xfrm>
            <a:off x="6204059" y="189769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3697"/>
            <a:ext cx="5232059"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1697"/>
            <a:ext cx="5124059" cy="234000"/>
          </a:xfrm>
          <a:prstGeom prst="rect">
            <a:avLst/>
          </a:prstGeom>
          <a:noFill/>
        </p:spPr>
        <p:txBody>
          <a:bodyPr wrap="square"/>
          <a:lstStyle/>
          <a:p>
            <a:pPr algn="l"/>
            <a:r>
              <a:rPr sz="1500" b="1" i="0">
                <a:solidFill>
                  <a:srgbClr val="1DED77"/>
                </a:solidFill>
                <a:latin typeface="Trebuchet MS"/>
              </a:rPr>
              <a:t>METHOD</a:t>
            </a:r>
          </a:p>
        </p:txBody>
      </p:sp>
      <p:sp>
        <p:nvSpPr>
          <p:cNvPr id="11" name="TextBox 10"/>
          <p:cNvSpPr txBox="1"/>
          <p:nvPr/>
        </p:nvSpPr>
        <p:spPr>
          <a:xfrm>
            <a:off x="6366059" y="2275697"/>
            <a:ext cx="5124059" cy="493199"/>
          </a:xfrm>
          <a:prstGeom prst="rect">
            <a:avLst/>
          </a:prstGeom>
          <a:noFill/>
        </p:spPr>
        <p:txBody>
          <a:bodyPr wrap="square"/>
          <a:lstStyle/>
          <a:p>
            <a:pPr algn="l"/>
            <a:r>
              <a:rPr sz="1500" b="0" i="0">
                <a:solidFill>
                  <a:srgbClr val="121E21"/>
                </a:solidFill>
                <a:latin typeface="Calibri"/>
              </a:rPr>
              <a:t>The steps you follow so another scientist can repeat the investigation.</a:t>
            </a:r>
          </a:p>
        </p:txBody>
      </p:sp>
      <p:sp>
        <p:nvSpPr>
          <p:cNvPr id="12" name="Rounded Rectangle 11"/>
          <p:cNvSpPr/>
          <p:nvPr/>
        </p:nvSpPr>
        <p:spPr>
          <a:xfrm>
            <a:off x="540000" y="300289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38896"/>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6896"/>
            <a:ext cx="5124059" cy="234000"/>
          </a:xfrm>
          <a:prstGeom prst="rect">
            <a:avLst/>
          </a:prstGeom>
          <a:noFill/>
        </p:spPr>
        <p:txBody>
          <a:bodyPr wrap="square"/>
          <a:lstStyle/>
          <a:p>
            <a:pPr algn="l"/>
            <a:r>
              <a:rPr sz="1500" b="1" i="0">
                <a:solidFill>
                  <a:srgbClr val="256C7E"/>
                </a:solidFill>
                <a:latin typeface="Trebuchet MS"/>
              </a:rPr>
              <a:t>RESULTS</a:t>
            </a:r>
          </a:p>
        </p:txBody>
      </p:sp>
      <p:sp>
        <p:nvSpPr>
          <p:cNvPr id="15" name="TextBox 14"/>
          <p:cNvSpPr txBox="1"/>
          <p:nvPr/>
        </p:nvSpPr>
        <p:spPr>
          <a:xfrm>
            <a:off x="702000" y="3380896"/>
            <a:ext cx="5124059" cy="493199"/>
          </a:xfrm>
          <a:prstGeom prst="rect">
            <a:avLst/>
          </a:prstGeom>
          <a:noFill/>
        </p:spPr>
        <p:txBody>
          <a:bodyPr wrap="square"/>
          <a:lstStyle/>
          <a:p>
            <a:pPr algn="l"/>
            <a:r>
              <a:rPr sz="1500" b="0" i="0">
                <a:solidFill>
                  <a:srgbClr val="121E21"/>
                </a:solidFill>
                <a:latin typeface="Calibri"/>
              </a:rPr>
              <a:t>The data you collect and record during the investigation.</a:t>
            </a:r>
          </a:p>
        </p:txBody>
      </p:sp>
      <p:sp>
        <p:nvSpPr>
          <p:cNvPr id="16" name="Rounded Rectangle 15"/>
          <p:cNvSpPr/>
          <p:nvPr/>
        </p:nvSpPr>
        <p:spPr>
          <a:xfrm>
            <a:off x="6204059" y="300289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38896"/>
            <a:ext cx="5232059" cy="36000"/>
          </a:xfrm>
          <a:prstGeom prst="rect">
            <a:avLst/>
          </a:prstGeom>
          <a:solidFill>
            <a:srgbClr val="1DED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6896"/>
            <a:ext cx="5124059" cy="234000"/>
          </a:xfrm>
          <a:prstGeom prst="rect">
            <a:avLst/>
          </a:prstGeom>
          <a:noFill/>
        </p:spPr>
        <p:txBody>
          <a:bodyPr wrap="square"/>
          <a:lstStyle/>
          <a:p>
            <a:pPr algn="l"/>
            <a:r>
              <a:rPr sz="1500" b="1" i="0">
                <a:solidFill>
                  <a:srgbClr val="1DED77"/>
                </a:solidFill>
                <a:latin typeface="Trebuchet MS"/>
              </a:rPr>
              <a:t>DISCUSSION</a:t>
            </a:r>
          </a:p>
        </p:txBody>
      </p:sp>
      <p:sp>
        <p:nvSpPr>
          <p:cNvPr id="19" name="TextBox 18"/>
          <p:cNvSpPr txBox="1"/>
          <p:nvPr/>
        </p:nvSpPr>
        <p:spPr>
          <a:xfrm>
            <a:off x="6366059" y="3380896"/>
            <a:ext cx="5124059" cy="493199"/>
          </a:xfrm>
          <a:prstGeom prst="rect">
            <a:avLst/>
          </a:prstGeom>
          <a:noFill/>
        </p:spPr>
        <p:txBody>
          <a:bodyPr wrap="square"/>
          <a:lstStyle/>
          <a:p>
            <a:pPr algn="l"/>
            <a:r>
              <a:rPr sz="1500" b="0" i="0">
                <a:solidFill>
                  <a:srgbClr val="121E21"/>
                </a:solidFill>
                <a:latin typeface="Calibri"/>
              </a:rPr>
              <a:t>The section where you explain what the results mean and what they suggest.</a:t>
            </a:r>
          </a:p>
        </p:txBody>
      </p:sp>
      <p:sp>
        <p:nvSpPr>
          <p:cNvPr id="20" name="Rounded Rectangle 19"/>
          <p:cNvSpPr/>
          <p:nvPr/>
        </p:nvSpPr>
        <p:spPr>
          <a:xfrm>
            <a:off x="540000" y="4108095"/>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4095"/>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2095"/>
            <a:ext cx="5124059" cy="234000"/>
          </a:xfrm>
          <a:prstGeom prst="rect">
            <a:avLst/>
          </a:prstGeom>
          <a:noFill/>
        </p:spPr>
        <p:txBody>
          <a:bodyPr wrap="square"/>
          <a:lstStyle/>
          <a:p>
            <a:pPr algn="l"/>
            <a:r>
              <a:rPr sz="1500" b="1" i="0">
                <a:solidFill>
                  <a:srgbClr val="256C7E"/>
                </a:solidFill>
                <a:latin typeface="Trebuchet MS"/>
              </a:rPr>
              <a:t>REFERENCES</a:t>
            </a:r>
          </a:p>
        </p:txBody>
      </p:sp>
      <p:sp>
        <p:nvSpPr>
          <p:cNvPr id="23" name="TextBox 22"/>
          <p:cNvSpPr txBox="1"/>
          <p:nvPr/>
        </p:nvSpPr>
        <p:spPr>
          <a:xfrm>
            <a:off x="702000" y="4486095"/>
            <a:ext cx="5124059" cy="493199"/>
          </a:xfrm>
          <a:prstGeom prst="rect">
            <a:avLst/>
          </a:prstGeom>
          <a:noFill/>
        </p:spPr>
        <p:txBody>
          <a:bodyPr wrap="square"/>
          <a:lstStyle/>
          <a:p>
            <a:pPr algn="l"/>
            <a:r>
              <a:rPr sz="1500" b="0" i="0">
                <a:solidFill>
                  <a:srgbClr val="121E21"/>
                </a:solidFill>
                <a:latin typeface="Calibri"/>
              </a:rPr>
              <a:t>A list showing where your information or ideas came from.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Scientific report structure</a:t>
            </a:r>
          </a:p>
        </p:txBody>
      </p:sp>
      <p:pic>
        <p:nvPicPr>
          <p:cNvPr id="5" name="Picture 4" descr="tmp2ap83j9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E21"/>
                </a:solidFill>
                <a:latin typeface="Calibri"/>
              </a:rPr>
              <a:t>A scientific report follows a standard structure so the reader can find each part quickly and understand the investigation in a logical order. The structure helps the writer organise ideas, data and explanations without mixing them together.</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a report about different fertilisers and plant growth, the writer would not place their opinion beside the measurements. Instead, they would use separate sections so the reader can first see the method, then the results, and later the explanation of what the results mean.</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Formal language</a:t>
            </a:r>
          </a:p>
        </p:txBody>
      </p:sp>
      <p:pic>
        <p:nvPicPr>
          <p:cNvPr id="5" name="Picture 4" descr="tmpy8phwhe2.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E21"/>
                </a:solidFill>
                <a:latin typeface="Calibri"/>
              </a:rPr>
              <a:t>Formal language in science is precise, objective and respectful. It avoids slang, guesses and emotional words so the report sounds trustworthy and scientific.</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A report about yeast fermentation should say that the yeast produced more gas at warmer temperatures, not that it was 'going wild'. The formal version tells the reader exactly what happened and leaves less room for confusion or exaggeration.</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Presenting data objectively</a:t>
            </a:r>
          </a:p>
        </p:txBody>
      </p:sp>
      <p:pic>
        <p:nvPicPr>
          <p:cNvPr id="4" name="Picture 3" descr="tmpe0ivji9r.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6560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1314780"/>
          </a:xfrm>
          <a:prstGeom prst="rect">
            <a:avLst/>
          </a:prstGeom>
          <a:noFill/>
        </p:spPr>
        <p:txBody>
          <a:bodyPr wrap="square"/>
          <a:lstStyle/>
          <a:p>
            <a:pPr algn="l"/>
            <a:r>
              <a:rPr sz="1800" b="0" i="0">
                <a:solidFill>
                  <a:srgbClr val="121E21"/>
                </a:solidFill>
                <a:latin typeface="Calibri"/>
              </a:rPr>
              <a:t>The results section should show what was measured, not what the writer thinks it means. If a report on aquatic plants shows more bubbles under stronger light, the results should record the numbers or observations clearly and leave the explanation for later.</a:t>
            </a:r>
          </a:p>
        </p:txBody>
      </p:sp>
      <p:sp>
        <p:nvSpPr>
          <p:cNvPr id="7" name="Rectangle 6"/>
          <p:cNvSpPr/>
          <p:nvPr/>
        </p:nvSpPr>
        <p:spPr>
          <a:xfrm>
            <a:off x="881574" y="2024886"/>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221701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2100400"/>
            <a:ext cx="7213916" cy="1314780"/>
          </a:xfrm>
          <a:prstGeom prst="rect">
            <a:avLst/>
          </a:prstGeom>
          <a:noFill/>
        </p:spPr>
        <p:txBody>
          <a:bodyPr wrap="square"/>
          <a:lstStyle/>
          <a:p>
            <a:pPr algn="l"/>
            <a:r>
              <a:rPr sz="1800" b="0" i="0">
                <a:solidFill>
                  <a:srgbClr val="121E21"/>
                </a:solidFill>
                <a:latin typeface="Calibri"/>
              </a:rPr>
              <a:t>Tables are useful when you want to organise measurements neatly and compare values across trials. A table helps the reader spot patterns quickly because the headings, units and figures are grouped in one place.</a:t>
            </a:r>
          </a:p>
        </p:txBody>
      </p:sp>
      <p:sp>
        <p:nvSpPr>
          <p:cNvPr id="10" name="Rectangle 9"/>
          <p:cNvSpPr/>
          <p:nvPr/>
        </p:nvSpPr>
        <p:spPr>
          <a:xfrm>
            <a:off x="881574" y="3476295"/>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3668427"/>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3551810"/>
            <a:ext cx="7213916" cy="1314780"/>
          </a:xfrm>
          <a:prstGeom prst="rect">
            <a:avLst/>
          </a:prstGeom>
          <a:noFill/>
        </p:spPr>
        <p:txBody>
          <a:bodyPr wrap="square"/>
          <a:lstStyle/>
          <a:p>
            <a:pPr algn="l"/>
            <a:r>
              <a:rPr sz="1800" b="0" i="0">
                <a:solidFill>
                  <a:srgbClr val="121E21"/>
                </a:solidFill>
                <a:latin typeface="Calibri"/>
              </a:rPr>
              <a:t>Graphs turn data into a visual pattern that is easier to compare at a glance. A correctly chosen graph can show change, difference or relationship much more clearly than a long list of numbers.</a:t>
            </a:r>
          </a:p>
        </p:txBody>
      </p:sp>
      <p:sp>
        <p:nvSpPr>
          <p:cNvPr id="13" name="Rectangle 12"/>
          <p:cNvSpPr/>
          <p:nvPr/>
        </p:nvSpPr>
        <p:spPr>
          <a:xfrm>
            <a:off x="881574" y="4927705"/>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5119837"/>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5003219"/>
            <a:ext cx="7213916" cy="1314780"/>
          </a:xfrm>
          <a:prstGeom prst="rect">
            <a:avLst/>
          </a:prstGeom>
          <a:noFill/>
        </p:spPr>
        <p:txBody>
          <a:bodyPr wrap="square"/>
          <a:lstStyle/>
          <a:p>
            <a:pPr algn="l"/>
            <a:r>
              <a:rPr sz="1800" b="0" i="0">
                <a:solidFill>
                  <a:srgbClr val="121E21"/>
                </a:solidFill>
                <a:latin typeface="Calibri"/>
              </a:rPr>
              <a:t>Objective presentation means the data is shown fairly, even if it does not match the hypothesis. Scientists need the evidence to speak for itself, because changing the results to fit a prediction would make the report unreliable.</a:t>
            </a:r>
          </a:p>
        </p:txBody>
      </p:sp>
      <p:sp>
        <p:nvSpPr>
          <p:cNvPr id="16" name="Rectangle 15"/>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Interpreting results in the discussion</a:t>
            </a:r>
          </a:p>
        </p:txBody>
      </p:sp>
      <p:pic>
        <p:nvPicPr>
          <p:cNvPr id="4" name="Picture 3" descr="tmpruiiu9cs.jpg"/>
          <p:cNvPicPr>
            <a:picLocks noChangeAspect="1"/>
          </p:cNvPicPr>
          <p:nvPr/>
        </p:nvPicPr>
        <p:blipFill>
          <a:blip r:embed="rId2"/>
          <a:stretch>
            <a:fillRect/>
          </a:stretch>
        </p:blipFill>
        <p:spPr>
          <a:xfrm>
            <a:off x="8232119" y="648991"/>
            <a:ext cx="3420000" cy="5669009"/>
          </a:xfrm>
          <a:prstGeom prst="rect">
            <a:avLst/>
          </a:prstGeom>
        </p:spPr>
      </p:pic>
      <p:sp>
        <p:nvSpPr>
          <p:cNvPr id="5" name="Oval 4"/>
          <p:cNvSpPr/>
          <p:nvPr/>
        </p:nvSpPr>
        <p:spPr>
          <a:xfrm>
            <a:off x="625393" y="741986"/>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1574" y="648991"/>
            <a:ext cx="7213916" cy="999793"/>
          </a:xfrm>
          <a:prstGeom prst="rect">
            <a:avLst/>
          </a:prstGeom>
          <a:noFill/>
        </p:spPr>
        <p:txBody>
          <a:bodyPr wrap="square"/>
          <a:lstStyle/>
          <a:p>
            <a:pPr algn="l"/>
            <a:r>
              <a:rPr sz="1500" b="0" i="0">
                <a:solidFill>
                  <a:srgbClr val="121E21"/>
                </a:solidFill>
                <a:latin typeface="Calibri"/>
              </a:rPr>
              <a:t>The discussion section explains what the data might mean and whether the pattern supports the hypothesis. This is where the writer moves from 'what happened' to 'what the evidence suggests', using the results as proof.</a:t>
            </a:r>
          </a:p>
        </p:txBody>
      </p:sp>
      <p:sp>
        <p:nvSpPr>
          <p:cNvPr id="7" name="Rectangle 6"/>
          <p:cNvSpPr/>
          <p:nvPr/>
        </p:nvSpPr>
        <p:spPr>
          <a:xfrm>
            <a:off x="881574" y="1684280"/>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393" y="1827172"/>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1574" y="1734177"/>
            <a:ext cx="7213916" cy="771193"/>
          </a:xfrm>
          <a:prstGeom prst="rect">
            <a:avLst/>
          </a:prstGeom>
          <a:noFill/>
        </p:spPr>
        <p:txBody>
          <a:bodyPr wrap="square"/>
          <a:lstStyle/>
          <a:p>
            <a:pPr algn="l"/>
            <a:r>
              <a:rPr sz="1500" b="0" i="0">
                <a:solidFill>
                  <a:srgbClr val="121E21"/>
                </a:solidFill>
                <a:latin typeface="Calibri"/>
              </a:rPr>
              <a:t>A good discussion also checks the quality of the investigation. The writer might note if there were too few trials, small measurement errors or uncontrolled variables that could have affected the outcome.</a:t>
            </a:r>
          </a:p>
        </p:txBody>
      </p:sp>
      <p:sp>
        <p:nvSpPr>
          <p:cNvPr id="10" name="Rectangle 9"/>
          <p:cNvSpPr/>
          <p:nvPr/>
        </p:nvSpPr>
        <p:spPr>
          <a:xfrm>
            <a:off x="881574" y="2540866"/>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393" y="2683758"/>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1574" y="2590763"/>
            <a:ext cx="7213916" cy="999793"/>
          </a:xfrm>
          <a:prstGeom prst="rect">
            <a:avLst/>
          </a:prstGeom>
          <a:noFill/>
        </p:spPr>
        <p:txBody>
          <a:bodyPr wrap="square"/>
          <a:lstStyle/>
          <a:p>
            <a:pPr algn="l"/>
            <a:r>
              <a:rPr sz="1500" b="0" i="0">
                <a:solidFill>
                  <a:srgbClr val="121E21"/>
                </a:solidFill>
                <a:latin typeface="Calibri"/>
              </a:rPr>
              <a:t>Scientists use the discussion to compare their findings with their expectations or prior knowledge. For example, yeast may ferment faster in warmth up to a point, but too much heat can slow or damage the yeast cells.</a:t>
            </a:r>
          </a:p>
        </p:txBody>
      </p:sp>
      <p:sp>
        <p:nvSpPr>
          <p:cNvPr id="13" name="Rectangle 12"/>
          <p:cNvSpPr/>
          <p:nvPr/>
        </p:nvSpPr>
        <p:spPr>
          <a:xfrm>
            <a:off x="881574" y="3626052"/>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393" y="3768944"/>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1574" y="3675949"/>
            <a:ext cx="7213916" cy="771193"/>
          </a:xfrm>
          <a:prstGeom prst="rect">
            <a:avLst/>
          </a:prstGeom>
          <a:noFill/>
        </p:spPr>
        <p:txBody>
          <a:bodyPr wrap="square"/>
          <a:lstStyle/>
          <a:p>
            <a:pPr algn="l"/>
            <a:r>
              <a:rPr sz="1500" b="0" i="0">
                <a:solidFill>
                  <a:srgbClr val="121E21"/>
                </a:solidFill>
                <a:latin typeface="Calibri"/>
              </a:rPr>
              <a:t>A discussion should be thoughtful, not dramatic. It needs evidence-based reasoning, because the reader should be able to follow how the conclusion grew out of the results.</a:t>
            </a:r>
          </a:p>
        </p:txBody>
      </p:sp>
      <p:sp>
        <p:nvSpPr>
          <p:cNvPr id="16" name="Rectangle 15"/>
          <p:cNvSpPr/>
          <p:nvPr/>
        </p:nvSpPr>
        <p:spPr>
          <a:xfrm>
            <a:off x="881574" y="4482638"/>
            <a:ext cx="721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393" y="4625530"/>
            <a:ext cx="136629" cy="136629"/>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1574" y="4532535"/>
            <a:ext cx="7213916" cy="771193"/>
          </a:xfrm>
          <a:prstGeom prst="rect">
            <a:avLst/>
          </a:prstGeom>
          <a:noFill/>
        </p:spPr>
        <p:txBody>
          <a:bodyPr wrap="square"/>
          <a:lstStyle/>
          <a:p>
            <a:pPr algn="l"/>
            <a:r>
              <a:rPr sz="1500" b="0" i="0">
                <a:solidFill>
                  <a:srgbClr val="121E21"/>
                </a:solidFill>
                <a:latin typeface="Calibri"/>
              </a:rPr>
              <a:t>The discussion prepares the reader for the conclusion. If the explanation is clear, the final judgement in the report will sound stronger and more believable.</a:t>
            </a:r>
          </a:p>
        </p:txBody>
      </p:sp>
      <p:sp>
        <p:nvSpPr>
          <p:cNvPr id="19" name="Rectangle 18"/>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2362"/>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393"/>
            <a:ext cx="11112119" cy="426969"/>
          </a:xfrm>
          <a:prstGeom prst="rect">
            <a:avLst/>
          </a:prstGeom>
          <a:noFill/>
        </p:spPr>
        <p:txBody>
          <a:bodyPr wrap="square"/>
          <a:lstStyle/>
          <a:p>
            <a:pPr algn="l"/>
            <a:r>
              <a:rPr sz="3300" b="1" i="0">
                <a:solidFill>
                  <a:srgbClr val="FFFFFF"/>
                </a:solidFill>
                <a:latin typeface="Trebuchet MS"/>
              </a:rPr>
              <a:t>Draft a Report Map</a:t>
            </a:r>
          </a:p>
        </p:txBody>
      </p:sp>
      <p:sp>
        <p:nvSpPr>
          <p:cNvPr id="4" name="Oval 3"/>
          <p:cNvSpPr/>
          <p:nvPr/>
        </p:nvSpPr>
        <p:spPr>
          <a:xfrm>
            <a:off x="540000" y="684991"/>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84991"/>
            <a:ext cx="341574" cy="34157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8203" y="648991"/>
            <a:ext cx="10633916"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18203" y="954991"/>
            <a:ext cx="10633916" cy="614183"/>
          </a:xfrm>
          <a:prstGeom prst="rect">
            <a:avLst/>
          </a:prstGeom>
          <a:noFill/>
        </p:spPr>
        <p:txBody>
          <a:bodyPr wrap="square"/>
          <a:lstStyle/>
          <a:p>
            <a:pPr algn="l"/>
            <a:r>
              <a:rPr sz="1400" b="0" i="0">
                <a:solidFill>
                  <a:srgbClr val="58767E"/>
                </a:solidFill>
                <a:latin typeface="Calibri"/>
              </a:rPr>
              <a:t>Step 1 — Read the fertiliser, yeast or aquatic plant scenario on the board.</a:t>
            </a:r>
          </a:p>
        </p:txBody>
      </p:sp>
      <p:sp>
        <p:nvSpPr>
          <p:cNvPr id="8" name="Rectangle 7"/>
          <p:cNvSpPr/>
          <p:nvPr/>
        </p:nvSpPr>
        <p:spPr>
          <a:xfrm>
            <a:off x="1018203" y="1708985"/>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3197"/>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3197"/>
            <a:ext cx="341574" cy="34157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8203" y="1827197"/>
            <a:ext cx="10633916"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18203" y="2133197"/>
            <a:ext cx="10633916" cy="614183"/>
          </a:xfrm>
          <a:prstGeom prst="rect">
            <a:avLst/>
          </a:prstGeom>
          <a:noFill/>
        </p:spPr>
        <p:txBody>
          <a:bodyPr wrap="square"/>
          <a:lstStyle/>
          <a:p>
            <a:pPr algn="l"/>
            <a:r>
              <a:rPr sz="1400" b="0" i="0">
                <a:solidFill>
                  <a:srgbClr val="58767E"/>
                </a:solidFill>
                <a:latin typeface="Calibri"/>
              </a:rPr>
              <a:t>Step 2 — Sort the key ideas into headings: hypothesis, method, results, discussion, conclusion and references.</a:t>
            </a:r>
          </a:p>
        </p:txBody>
      </p:sp>
      <p:sp>
        <p:nvSpPr>
          <p:cNvPr id="13" name="Rectangle 12"/>
          <p:cNvSpPr/>
          <p:nvPr/>
        </p:nvSpPr>
        <p:spPr>
          <a:xfrm>
            <a:off x="1018203" y="2887191"/>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1403"/>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1403"/>
            <a:ext cx="341574" cy="34157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8203" y="3005403"/>
            <a:ext cx="10633916"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18203" y="3311403"/>
            <a:ext cx="10633916" cy="614183"/>
          </a:xfrm>
          <a:prstGeom prst="rect">
            <a:avLst/>
          </a:prstGeom>
          <a:noFill/>
        </p:spPr>
        <p:txBody>
          <a:bodyPr wrap="square"/>
          <a:lstStyle/>
          <a:p>
            <a:pPr algn="l"/>
            <a:r>
              <a:rPr sz="1400" b="0" i="0">
                <a:solidFill>
                  <a:srgbClr val="58767E"/>
                </a:solidFill>
                <a:latin typeface="Calibri"/>
              </a:rPr>
              <a:t>Step 3 — Add one short note under each heading saying what information belongs there.</a:t>
            </a:r>
          </a:p>
        </p:txBody>
      </p:sp>
      <p:sp>
        <p:nvSpPr>
          <p:cNvPr id="18" name="Rectangle 17"/>
          <p:cNvSpPr/>
          <p:nvPr/>
        </p:nvSpPr>
        <p:spPr>
          <a:xfrm>
            <a:off x="1018203" y="4065397"/>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19610"/>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19610"/>
            <a:ext cx="341574" cy="34157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8203" y="4183610"/>
            <a:ext cx="10633916"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18203" y="4489610"/>
            <a:ext cx="10633916" cy="614183"/>
          </a:xfrm>
          <a:prstGeom prst="rect">
            <a:avLst/>
          </a:prstGeom>
          <a:noFill/>
        </p:spPr>
        <p:txBody>
          <a:bodyPr wrap="square"/>
          <a:lstStyle/>
          <a:p>
            <a:pPr algn="l"/>
            <a:r>
              <a:rPr sz="1400" b="0" i="0">
                <a:solidFill>
                  <a:srgbClr val="58767E"/>
                </a:solidFill>
                <a:latin typeface="Calibri"/>
              </a:rPr>
              <a:t>Step 4 — Rewrite one note in formal scientific language.</a:t>
            </a:r>
          </a:p>
        </p:txBody>
      </p:sp>
      <p:sp>
        <p:nvSpPr>
          <p:cNvPr id="23" name="Rectangle 22"/>
          <p:cNvSpPr/>
          <p:nvPr/>
        </p:nvSpPr>
        <p:spPr>
          <a:xfrm>
            <a:off x="1018203" y="5243604"/>
            <a:ext cx="10633916"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7816"/>
            <a:ext cx="341574" cy="341574"/>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7816"/>
            <a:ext cx="341574" cy="34157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18203" y="5361816"/>
            <a:ext cx="10633916"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18203" y="5667816"/>
            <a:ext cx="10633916" cy="614183"/>
          </a:xfrm>
          <a:prstGeom prst="rect">
            <a:avLst/>
          </a:prstGeom>
          <a:noFill/>
        </p:spPr>
        <p:txBody>
          <a:bodyPr wrap="square"/>
          <a:lstStyle/>
          <a:p>
            <a:pPr algn="l"/>
            <a:r>
              <a:rPr sz="1400" b="0" i="0">
                <a:solidFill>
                  <a:srgbClr val="58767E"/>
                </a:solidFill>
                <a:latin typeface="Calibri"/>
              </a:rPr>
              <a:t>Step 5 — Share your report map with a partner and check whether the order makes sense.</a:t>
            </a:r>
          </a:p>
        </p:txBody>
      </p:sp>
      <p:sp>
        <p:nvSpPr>
          <p:cNvPr id="28" name="Rectangle 27"/>
          <p:cNvSpPr/>
          <p:nvPr/>
        </p:nvSpPr>
        <p:spPr>
          <a:xfrm>
            <a:off x="0" y="6772607"/>
            <a:ext cx="12192119" cy="85393"/>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