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verbatim.</a:t>
            </a:r>
          </a:p>
          <a:p>
            <a:r>
              <a:t>- Link the lesson to trees, insects and birds students may see nearby.</a:t>
            </a:r>
          </a:p>
          <a:p>
            <a:r>
              <a:t>Opening hook — say this: "Did you know that scientists can identify thousands of species using just a few simple questions? Imagine being able to tell what type of tree or insect you're looking at with just a glance!"</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this as the lesson's big idea.</a:t>
            </a:r>
          </a:p>
          <a:p>
            <a:r>
              <a:t>- Reinforce that the method is usable by anyone.</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Beetle | Q2: Light green leaves with jagged edges | Q3: Because organisms can share one feature but still be identified using a combination of characteristics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Check that students can connect characteristics, paired statements and identification.</a:t>
            </a:r>
          </a:p>
          <a:p>
            <a:r>
              <a:t>- Invite one example from a tree, insect or bird.</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using features students can actually observe.</a:t>
            </a:r>
          </a:p>
          <a:p>
            <a:r>
              <a:t>- Emphasise that the lesson is about local organisms, not memorising names.</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looking closely at features.</a:t>
            </a:r>
          </a:p>
          <a:p>
            <a:r>
              <a:t>- Listen for students mentioning shape, colour, size or patterns.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definitions short and usable in the task.</a:t>
            </a:r>
          </a:p>
          <a:p>
            <a:r>
              <a:t>- Ask students which word they already know and which feels new.</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the key works by narrowing choices.</a:t>
            </a:r>
          </a:p>
          <a:p>
            <a:r>
              <a:t>- Use the schoolyard tree example as the real-world anchor.</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attention on visible features only.</a:t>
            </a:r>
          </a:p>
          <a:p>
            <a:r>
              <a:t>- Remind students that a good characteristic must help narrow choices.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classification to grouping by similarity.</a:t>
            </a:r>
          </a:p>
          <a:p>
            <a:r>
              <a:t>- Show how classification supports identification.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Point out that both choices must be clear opposites.</a:t>
            </a:r>
          </a:p>
          <a:p>
            <a:r>
              <a:t>- Keep the park bird example visible for application.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follows enough build slides on observable characteristics and paired statements.</a:t>
            </a:r>
          </a:p>
          <a:p>
            <a:r>
              <a:t>- Push students to justify choices with fairness and usefulness.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05y8hx3y.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Using Dichotomous Keys to Identify Local Organisms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scientists can identify thousands of species using just a few simple questions? Imagine being able to tell what type of…</a:t>
            </a:r>
          </a:p>
        </p:txBody>
      </p:sp>
      <p:sp>
        <p:nvSpPr>
          <p:cNvPr id="8" name="Rectangle 7"/>
          <p:cNvSpPr/>
          <p:nvPr/>
        </p:nvSpPr>
        <p:spPr>
          <a:xfrm>
            <a:off x="0" y="6757200"/>
            <a:ext cx="12192119" cy="1008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0o_w22sj.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300" b="1" i="0">
                <a:solidFill>
                  <a:srgbClr val="FFFFFF"/>
                </a:solidFill>
                <a:latin typeface="Trebuchet MS"/>
              </a:rPr>
              <a:t>A good dichotomous key turns careful observations into a series of two-choice steps that lead to a reliable identification.</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BC0"/>
                </a:solidFill>
                <a:latin typeface="Calibri"/>
              </a:rPr>
              <a:t>The key works best when each step uses clear, visible characteristics and when the choices genuinely narrow the options. That is why scientists, students and citizen scientists can all use the same method to identify trees, insects and birds.</a:t>
            </a:r>
          </a:p>
        </p:txBody>
      </p:sp>
      <p:sp>
        <p:nvSpPr>
          <p:cNvPr id="6" name="Rectangle 5"/>
          <p:cNvSpPr/>
          <p:nvPr/>
        </p:nvSpPr>
        <p:spPr>
          <a:xfrm>
            <a:off x="0" y="6768000"/>
            <a:ext cx="12192119" cy="90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7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021"/>
                </a:solidFill>
                <a:latin typeface="Calibri"/>
              </a:rPr>
              <a:t>Q1.  A dichotomous key says:
1a. Has 6 legs -&gt; go to 2
1b. Has 8 legs -&gt; Spider
2a. Has wings with patterned patches -&gt; Beetle
2b. Has wings without patterned patches -&gt; Fly
An organism has 6 legs and wings with patterned patches. What should you identify it as?</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021"/>
                </a:solidFill>
                <a:latin typeface="Calibri"/>
              </a:rPr>
              <a:t>A.  Spider</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021"/>
                </a:solidFill>
                <a:latin typeface="Calibri"/>
              </a:rPr>
              <a:t>B.  Fly</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021"/>
                </a:solidFill>
                <a:latin typeface="Calibri"/>
              </a:rPr>
              <a:t>C.  Beetle</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021"/>
                </a:solidFill>
                <a:latin typeface="Calibri"/>
              </a:rPr>
              <a:t>D.  Cannot be identified from this key</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021"/>
                </a:solidFill>
                <a:latin typeface="Calibri"/>
              </a:rPr>
              <a:t>Q2.  A teacher says a good dichotomous key should use features you can see clearly. Which choice would be the best characteristic to use for a local plant key?</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021"/>
                </a:solidFill>
                <a:latin typeface="Calibri"/>
              </a:rPr>
              <a:t>A.  Whether the plant is taller than your friend</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021"/>
                </a:solidFill>
                <a:latin typeface="Calibri"/>
              </a:rPr>
              <a:t>B.  The exact number of leaves on one branch after the leaves have fallen off</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021"/>
                </a:solidFill>
                <a:latin typeface="Calibri"/>
              </a:rPr>
              <a:t>C.  Light green leaves with jagged edges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021"/>
                </a:solidFill>
                <a:latin typeface="Calibri"/>
              </a:rPr>
              <a:t>D.  Whether the plant is healthy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021"/>
                </a:solidFill>
                <a:latin typeface="Calibri"/>
              </a:rPr>
              <a:t>Q3.  Two local birds both have short beaks, but one has pale feathers and the other has dark striped feathers. Why is a dichotomous key more useful than using beak shape alone?</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021"/>
                </a:solidFill>
                <a:latin typeface="Calibri"/>
              </a:rPr>
              <a:t>A.  Because beak shape is never useful in classification</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021"/>
                </a:solidFill>
                <a:latin typeface="Calibri"/>
              </a:rPr>
              <a:t>B.  Because the birds must be the same organism if they share one feature</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021"/>
                </a:solidFill>
                <a:latin typeface="Calibri"/>
              </a:rPr>
              <a:t>C.  Because a key should compare only hidden features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021"/>
                </a:solidFill>
                <a:latin typeface="Calibri"/>
              </a:rPr>
              <a:t>D.  Because organisms can share one feature but still be identified using a combination of characteristics</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77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2FDA9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200" b="1" i="0">
                <a:solidFill>
                  <a:srgbClr val="FFFFFF"/>
                </a:solidFill>
                <a:latin typeface="Trebuchet MS"/>
              </a:rPr>
              <a:t>How can we use dichotomous keys to identify local organisms?</a:t>
            </a:r>
          </a:p>
        </p:txBody>
      </p:sp>
      <p:sp>
        <p:nvSpPr>
          <p:cNvPr id="5" name="Rectangle 4"/>
          <p:cNvSpPr/>
          <p:nvPr/>
        </p:nvSpPr>
        <p:spPr>
          <a:xfrm>
            <a:off x="5556059" y="1260000"/>
            <a:ext cx="1080000" cy="432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7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Dichotomous keys help us identify organisms by following paired statements that narrow choices step by step.</a:t>
            </a:r>
          </a:p>
        </p:txBody>
      </p:sp>
      <p:sp>
        <p:nvSpPr>
          <p:cNvPr id="9" name="Oval 8"/>
          <p:cNvSpPr/>
          <p:nvPr/>
        </p:nvSpPr>
        <p:spPr>
          <a:xfrm>
            <a:off x="540000" y="3016800"/>
            <a:ext cx="306000" cy="306000"/>
          </a:xfrm>
          <a:prstGeom prst="ellipse">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7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Observable characteristics such as leaf shape, bark texture, wing patterns and beak shape make the key useful because they can be seen safely.</a:t>
            </a:r>
          </a:p>
        </p:txBody>
      </p:sp>
      <p:sp>
        <p:nvSpPr>
          <p:cNvPr id="12" name="Oval 11"/>
          <p:cNvSpPr/>
          <p:nvPr/>
        </p:nvSpPr>
        <p:spPr>
          <a:xfrm>
            <a:off x="540000" y="4122000"/>
            <a:ext cx="306000" cy="306000"/>
          </a:xfrm>
          <a:prstGeom prst="ellipse">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7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Classification groups living things by similarity, which helps us compare local organisms before using a key to identify them.</a:t>
            </a:r>
          </a:p>
        </p:txBody>
      </p:sp>
      <p:sp>
        <p:nvSpPr>
          <p:cNvPr id="15" name="Oval 14"/>
          <p:cNvSpPr/>
          <p:nvPr/>
        </p:nvSpPr>
        <p:spPr>
          <a:xfrm>
            <a:off x="540000" y="5227200"/>
            <a:ext cx="306000" cy="306000"/>
          </a:xfrm>
          <a:prstGeom prst="ellipse">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7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Anyone can use a dichotomous key if they look closely and choose the best visible characteristic at each step.</a:t>
            </a:r>
          </a:p>
        </p:txBody>
      </p:sp>
      <p:sp>
        <p:nvSpPr>
          <p:cNvPr id="18" name="Rounded Rectangle 17"/>
          <p:cNvSpPr/>
          <p:nvPr/>
        </p:nvSpPr>
        <p:spPr>
          <a:xfrm>
            <a:off x="540000" y="6040800"/>
            <a:ext cx="11112119" cy="637200"/>
          </a:xfrm>
          <a:prstGeom prst="roundRect">
            <a:avLst>
              <a:gd name="adj" fmla="val 4000"/>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77E"/>
                </a:solidFill>
                <a:latin typeface="Calibri"/>
              </a:rPr>
              <a:t>Exit ticket:  In two sentences, explain how a dichotomous key helps identify local organisms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BBC0"/>
                </a:solidFill>
                <a:latin typeface="Calibri"/>
              </a:rPr>
              <a:t>LEARNING INTENTION</a:t>
            </a:r>
          </a:p>
        </p:txBody>
      </p:sp>
      <p:sp>
        <p:nvSpPr>
          <p:cNvPr id="4" name="Rectangle 3"/>
          <p:cNvSpPr/>
          <p:nvPr/>
        </p:nvSpPr>
        <p:spPr>
          <a:xfrm>
            <a:off x="540000" y="827999"/>
            <a:ext cx="720000" cy="36000"/>
          </a:xfrm>
          <a:prstGeom prst="rect">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understand how dichotomous keys work and use them to identify local organisms.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77E"/>
                </a:solidFill>
                <a:latin typeface="Calibri"/>
              </a:rPr>
              <a:t>SUCCESS CRITERIA</a:t>
            </a:r>
          </a:p>
        </p:txBody>
      </p:sp>
      <p:sp>
        <p:nvSpPr>
          <p:cNvPr id="8" name="Rectangle 7"/>
          <p:cNvSpPr/>
          <p:nvPr/>
        </p:nvSpPr>
        <p:spPr>
          <a:xfrm>
            <a:off x="5760000" y="827999"/>
            <a:ext cx="720000" cy="36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021"/>
                </a:solidFill>
                <a:latin typeface="Calibri"/>
              </a:rPr>
              <a:t>I can explain how a dichotomous key helps sort organisms into choices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021"/>
                </a:solidFill>
                <a:latin typeface="Calibri"/>
              </a:rPr>
              <a:t>I can compare observable characteristics that are useful for identifying living things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021"/>
                </a:solidFill>
                <a:latin typeface="Calibri"/>
              </a:rPr>
              <a:t>I can give examples of how paired statements narrow down an organism</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021"/>
                </a:solidFill>
                <a:latin typeface="Calibri"/>
              </a:rPr>
              <a:t>I can identify and describe a local organism using evidence from its features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7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quietly first, then compare your ideas with a partner before sharing one clue with the class.</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77E"/>
                </a:solidFill>
                <a:latin typeface="Trebuchet MS"/>
              </a:rPr>
              <a:t>Spotting Living Things by Their Features</a:t>
            </a:r>
          </a:p>
        </p:txBody>
      </p:sp>
      <p:sp>
        <p:nvSpPr>
          <p:cNvPr id="9" name="Rectangle 8"/>
          <p:cNvSpPr/>
          <p:nvPr/>
        </p:nvSpPr>
        <p:spPr>
          <a:xfrm>
            <a:off x="540000" y="1116000"/>
            <a:ext cx="1260000" cy="432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021"/>
                </a:solidFill>
                <a:latin typeface="Calibri"/>
              </a:rPr>
              <a:t>When you look at a tree, insect or bird, what features do you notice first?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021"/>
                </a:solidFill>
                <a:latin typeface="Calibri"/>
              </a:rPr>
              <a:t>Would you trust a single feature, or do you need more than one clue to identify an organism?</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7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35067"/>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9177"/>
            <a:ext cx="11112119" cy="445890"/>
          </a:xfrm>
          <a:prstGeom prst="rect">
            <a:avLst/>
          </a:prstGeom>
          <a:noFill/>
        </p:spPr>
        <p:txBody>
          <a:bodyPr wrap="square"/>
          <a:lstStyle/>
          <a:p>
            <a:pPr algn="l"/>
            <a:r>
              <a:rPr sz="3400" b="1" i="0">
                <a:solidFill>
                  <a:srgbClr val="FFFFFF"/>
                </a:solidFill>
                <a:latin typeface="Trebuchet MS"/>
              </a:rPr>
              <a:t>Key Vocabulary</a:t>
            </a:r>
          </a:p>
        </p:txBody>
      </p:sp>
      <p:sp>
        <p:nvSpPr>
          <p:cNvPr id="4" name="Rounded Rectangle 3"/>
          <p:cNvSpPr/>
          <p:nvPr/>
        </p:nvSpPr>
        <p:spPr>
          <a:xfrm>
            <a:off x="540000" y="1912077"/>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48077"/>
            <a:ext cx="5232059" cy="36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56077"/>
            <a:ext cx="5124059" cy="234000"/>
          </a:xfrm>
          <a:prstGeom prst="rect">
            <a:avLst/>
          </a:prstGeom>
          <a:noFill/>
        </p:spPr>
        <p:txBody>
          <a:bodyPr wrap="square"/>
          <a:lstStyle/>
          <a:p>
            <a:pPr algn="l"/>
            <a:r>
              <a:rPr sz="1500" b="1" i="0">
                <a:solidFill>
                  <a:srgbClr val="25777E"/>
                </a:solidFill>
                <a:latin typeface="Trebuchet MS"/>
              </a:rPr>
              <a:t>DICHOTOMOUS</a:t>
            </a:r>
          </a:p>
        </p:txBody>
      </p:sp>
      <p:sp>
        <p:nvSpPr>
          <p:cNvPr id="7" name="TextBox 6"/>
          <p:cNvSpPr txBox="1"/>
          <p:nvPr/>
        </p:nvSpPr>
        <p:spPr>
          <a:xfrm>
            <a:off x="702000" y="2290077"/>
            <a:ext cx="5124059" cy="493199"/>
          </a:xfrm>
          <a:prstGeom prst="rect">
            <a:avLst/>
          </a:prstGeom>
          <a:noFill/>
        </p:spPr>
        <p:txBody>
          <a:bodyPr wrap="square"/>
          <a:lstStyle/>
          <a:p>
            <a:pPr algn="l"/>
            <a:r>
              <a:rPr sz="1500" b="0" i="0">
                <a:solidFill>
                  <a:srgbClr val="122021"/>
                </a:solidFill>
                <a:latin typeface="Calibri"/>
              </a:rPr>
              <a:t>Split into two clear choices at each step of a key.</a:t>
            </a:r>
          </a:p>
        </p:txBody>
      </p:sp>
      <p:sp>
        <p:nvSpPr>
          <p:cNvPr id="8" name="Rounded Rectangle 7"/>
          <p:cNvSpPr/>
          <p:nvPr/>
        </p:nvSpPr>
        <p:spPr>
          <a:xfrm>
            <a:off x="6204059" y="1912077"/>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48077"/>
            <a:ext cx="5232059" cy="36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56077"/>
            <a:ext cx="5124059" cy="234000"/>
          </a:xfrm>
          <a:prstGeom prst="rect">
            <a:avLst/>
          </a:prstGeom>
          <a:noFill/>
        </p:spPr>
        <p:txBody>
          <a:bodyPr wrap="square"/>
          <a:lstStyle/>
          <a:p>
            <a:pPr algn="l"/>
            <a:r>
              <a:rPr sz="1500" b="1" i="0">
                <a:solidFill>
                  <a:srgbClr val="2FDA9D"/>
                </a:solidFill>
                <a:latin typeface="Trebuchet MS"/>
              </a:rPr>
              <a:t>KEY</a:t>
            </a:r>
          </a:p>
        </p:txBody>
      </p:sp>
      <p:sp>
        <p:nvSpPr>
          <p:cNvPr id="11" name="TextBox 10"/>
          <p:cNvSpPr txBox="1"/>
          <p:nvPr/>
        </p:nvSpPr>
        <p:spPr>
          <a:xfrm>
            <a:off x="6366059" y="2290077"/>
            <a:ext cx="5124059" cy="493199"/>
          </a:xfrm>
          <a:prstGeom prst="rect">
            <a:avLst/>
          </a:prstGeom>
          <a:noFill/>
        </p:spPr>
        <p:txBody>
          <a:bodyPr wrap="square"/>
          <a:lstStyle/>
          <a:p>
            <a:pPr algn="l"/>
            <a:r>
              <a:rPr sz="1500" b="0" i="0">
                <a:solidFill>
                  <a:srgbClr val="122021"/>
                </a:solidFill>
                <a:latin typeface="Calibri"/>
              </a:rPr>
              <a:t>A tool that helps you sort and identify living things using questions.</a:t>
            </a:r>
          </a:p>
        </p:txBody>
      </p:sp>
      <p:sp>
        <p:nvSpPr>
          <p:cNvPr id="12" name="Rounded Rectangle 11"/>
          <p:cNvSpPr/>
          <p:nvPr/>
        </p:nvSpPr>
        <p:spPr>
          <a:xfrm>
            <a:off x="540000" y="301727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53276"/>
            <a:ext cx="5232059" cy="36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61276"/>
            <a:ext cx="5124059" cy="234000"/>
          </a:xfrm>
          <a:prstGeom prst="rect">
            <a:avLst/>
          </a:prstGeom>
          <a:noFill/>
        </p:spPr>
        <p:txBody>
          <a:bodyPr wrap="square"/>
          <a:lstStyle/>
          <a:p>
            <a:pPr algn="l"/>
            <a:r>
              <a:rPr sz="1500" b="1" i="0">
                <a:solidFill>
                  <a:srgbClr val="25777E"/>
                </a:solidFill>
                <a:latin typeface="Trebuchet MS"/>
              </a:rPr>
              <a:t>CHARACTERISTIC</a:t>
            </a:r>
          </a:p>
        </p:txBody>
      </p:sp>
      <p:sp>
        <p:nvSpPr>
          <p:cNvPr id="15" name="TextBox 14"/>
          <p:cNvSpPr txBox="1"/>
          <p:nvPr/>
        </p:nvSpPr>
        <p:spPr>
          <a:xfrm>
            <a:off x="702000" y="3395276"/>
            <a:ext cx="5124059" cy="493199"/>
          </a:xfrm>
          <a:prstGeom prst="rect">
            <a:avLst/>
          </a:prstGeom>
          <a:noFill/>
        </p:spPr>
        <p:txBody>
          <a:bodyPr wrap="square"/>
          <a:lstStyle/>
          <a:p>
            <a:pPr algn="l"/>
            <a:r>
              <a:rPr sz="1500" b="0" i="0">
                <a:solidFill>
                  <a:srgbClr val="122021"/>
                </a:solidFill>
                <a:latin typeface="Calibri"/>
              </a:rPr>
              <a:t>A visible feature such as shape, colour, texture or number of parts.</a:t>
            </a:r>
          </a:p>
        </p:txBody>
      </p:sp>
      <p:sp>
        <p:nvSpPr>
          <p:cNvPr id="16" name="Rounded Rectangle 15"/>
          <p:cNvSpPr/>
          <p:nvPr/>
        </p:nvSpPr>
        <p:spPr>
          <a:xfrm>
            <a:off x="6204059" y="301727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53276"/>
            <a:ext cx="5232059" cy="36000"/>
          </a:xfrm>
          <a:prstGeom prst="rect">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61276"/>
            <a:ext cx="5124059" cy="234000"/>
          </a:xfrm>
          <a:prstGeom prst="rect">
            <a:avLst/>
          </a:prstGeom>
          <a:noFill/>
        </p:spPr>
        <p:txBody>
          <a:bodyPr wrap="square"/>
          <a:lstStyle/>
          <a:p>
            <a:pPr algn="l"/>
            <a:r>
              <a:rPr sz="1500" b="1" i="0">
                <a:solidFill>
                  <a:srgbClr val="2FDA9D"/>
                </a:solidFill>
                <a:latin typeface="Trebuchet MS"/>
              </a:rPr>
              <a:t>IDENTIFY</a:t>
            </a:r>
          </a:p>
        </p:txBody>
      </p:sp>
      <p:sp>
        <p:nvSpPr>
          <p:cNvPr id="19" name="TextBox 18"/>
          <p:cNvSpPr txBox="1"/>
          <p:nvPr/>
        </p:nvSpPr>
        <p:spPr>
          <a:xfrm>
            <a:off x="6366059" y="3395276"/>
            <a:ext cx="5124059" cy="493199"/>
          </a:xfrm>
          <a:prstGeom prst="rect">
            <a:avLst/>
          </a:prstGeom>
          <a:noFill/>
        </p:spPr>
        <p:txBody>
          <a:bodyPr wrap="square"/>
          <a:lstStyle/>
          <a:p>
            <a:pPr algn="l"/>
            <a:r>
              <a:rPr sz="1500" b="0" i="0">
                <a:solidFill>
                  <a:srgbClr val="122021"/>
                </a:solidFill>
                <a:latin typeface="Calibri"/>
              </a:rPr>
              <a:t>To work out what something is by using clues from its features.</a:t>
            </a:r>
          </a:p>
        </p:txBody>
      </p:sp>
      <p:sp>
        <p:nvSpPr>
          <p:cNvPr id="20" name="Rounded Rectangle 19"/>
          <p:cNvSpPr/>
          <p:nvPr/>
        </p:nvSpPr>
        <p:spPr>
          <a:xfrm>
            <a:off x="540000" y="4122475"/>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58475"/>
            <a:ext cx="5232059" cy="36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66475"/>
            <a:ext cx="5124059" cy="234000"/>
          </a:xfrm>
          <a:prstGeom prst="rect">
            <a:avLst/>
          </a:prstGeom>
          <a:noFill/>
        </p:spPr>
        <p:txBody>
          <a:bodyPr wrap="square"/>
          <a:lstStyle/>
          <a:p>
            <a:pPr algn="l"/>
            <a:r>
              <a:rPr sz="1500" b="1" i="0">
                <a:solidFill>
                  <a:srgbClr val="25777E"/>
                </a:solidFill>
                <a:latin typeface="Trebuchet MS"/>
              </a:rPr>
              <a:t>ORGANISM</a:t>
            </a:r>
          </a:p>
        </p:txBody>
      </p:sp>
      <p:sp>
        <p:nvSpPr>
          <p:cNvPr id="23" name="TextBox 22"/>
          <p:cNvSpPr txBox="1"/>
          <p:nvPr/>
        </p:nvSpPr>
        <p:spPr>
          <a:xfrm>
            <a:off x="702000" y="4500475"/>
            <a:ext cx="5124059" cy="493199"/>
          </a:xfrm>
          <a:prstGeom prst="rect">
            <a:avLst/>
          </a:prstGeom>
          <a:noFill/>
        </p:spPr>
        <p:txBody>
          <a:bodyPr wrap="square"/>
          <a:lstStyle/>
          <a:p>
            <a:pPr algn="l"/>
            <a:r>
              <a:rPr sz="1500" b="0" i="0">
                <a:solidFill>
                  <a:srgbClr val="122021"/>
                </a:solidFill>
                <a:latin typeface="Calibri"/>
              </a:rPr>
              <a:t>Any living thing, such as a plant, insect, bird or fungus.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B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300" b="1" i="0">
                <a:solidFill>
                  <a:srgbClr val="FFFFFF"/>
                </a:solidFill>
                <a:latin typeface="Trebuchet MS"/>
              </a:rPr>
              <a:t>Dichotomous Key</a:t>
            </a:r>
          </a:p>
        </p:txBody>
      </p:sp>
      <p:pic>
        <p:nvPicPr>
          <p:cNvPr id="5" name="Picture 4" descr="tmpb83abg0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2021"/>
                </a:solidFill>
                <a:latin typeface="Calibri"/>
              </a:rPr>
              <a:t>A dichotomous key is a tool that helps identify organisms by using a series of paired statements about their characteristics. Each choice leads you to a smaller group until one organism matches best.</a:t>
            </a:r>
          </a:p>
        </p:txBody>
      </p:sp>
      <p:sp>
        <p:nvSpPr>
          <p:cNvPr id="8" name="Oval 7"/>
          <p:cNvSpPr/>
          <p:nvPr/>
        </p:nvSpPr>
        <p:spPr>
          <a:xfrm>
            <a:off x="6042059" y="3600000"/>
            <a:ext cx="108000" cy="108000"/>
          </a:xfrm>
          <a:prstGeom prst="ellipse">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B7E"/>
                </a:solidFill>
                <a:latin typeface="Calibri"/>
              </a:rPr>
              <a:t>e.g.  At the schoolyard, students might use a key to decide whether a tree has smooth bark or rough bark, then whether its leaves are long and narrow or broad and flat. Those simple choices can narrow the tree down much faster than guessing from memory alone.</a:t>
            </a:r>
          </a:p>
        </p:txBody>
      </p:sp>
      <p:sp>
        <p:nvSpPr>
          <p:cNvPr id="10" name="Rectangle 9"/>
          <p:cNvSpPr/>
          <p:nvPr/>
        </p:nvSpPr>
        <p:spPr>
          <a:xfrm>
            <a:off x="0" y="6768000"/>
            <a:ext cx="12192119" cy="90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35067"/>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9177"/>
            <a:ext cx="11112119" cy="445890"/>
          </a:xfrm>
          <a:prstGeom prst="rect">
            <a:avLst/>
          </a:prstGeom>
          <a:noFill/>
        </p:spPr>
        <p:txBody>
          <a:bodyPr wrap="square"/>
          <a:lstStyle/>
          <a:p>
            <a:pPr algn="l"/>
            <a:r>
              <a:rPr sz="3400" b="1" i="0">
                <a:solidFill>
                  <a:srgbClr val="FFFFFF"/>
                </a:solidFill>
                <a:latin typeface="Trebuchet MS"/>
              </a:rPr>
              <a:t>Observable Characteristics to Look For</a:t>
            </a:r>
          </a:p>
        </p:txBody>
      </p:sp>
      <p:pic>
        <p:nvPicPr>
          <p:cNvPr id="4" name="Picture 3" descr="tmplxxx3hmp.jpg"/>
          <p:cNvPicPr>
            <a:picLocks noChangeAspect="1"/>
          </p:cNvPicPr>
          <p:nvPr/>
        </p:nvPicPr>
        <p:blipFill>
          <a:blip r:embed="rId2"/>
          <a:stretch>
            <a:fillRect/>
          </a:stretch>
        </p:blipFill>
        <p:spPr>
          <a:xfrm>
            <a:off x="8232119" y="677751"/>
            <a:ext cx="3420000" cy="5640249"/>
          </a:xfrm>
          <a:prstGeom prst="rect">
            <a:avLst/>
          </a:prstGeom>
        </p:spPr>
      </p:pic>
      <p:sp>
        <p:nvSpPr>
          <p:cNvPr id="5" name="Oval 4"/>
          <p:cNvSpPr/>
          <p:nvPr/>
        </p:nvSpPr>
        <p:spPr>
          <a:xfrm>
            <a:off x="629177" y="791341"/>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96711" y="677751"/>
            <a:ext cx="7192724" cy="1186457"/>
          </a:xfrm>
          <a:prstGeom prst="rect">
            <a:avLst/>
          </a:prstGeom>
          <a:noFill/>
        </p:spPr>
        <p:txBody>
          <a:bodyPr wrap="square"/>
          <a:lstStyle/>
          <a:p>
            <a:pPr algn="l"/>
            <a:r>
              <a:rPr sz="1800" b="0" i="0">
                <a:solidFill>
                  <a:srgbClr val="122021"/>
                </a:solidFill>
                <a:latin typeface="Calibri"/>
              </a:rPr>
              <a:t>Good keys use features you can actually see, not hidden details. Leaf shape, bark texture, wing pattern and beak shape are useful because they can be checked without special tools or harming the organism.</a:t>
            </a:r>
          </a:p>
        </p:txBody>
      </p:sp>
      <p:sp>
        <p:nvSpPr>
          <p:cNvPr id="7" name="Rectangle 6"/>
          <p:cNvSpPr/>
          <p:nvPr/>
        </p:nvSpPr>
        <p:spPr>
          <a:xfrm>
            <a:off x="896711" y="1928350"/>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9177" y="2120482"/>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96711" y="2006892"/>
            <a:ext cx="7192724" cy="912137"/>
          </a:xfrm>
          <a:prstGeom prst="rect">
            <a:avLst/>
          </a:prstGeom>
          <a:noFill/>
        </p:spPr>
        <p:txBody>
          <a:bodyPr wrap="square"/>
          <a:lstStyle/>
          <a:p>
            <a:pPr algn="l"/>
            <a:r>
              <a:rPr sz="1800" b="0" i="0">
                <a:solidFill>
                  <a:srgbClr val="122021"/>
                </a:solidFill>
                <a:latin typeface="Calibri"/>
              </a:rPr>
              <a:t>Clear characteristics need to be specific. Saying 'green' is often too vague, but saying 'light green leaves with jagged edges' gives a better clue for a tree or plant.</a:t>
            </a:r>
          </a:p>
        </p:txBody>
      </p:sp>
      <p:sp>
        <p:nvSpPr>
          <p:cNvPr id="10" name="Rectangle 9"/>
          <p:cNvSpPr/>
          <p:nvPr/>
        </p:nvSpPr>
        <p:spPr>
          <a:xfrm>
            <a:off x="896711" y="2983171"/>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9177" y="3175303"/>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96711" y="3061713"/>
            <a:ext cx="7192724" cy="1186457"/>
          </a:xfrm>
          <a:prstGeom prst="rect">
            <a:avLst/>
          </a:prstGeom>
          <a:noFill/>
        </p:spPr>
        <p:txBody>
          <a:bodyPr wrap="square"/>
          <a:lstStyle/>
          <a:p>
            <a:pPr algn="l"/>
            <a:r>
              <a:rPr sz="1800" b="0" i="0">
                <a:solidFill>
                  <a:srgbClr val="122021"/>
                </a:solidFill>
                <a:latin typeface="Calibri"/>
              </a:rPr>
              <a:t>Different organisms can share one feature, so students should look for a combination of characteristics. A bird might have a short beak and pale feathers, while another may have a short beak but very different feather colour.</a:t>
            </a:r>
          </a:p>
        </p:txBody>
      </p:sp>
      <p:sp>
        <p:nvSpPr>
          <p:cNvPr id="13" name="Rectangle 12"/>
          <p:cNvSpPr/>
          <p:nvPr/>
        </p:nvSpPr>
        <p:spPr>
          <a:xfrm>
            <a:off x="896711" y="4312312"/>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9177" y="4504444"/>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96711" y="4390854"/>
            <a:ext cx="7192724" cy="912137"/>
          </a:xfrm>
          <a:prstGeom prst="rect">
            <a:avLst/>
          </a:prstGeom>
          <a:noFill/>
        </p:spPr>
        <p:txBody>
          <a:bodyPr wrap="square"/>
          <a:lstStyle/>
          <a:p>
            <a:pPr algn="l"/>
            <a:r>
              <a:rPr sz="1800" b="0" i="0">
                <a:solidFill>
                  <a:srgbClr val="122021"/>
                </a:solidFill>
                <a:latin typeface="Calibri"/>
              </a:rPr>
              <a:t>Local examples make this easier to practise. In the garden, insect wing patterns and leg count can separate one group from another much more reliably than size alone.</a:t>
            </a:r>
          </a:p>
        </p:txBody>
      </p:sp>
      <p:sp>
        <p:nvSpPr>
          <p:cNvPr id="16" name="Rectangle 15"/>
          <p:cNvSpPr/>
          <p:nvPr/>
        </p:nvSpPr>
        <p:spPr>
          <a:xfrm>
            <a:off x="0" y="6768823"/>
            <a:ext cx="12192119" cy="89177"/>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B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300" b="1" i="0">
                <a:solidFill>
                  <a:srgbClr val="FFFFFF"/>
                </a:solidFill>
                <a:latin typeface="Trebuchet MS"/>
              </a:rPr>
              <a:t>Classification</a:t>
            </a:r>
          </a:p>
        </p:txBody>
      </p:sp>
      <p:pic>
        <p:nvPicPr>
          <p:cNvPr id="5" name="Picture 4" descr="tmp0t08zh0y.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2021"/>
                </a:solidFill>
                <a:latin typeface="Calibri"/>
              </a:rPr>
              <a:t>Classification is the process of organising living things into groups based on their similarities. It helps scientists and students make sense of the huge variety of organisms around them.</a:t>
            </a:r>
          </a:p>
        </p:txBody>
      </p:sp>
      <p:sp>
        <p:nvSpPr>
          <p:cNvPr id="8" name="Oval 7"/>
          <p:cNvSpPr/>
          <p:nvPr/>
        </p:nvSpPr>
        <p:spPr>
          <a:xfrm>
            <a:off x="6042059" y="3600000"/>
            <a:ext cx="108000" cy="108000"/>
          </a:xfrm>
          <a:prstGeom prst="ellipse">
            <a:avLst/>
          </a:prstGeom>
          <a:solidFill>
            <a:srgbClr val="7CBB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B7E"/>
                </a:solidFill>
                <a:latin typeface="Calibri"/>
              </a:rPr>
              <a:t>e.g.  When students sort insects from the garden into groups by wing patterns and leg count, they are classifying them. That makes it easier to compare similar organisms, spot patterns and use a key to identify them more accurately.</a:t>
            </a:r>
          </a:p>
        </p:txBody>
      </p:sp>
      <p:sp>
        <p:nvSpPr>
          <p:cNvPr id="10" name="Rectangle 9"/>
          <p:cNvSpPr/>
          <p:nvPr/>
        </p:nvSpPr>
        <p:spPr>
          <a:xfrm>
            <a:off x="0" y="6768000"/>
            <a:ext cx="12192119" cy="90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35067"/>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9177"/>
            <a:ext cx="11112119" cy="445890"/>
          </a:xfrm>
          <a:prstGeom prst="rect">
            <a:avLst/>
          </a:prstGeom>
          <a:noFill/>
        </p:spPr>
        <p:txBody>
          <a:bodyPr wrap="square"/>
          <a:lstStyle/>
          <a:p>
            <a:pPr algn="l"/>
            <a:r>
              <a:rPr sz="3400" b="1" i="0">
                <a:solidFill>
                  <a:srgbClr val="FFFFFF"/>
                </a:solidFill>
                <a:latin typeface="Trebuchet MS"/>
              </a:rPr>
              <a:t>Paired Statements in a Key</a:t>
            </a:r>
          </a:p>
        </p:txBody>
      </p:sp>
      <p:pic>
        <p:nvPicPr>
          <p:cNvPr id="4" name="Picture 3" descr="tmp01oqd1xl.jpg"/>
          <p:cNvPicPr>
            <a:picLocks noChangeAspect="1"/>
          </p:cNvPicPr>
          <p:nvPr/>
        </p:nvPicPr>
        <p:blipFill>
          <a:blip r:embed="rId2"/>
          <a:stretch>
            <a:fillRect/>
          </a:stretch>
        </p:blipFill>
        <p:spPr>
          <a:xfrm>
            <a:off x="8232119" y="677751"/>
            <a:ext cx="3420000" cy="5640249"/>
          </a:xfrm>
          <a:prstGeom prst="rect">
            <a:avLst/>
          </a:prstGeom>
        </p:spPr>
      </p:pic>
      <p:sp>
        <p:nvSpPr>
          <p:cNvPr id="5" name="Oval 4"/>
          <p:cNvSpPr/>
          <p:nvPr/>
        </p:nvSpPr>
        <p:spPr>
          <a:xfrm>
            <a:off x="629177" y="791341"/>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96711" y="677751"/>
            <a:ext cx="7192724" cy="912137"/>
          </a:xfrm>
          <a:prstGeom prst="rect">
            <a:avLst/>
          </a:prstGeom>
          <a:noFill/>
        </p:spPr>
        <p:txBody>
          <a:bodyPr wrap="square"/>
          <a:lstStyle/>
          <a:p>
            <a:pPr algn="l"/>
            <a:r>
              <a:rPr sz="1800" b="0" i="0">
                <a:solidFill>
                  <a:srgbClr val="122021"/>
                </a:solidFill>
                <a:latin typeface="Calibri"/>
              </a:rPr>
              <a:t>A dichotomous key moves through paired statements. Each step offers two contrasting choices, and both choices should lead to the next clue or the final identification.</a:t>
            </a:r>
          </a:p>
        </p:txBody>
      </p:sp>
      <p:sp>
        <p:nvSpPr>
          <p:cNvPr id="7" name="Rectangle 6"/>
          <p:cNvSpPr/>
          <p:nvPr/>
        </p:nvSpPr>
        <p:spPr>
          <a:xfrm>
            <a:off x="896711" y="1654030"/>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9177" y="1846162"/>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96711" y="1732572"/>
            <a:ext cx="7192724" cy="1186457"/>
          </a:xfrm>
          <a:prstGeom prst="rect">
            <a:avLst/>
          </a:prstGeom>
          <a:noFill/>
        </p:spPr>
        <p:txBody>
          <a:bodyPr wrap="square"/>
          <a:lstStyle/>
          <a:p>
            <a:pPr algn="l"/>
            <a:r>
              <a:rPr sz="1800" b="0" i="0">
                <a:solidFill>
                  <a:srgbClr val="122021"/>
                </a:solidFill>
                <a:latin typeface="Calibri"/>
              </a:rPr>
              <a:t>The statements must be opposites that are easy to decide between. For example, 'leaf broad' and 'leaf narrow' works better than 'leaf nice' and 'leaf normal', because the second pair is not measurable.</a:t>
            </a:r>
          </a:p>
        </p:txBody>
      </p:sp>
      <p:sp>
        <p:nvSpPr>
          <p:cNvPr id="10" name="Rectangle 9"/>
          <p:cNvSpPr/>
          <p:nvPr/>
        </p:nvSpPr>
        <p:spPr>
          <a:xfrm>
            <a:off x="896711" y="2983171"/>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9177" y="3175303"/>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96711" y="3061713"/>
            <a:ext cx="7192724" cy="912137"/>
          </a:xfrm>
          <a:prstGeom prst="rect">
            <a:avLst/>
          </a:prstGeom>
          <a:noFill/>
        </p:spPr>
        <p:txBody>
          <a:bodyPr wrap="square"/>
          <a:lstStyle/>
          <a:p>
            <a:pPr algn="l"/>
            <a:r>
              <a:rPr sz="1800" b="0" i="0">
                <a:solidFill>
                  <a:srgbClr val="122021"/>
                </a:solidFill>
                <a:latin typeface="Calibri"/>
              </a:rPr>
              <a:t>Paired statements help reduce confusion because students choose one branch at a time. That means the key becomes a series of small decisions instead of one big guess.</a:t>
            </a:r>
          </a:p>
        </p:txBody>
      </p:sp>
      <p:sp>
        <p:nvSpPr>
          <p:cNvPr id="13" name="Rectangle 12"/>
          <p:cNvSpPr/>
          <p:nvPr/>
        </p:nvSpPr>
        <p:spPr>
          <a:xfrm>
            <a:off x="896711" y="4037992"/>
            <a:ext cx="71927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9177" y="4230124"/>
            <a:ext cx="142684" cy="142684"/>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96711" y="4116534"/>
            <a:ext cx="7192724" cy="912137"/>
          </a:xfrm>
          <a:prstGeom prst="rect">
            <a:avLst/>
          </a:prstGeom>
          <a:noFill/>
        </p:spPr>
        <p:txBody>
          <a:bodyPr wrap="square"/>
          <a:lstStyle/>
          <a:p>
            <a:pPr algn="l"/>
            <a:r>
              <a:rPr sz="1800" b="0" i="0">
                <a:solidFill>
                  <a:srgbClr val="122021"/>
                </a:solidFill>
                <a:latin typeface="Calibri"/>
              </a:rPr>
              <a:t>This method works for many local organisms. Students can identify birds at a local park by beak shape and feather colour, then use the same logic for trees or insects.</a:t>
            </a:r>
          </a:p>
        </p:txBody>
      </p:sp>
      <p:sp>
        <p:nvSpPr>
          <p:cNvPr id="16" name="Rectangle 15"/>
          <p:cNvSpPr/>
          <p:nvPr/>
        </p:nvSpPr>
        <p:spPr>
          <a:xfrm>
            <a:off x="0" y="6768823"/>
            <a:ext cx="12192119" cy="89177"/>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9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DISCUSSION</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7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Talk in pairs, then choose one feature you would use and one feature you would reject.</a:t>
            </a:r>
          </a:p>
        </p:txBody>
      </p:sp>
      <p:sp>
        <p:nvSpPr>
          <p:cNvPr id="8" name="TextBox 7"/>
          <p:cNvSpPr txBox="1"/>
          <p:nvPr/>
        </p:nvSpPr>
        <p:spPr>
          <a:xfrm>
            <a:off x="540000" y="720000"/>
            <a:ext cx="11112119" cy="360000"/>
          </a:xfrm>
          <a:prstGeom prst="rect">
            <a:avLst/>
          </a:prstGeom>
          <a:noFill/>
        </p:spPr>
        <p:txBody>
          <a:bodyPr wrap="square"/>
          <a:lstStyle/>
          <a:p>
            <a:pPr algn="l"/>
            <a:r>
              <a:rPr sz="2800" b="1" i="0">
                <a:solidFill>
                  <a:srgbClr val="25777E"/>
                </a:solidFill>
                <a:latin typeface="Trebuchet MS"/>
              </a:rPr>
              <a:t>Which Clues Belong in a Key?</a:t>
            </a:r>
          </a:p>
        </p:txBody>
      </p:sp>
      <p:sp>
        <p:nvSpPr>
          <p:cNvPr id="9" name="Rectangle 8"/>
          <p:cNvSpPr/>
          <p:nvPr/>
        </p:nvSpPr>
        <p:spPr>
          <a:xfrm>
            <a:off x="540000" y="1116000"/>
            <a:ext cx="1260000" cy="432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021"/>
                </a:solidFill>
                <a:latin typeface="Calibri"/>
              </a:rPr>
              <a:t>Why would leaf shape be a better clue than leaf colour for identifying a tree in the schoolyard?</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021"/>
                </a:solidFill>
                <a:latin typeface="Calibri"/>
              </a:rPr>
              <a:t>Which features should we avoid using if we want a fair key for local organisms, and why?</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77E"/>
                </a:solidFill>
                <a:latin typeface="Calibri"/>
              </a:rPr>
              <a:t>Be ready to share your group's key ideas with the class.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