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today’s question to city life and work.</a:t>
            </a:r>
          </a:p>
          <a:p>
            <a:r>
              <a:t>- Keep the focus on long-term changes.</a:t>
            </a:r>
          </a:p>
          <a:p>
            <a:r>
              <a:t>Opening hook — say this: "Did you know that the Industrial Revolution is why many of us live in cities today? Let's explore how it all started."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Cities became linked by railways and transport networks | Q2: A. Factories needed workers, so people moved to where jobs were | Q3: C. Smoke and waste from factories affecting air and water</a:t>
            </a:r>
          </a:p>
          <a:p/>
          <a:p>
            <a:r>
              <a:t>- Check whether students can apply the ideas, not just recall terms.</a:t>
            </a:r>
          </a:p>
          <a:p>
            <a:r>
              <a:t>- Ask them to justify why the wrong options do not fit.</a:t>
            </a:r>
          </a:p>
          <a:p>
            <a:r>
              <a:t>- Link each question back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Require one definition and one example.</a:t>
            </a:r>
          </a:p>
          <a:p>
            <a:r>
              <a:t>- Remind students to connect at least two lesson ideas.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follow the time-scale focus.</a:t>
            </a:r>
          </a:p>
          <a:p>
            <a:r>
              <a:t>- Emphasise categorising, not just naming effects.</a:t>
            </a:r>
          </a:p>
          <a:p>
            <a:r>
              <a:t>- Keep the central question visible throughout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predictions only; do not teach new content yet.</a:t>
            </a:r>
          </a:p>
          <a:p>
            <a:r>
              <a:t>- Listen for ideas about movement, work, and crowded living.</a:t>
            </a:r>
          </a:p>
          <a:p>
            <a:r>
              <a:t>- Challenge the idea that industrialisation only meant factories.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terms to support later discussion.</a:t>
            </a:r>
          </a:p>
          <a:p>
            <a:r>
              <a:t>- Check that students can picture each term.</a:t>
            </a:r>
          </a:p>
          <a:p>
            <a:r>
              <a:t>- Keep the definitions tight and concrete.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scale: from homes to industries.</a:t>
            </a:r>
          </a:p>
          <a:p>
            <a:r>
              <a:t>- Link machinery to faster production and bigger towns.</a:t>
            </a:r>
          </a:p>
          <a:p>
            <a:r>
              <a:t>- Mention Britain as the starting point, not the only place affected.</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job-seeking to city growth.</a:t>
            </a:r>
          </a:p>
          <a:p>
            <a:r>
              <a:t>- Use the farm-to-city example to make the change concrete.</a:t>
            </a:r>
          </a:p>
          <a:p>
            <a:r>
              <a:t>- Connect railways to the speed of urban growth.</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population growth to changing age and family patterns.</a:t>
            </a:r>
          </a:p>
          <a:p>
            <a:r>
              <a:t>- Show how cities changed both quickly and over time.</a:t>
            </a:r>
          </a:p>
          <a:p>
            <a:r>
              <a:t>- Keep the focus on population structure, not just numbers.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slide to connect short-term and long-term change.</a:t>
            </a:r>
          </a:p>
          <a:p>
            <a:r>
              <a:t>- Point out that continuity and change happen together.</a:t>
            </a:r>
          </a:p>
          <a:p>
            <a:r>
              <a:t>- Bring environmental pressure into the “what changed” side.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Stress the chain reaction across time.</a:t>
            </a:r>
          </a:p>
          <a:p>
            <a:r>
              <a:t>- Set up the final check for reasoning, not memorising.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5j0mf_6d.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Industrial Revolution: The Changes We Still Live With</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Industrial Revolution is why many of us live in cities today? Let's explore how it all started.</a:t>
            </a:r>
          </a:p>
        </p:txBody>
      </p:sp>
      <p:sp>
        <p:nvSpPr>
          <p:cNvPr id="8" name="Rectangle 7"/>
          <p:cNvSpPr/>
          <p:nvPr/>
        </p:nvSpPr>
        <p:spPr>
          <a:xfrm>
            <a:off x="0" y="6757200"/>
            <a:ext cx="12192119" cy="1008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5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change best shows long-term industrialisation effects still seen today?</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B12"/>
                </a:solidFill>
                <a:latin typeface="Calibri"/>
              </a:rPr>
              <a:t>A.  People stopped needing jobs in cities</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B12"/>
                </a:solidFill>
                <a:latin typeface="Calibri"/>
              </a:rPr>
              <a:t>B.  Cities became linked by railways and transport networks</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B12"/>
                </a:solidFill>
                <a:latin typeface="Calibri"/>
              </a:rPr>
              <a:t>C.  Most factories moved back into cottages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B12"/>
                </a:solidFill>
                <a:latin typeface="Calibri"/>
              </a:rPr>
              <a:t>D.  Populations returned to mainly rural living</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Why did industrialisation often lead to urbanisation?</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B12"/>
                </a:solidFill>
                <a:latin typeface="Calibri"/>
              </a:rPr>
              <a:t>A.  Factories needed workers, so people moved to where jobs were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B12"/>
                </a:solidFill>
                <a:latin typeface="Calibri"/>
              </a:rPr>
              <a:t>B.  Cities became smaller, so people left for farms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B12"/>
                </a:solidFill>
                <a:latin typeface="Calibri"/>
              </a:rPr>
              <a:t>C.  Railways stopped people moving between places</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B12"/>
                </a:solidFill>
                <a:latin typeface="Calibri"/>
              </a:rPr>
              <a:t>D.  Farm work became more efficient than factory work</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situation best shows an environmental impact that began during industrialisation?</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B12"/>
                </a:solidFill>
                <a:latin typeface="Calibri"/>
              </a:rPr>
              <a:t>A.  A city park opening for weekend sport</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B12"/>
                </a:solidFill>
                <a:latin typeface="Calibri"/>
              </a:rPr>
              <a:t>B.  Cleaner river water after one rain shower</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B12"/>
                </a:solidFill>
                <a:latin typeface="Calibri"/>
              </a:rPr>
              <a:t>C.  Smoke and waste from factories affecting air and water</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B12"/>
                </a:solidFill>
                <a:latin typeface="Calibri"/>
              </a:rPr>
              <a:t>D.  A school building being repainted</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6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create changes that we still see today?</a:t>
            </a:r>
          </a:p>
        </p:txBody>
      </p:sp>
      <p:sp>
        <p:nvSpPr>
          <p:cNvPr id="5" name="Rectangle 4"/>
          <p:cNvSpPr/>
          <p:nvPr/>
        </p:nvSpPr>
        <p:spPr>
          <a:xfrm>
            <a:off x="5556059" y="1260000"/>
            <a:ext cx="1080000" cy="432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59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Industrialisation changed production on a huge scale, which pulled people toward factories and helped cities grow fast.</a:t>
            </a:r>
          </a:p>
        </p:txBody>
      </p:sp>
      <p:sp>
        <p:nvSpPr>
          <p:cNvPr id="9" name="Oval 8"/>
          <p:cNvSpPr/>
          <p:nvPr/>
        </p:nvSpPr>
        <p:spPr>
          <a:xfrm>
            <a:off x="540000" y="30667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59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Urbanisation and demographic change transformed who lived in cities, how they worked, and what problems governments had to solve.</a:t>
            </a:r>
          </a:p>
        </p:txBody>
      </p:sp>
      <p:sp>
        <p:nvSpPr>
          <p:cNvPr id="12" name="Oval 11"/>
          <p:cNvSpPr/>
          <p:nvPr/>
        </p:nvSpPr>
        <p:spPr>
          <a:xfrm>
            <a:off x="540000" y="42052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59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Continuity and change help us see that some needs stayed the same, but transport, work, and daily life were reshaped over time.</a:t>
            </a:r>
          </a:p>
        </p:txBody>
      </p:sp>
      <p:sp>
        <p:nvSpPr>
          <p:cNvPr id="15" name="Oval 14"/>
          <p:cNvSpPr/>
          <p:nvPr/>
        </p:nvSpPr>
        <p:spPr>
          <a:xfrm>
            <a:off x="540000" y="5343750"/>
            <a:ext cx="306000" cy="306000"/>
          </a:xfrm>
          <a:prstGeom prst="ellipse">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59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Environmental impact was part of industrialisation from the beginning, and pollution created then still affects many cities today.</a:t>
            </a:r>
          </a:p>
        </p:txBody>
      </p:sp>
      <p:sp>
        <p:nvSpPr>
          <p:cNvPr id="18" name="Rounded Rectangle 17"/>
          <p:cNvSpPr/>
          <p:nvPr/>
        </p:nvSpPr>
        <p:spPr>
          <a:xfrm>
            <a:off x="540000" y="6174001"/>
            <a:ext cx="11112119" cy="503999"/>
          </a:xfrm>
          <a:prstGeom prst="roundRect">
            <a:avLst>
              <a:gd name="adj" fmla="val 4000"/>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5925"/>
                </a:solidFill>
                <a:latin typeface="Calibri"/>
              </a:rPr>
              <a:t>Exit ticket:  In two sentences, explain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A47C"/>
                </a:solidFill>
                <a:latin typeface="Calibri"/>
              </a:rPr>
              <a:t>LEARNING INTENTION</a:t>
            </a:r>
          </a:p>
        </p:txBody>
      </p:sp>
      <p:sp>
        <p:nvSpPr>
          <p:cNvPr id="4" name="Rectangle 3"/>
          <p:cNvSpPr/>
          <p:nvPr/>
        </p:nvSpPr>
        <p:spPr>
          <a:xfrm>
            <a:off x="540000" y="827999"/>
            <a:ext cx="720000" cy="36000"/>
          </a:xfrm>
          <a:prstGeom prst="rect">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and categorise the effects of industrialisation across different time scales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5925"/>
                </a:solidFill>
                <a:latin typeface="Calibri"/>
              </a:rPr>
              <a:t>SUCCESS CRITERIA</a:t>
            </a:r>
          </a:p>
        </p:txBody>
      </p:sp>
      <p:sp>
        <p:nvSpPr>
          <p:cNvPr id="8" name="Rectangle 7"/>
          <p:cNvSpPr/>
          <p:nvPr/>
        </p:nvSpPr>
        <p:spPr>
          <a:xfrm>
            <a:off x="5760000" y="827999"/>
            <a:ext cx="720000"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the immediate effects of industrialisation using historical examples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short-term and long-term changes in cities and work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categorise effects as social, demographic, or environmental</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give examples of changes that are still visible today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5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compare ideas with a partner, then share one prediction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5925"/>
                </a:solidFill>
                <a:latin typeface="Calibri Light"/>
              </a:rPr>
              <a:t>Cities, Factories and Change</a:t>
            </a:r>
          </a:p>
        </p:txBody>
      </p:sp>
      <p:sp>
        <p:nvSpPr>
          <p:cNvPr id="9" name="Rectangle 8"/>
          <p:cNvSpPr/>
          <p:nvPr/>
        </p:nvSpPr>
        <p:spPr>
          <a:xfrm>
            <a:off x="540000" y="1116000"/>
            <a:ext cx="1260000"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B12"/>
                </a:solidFill>
                <a:latin typeface="Calibri"/>
              </a:rPr>
              <a:t>If a village suddenly gained a large factory, what might change first: jobs, housing, or transport?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B12"/>
                </a:solidFill>
                <a:latin typeface="Calibri"/>
              </a:rPr>
              <a:t>Do you think the Industrial Revolution changed only work, or also daily life and the environment?</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5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5925"/>
                </a:solidFill>
                <a:latin typeface="Calibri Light"/>
              </a:rPr>
              <a:t>Key Vocabulary</a:t>
            </a:r>
          </a:p>
        </p:txBody>
      </p:sp>
      <p:sp>
        <p:nvSpPr>
          <p:cNvPr id="3" name="Rectangle 2"/>
          <p:cNvSpPr/>
          <p:nvPr/>
        </p:nvSpPr>
        <p:spPr>
          <a:xfrm>
            <a:off x="540000" y="1170000"/>
            <a:ext cx="1260000" cy="504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5925"/>
                </a:solidFill>
                <a:latin typeface="Calibri Light"/>
              </a:rPr>
              <a:t>FACTORY EMPLOYMENT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B12"/>
                </a:solidFill>
                <a:latin typeface="Calibri"/>
              </a:rPr>
              <a:t>Paid work done in a factory, usually with set hours and machine-based tasks.</a:t>
            </a:r>
          </a:p>
        </p:txBody>
      </p:sp>
      <p:sp>
        <p:nvSpPr>
          <p:cNvPr id="9" name="Rounded Rectangle 8"/>
          <p:cNvSpPr/>
          <p:nvPr/>
        </p:nvSpPr>
        <p:spPr>
          <a:xfrm>
            <a:off x="6204059" y="2822281"/>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DA2F62"/>
                </a:solidFill>
                <a:latin typeface="Calibri Light"/>
              </a:rPr>
              <a:t>COTTAGE INDUSTRY</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B12"/>
                </a:solidFill>
                <a:latin typeface="Calibri"/>
              </a:rPr>
              <a:t>Work done in homes or small workshops before large factories took over production.</a:t>
            </a:r>
          </a:p>
        </p:txBody>
      </p:sp>
      <p:sp>
        <p:nvSpPr>
          <p:cNvPr id="13" name="Rounded Rectangle 12"/>
          <p:cNvSpPr/>
          <p:nvPr/>
        </p:nvSpPr>
        <p:spPr>
          <a:xfrm>
            <a:off x="540000"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5925"/>
                </a:solidFill>
                <a:latin typeface="Calibri Light"/>
              </a:rPr>
              <a:t>PUBLIC HEALTH CRISIS</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B12"/>
                </a:solidFill>
                <a:latin typeface="Calibri"/>
              </a:rPr>
              <a:t>A serious spread of sickness caused by poor living conditions, dirty water, or overcrowding.</a:t>
            </a:r>
          </a:p>
        </p:txBody>
      </p:sp>
      <p:sp>
        <p:nvSpPr>
          <p:cNvPr id="17" name="Rounded Rectangle 16"/>
          <p:cNvSpPr/>
          <p:nvPr/>
        </p:nvSpPr>
        <p:spPr>
          <a:xfrm>
            <a:off x="6204059" y="3897000"/>
            <a:ext cx="5448059" cy="93071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DA2F62"/>
                </a:solidFill>
                <a:latin typeface="Calibri Light"/>
              </a:rPr>
              <a:t>CONSUMER SOCIETY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B12"/>
                </a:solidFill>
                <a:latin typeface="Calibri"/>
              </a:rPr>
              <a:t>A society where people buy many more goods because factories make products cheaper and faster.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Industrialisation</a:t>
            </a:r>
          </a:p>
        </p:txBody>
      </p:sp>
      <p:pic>
        <p:nvPicPr>
          <p:cNvPr id="5" name="Picture 4" descr="tmpc1b9l4e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Industrialisation is the process of developing industries in a country or region on a wide scale. It changes how goods are made because machines, factories, and new transport systems replace slower home production.</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In Britain, cotton production shifted from small workshops to large mills powered by steam. Towns such as Manchester grew rapidly because factories needed labour, coal, and rail links to keep production moving.</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Urbanisation</a:t>
            </a:r>
          </a:p>
        </p:txBody>
      </p:sp>
      <p:pic>
        <p:nvPicPr>
          <p:cNvPr id="5" name="Picture 4" descr="tmpiygp0di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Urbanisation is the movement of people from rural areas to cities, often for work. As factories spread, people followed the jobs, so towns grew into crowded cities very quickly.</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A farm worker who left the countryside for Birmingham might find wages in a factory, but also cramped housing and long working hours. Railway lines made this movement easier by carrying workers, coal, and finished goods into the city every day.</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A4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Demographic Change</a:t>
            </a:r>
          </a:p>
        </p:txBody>
      </p:sp>
      <p:pic>
        <p:nvPicPr>
          <p:cNvPr id="5" name="Picture 4" descr="tmpf805hxu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B12"/>
                </a:solidFill>
                <a:latin typeface="Calibri"/>
              </a:rPr>
              <a:t>Demographic change means changes in a population’s size, age, birth rates, death rates, or cultural mix. Industrialisation altered who lived in cities, how many children survived, and how people were distributed across a country.</a:t>
            </a:r>
          </a:p>
        </p:txBody>
      </p:sp>
      <p:sp>
        <p:nvSpPr>
          <p:cNvPr id="8" name="Oval 7"/>
          <p:cNvSpPr/>
          <p:nvPr/>
        </p:nvSpPr>
        <p:spPr>
          <a:xfrm>
            <a:off x="6042059" y="3600000"/>
            <a:ext cx="108000" cy="108000"/>
          </a:xfrm>
          <a:prstGeom prst="ellipse">
            <a:avLst/>
          </a:prstGeom>
          <a:solidFill>
            <a:srgbClr val="C0A4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E58"/>
                </a:solidFill>
                <a:latin typeface="Calibri"/>
              </a:rPr>
              <a:t>e.g.  Some industrial cities grew faster than their services could cope with, so death rates rose when housing, sewage, and clean water could not keep up. Over time, however, improved medicine, sanitation, and transport helped cities attract more families and workers from different backgrounds.</a:t>
            </a:r>
          </a:p>
        </p:txBody>
      </p:sp>
      <p:sp>
        <p:nvSpPr>
          <p:cNvPr id="10" name="Rectangle 9"/>
          <p:cNvSpPr/>
          <p:nvPr/>
        </p:nvSpPr>
        <p:spPr>
          <a:xfrm>
            <a:off x="0" y="6768000"/>
            <a:ext cx="12192119" cy="900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5925"/>
                </a:solidFill>
                <a:latin typeface="Calibri Light"/>
              </a:rPr>
              <a:t>Continuity and Change in Industrial Cities</a:t>
            </a:r>
          </a:p>
        </p:txBody>
      </p:sp>
      <p:sp>
        <p:nvSpPr>
          <p:cNvPr id="3" name="Rectangle 2"/>
          <p:cNvSpPr/>
          <p:nvPr/>
        </p:nvSpPr>
        <p:spPr>
          <a:xfrm>
            <a:off x="540000" y="1170000"/>
            <a:ext cx="1260000" cy="504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5941" cy="4986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09941" cy="43200"/>
          </a:xfrm>
          <a:prstGeom prst="rect">
            <a:avLst/>
          </a:prstGeom>
          <a:solidFill>
            <a:srgbClr val="7E5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3941" cy="288000"/>
          </a:xfrm>
          <a:prstGeom prst="rect">
            <a:avLst/>
          </a:prstGeom>
          <a:noFill/>
        </p:spPr>
        <p:txBody>
          <a:bodyPr wrap="square"/>
          <a:lstStyle/>
          <a:p>
            <a:pPr algn="l"/>
            <a:r>
              <a:rPr sz="1400" b="1" i="0">
                <a:solidFill>
                  <a:srgbClr val="7E5925"/>
                </a:solidFill>
                <a:latin typeface="Calibri Light"/>
              </a:rPr>
              <a:t>WHAT STAYED THE SAME</a:t>
            </a:r>
          </a:p>
        </p:txBody>
      </p:sp>
      <p:sp>
        <p:nvSpPr>
          <p:cNvPr id="8" name="TextBox 7"/>
          <p:cNvSpPr txBox="1"/>
          <p:nvPr/>
        </p:nvSpPr>
        <p:spPr>
          <a:xfrm>
            <a:off x="756000" y="1872000"/>
            <a:ext cx="4993941" cy="4302000"/>
          </a:xfrm>
          <a:prstGeom prst="rect">
            <a:avLst/>
          </a:prstGeom>
          <a:noFill/>
        </p:spPr>
        <p:txBody>
          <a:bodyPr wrap="square"/>
          <a:lstStyle/>
          <a:p>
            <a:pPr algn="l"/>
            <a:r>
              <a:rPr sz="1800" b="0" i="0">
                <a:solidFill>
                  <a:srgbClr val="211B12"/>
                </a:solidFill>
                <a:latin typeface="Calibri"/>
              </a:rPr>
              <a:t>People still needed food, shelter, and safe water, even as cities expanded. Families still depended on work to survive, and many migrants brought rural routines into new urban settings. These continuities matter because change does not erase everything that came before.</a:t>
            </a:r>
          </a:p>
        </p:txBody>
      </p:sp>
      <p:sp>
        <p:nvSpPr>
          <p:cNvPr id="9" name="Rounded Rectangle 8"/>
          <p:cNvSpPr/>
          <p:nvPr/>
        </p:nvSpPr>
        <p:spPr>
          <a:xfrm>
            <a:off x="6226178" y="1332000"/>
            <a:ext cx="5425941" cy="4986000"/>
          </a:xfrm>
          <a:prstGeom prst="roundRect">
            <a:avLst>
              <a:gd name="adj" fmla="val 244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4178" y="1386000"/>
            <a:ext cx="5209941" cy="432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2178" y="1530000"/>
            <a:ext cx="4993941" cy="288000"/>
          </a:xfrm>
          <a:prstGeom prst="rect">
            <a:avLst/>
          </a:prstGeom>
          <a:noFill/>
        </p:spPr>
        <p:txBody>
          <a:bodyPr wrap="square"/>
          <a:lstStyle/>
          <a:p>
            <a:pPr algn="l"/>
            <a:r>
              <a:rPr sz="1400" b="1" i="0">
                <a:solidFill>
                  <a:srgbClr val="DA2F62"/>
                </a:solidFill>
                <a:latin typeface="Calibri Light"/>
              </a:rPr>
              <a:t>WHAT CHANGED</a:t>
            </a:r>
          </a:p>
        </p:txBody>
      </p:sp>
      <p:sp>
        <p:nvSpPr>
          <p:cNvPr id="12" name="TextBox 11"/>
          <p:cNvSpPr txBox="1"/>
          <p:nvPr/>
        </p:nvSpPr>
        <p:spPr>
          <a:xfrm>
            <a:off x="6442178" y="1872000"/>
            <a:ext cx="4993941" cy="4302000"/>
          </a:xfrm>
          <a:prstGeom prst="rect">
            <a:avLst/>
          </a:prstGeom>
          <a:noFill/>
        </p:spPr>
        <p:txBody>
          <a:bodyPr wrap="square"/>
          <a:lstStyle/>
          <a:p>
            <a:pPr algn="l"/>
            <a:r>
              <a:rPr sz="1800" b="0" i="0">
                <a:solidFill>
                  <a:srgbClr val="211B12"/>
                </a:solidFill>
                <a:latin typeface="Calibri"/>
              </a:rPr>
              <a:t>Factories shifted work from home production to machine-based labour, and railways transformed how people and goods moved. Cities became larger, noisier, and more connected, while pollution and overcrowding created problems that governments could not ignore. These changes were uneven, but they reshaped daily life for millions.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ttur5d5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Industrialisation did not just change how things were made; it reshaped where people lived, how populations grew, and how cities still function today.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A47C"/>
                </a:solidFill>
                <a:latin typeface="Calibri"/>
              </a:rPr>
              <a:t>The biggest impact of the Industrial Revolution was not one single invention. It was the chain reaction that linked factories, railways, urban growth, and new social problems into patterns we still see in modern cities.</a:t>
            </a:r>
          </a:p>
        </p:txBody>
      </p:sp>
      <p:sp>
        <p:nvSpPr>
          <p:cNvPr id="6" name="Rectangle 5"/>
          <p:cNvSpPr/>
          <p:nvPr/>
        </p:nvSpPr>
        <p:spPr>
          <a:xfrm>
            <a:off x="0" y="6768000"/>
            <a:ext cx="12192119" cy="90000"/>
          </a:xfrm>
          <a:prstGeom prst="rect">
            <a:avLst/>
          </a:prstGeom>
          <a:solidFill>
            <a:srgbClr val="DA2F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