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verbatim.</a:t>
            </a:r>
          </a:p>
          <a:p>
            <a:r>
              <a:t>- Link today to energy moving through living things.</a:t>
            </a:r>
          </a:p>
          <a:p>
            <a:r>
              <a:t>- Ask students to watch for each organism's role.</a:t>
            </a:r>
          </a:p>
          <a:p>
            <a:r>
              <a:t>Opening hook — say this: "Did you know that without decomposers, our world would be buried in waste? Let's explore why each organism's role is crucial."</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the final summary back to the learning intention.</a:t>
            </a:r>
          </a:p>
          <a:p>
            <a:r>
              <a:t>- Encourage students to use the key vocabulary.</a:t>
            </a:r>
          </a:p>
          <a:p>
            <a:r>
              <a:t>- Exit ticket should include one example and one explanation.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roles in energy transfer.</a:t>
            </a:r>
          </a:p>
          <a:p>
            <a:r>
              <a:t>- Success criteria should be revisited at the end.</a:t>
            </a:r>
          </a:p>
          <a:p>
            <a:r>
              <a:t>- Use examples, not just definitions.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knowledge about energy and feeding.</a:t>
            </a:r>
          </a:p>
          <a:p>
            <a:r>
              <a:t>- Do not correct answers yet.</a:t>
            </a:r>
          </a:p>
          <a:p>
            <a:r>
              <a:t>- Use responses to launch the content.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the words students need to follow the lesson.</a:t>
            </a:r>
          </a:p>
          <a:p>
            <a:r>
              <a:t>- Keep definitions short and practical.</a:t>
            </a:r>
          </a:p>
          <a:p>
            <a:r>
              <a:t>- Revisit the words as they appear in content.</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producers make food, rather than eat it.</a:t>
            </a:r>
          </a:p>
          <a:p>
            <a:r>
              <a:t>- Connect photosynthesis to the first step in energy transfer.</a:t>
            </a:r>
          </a:p>
          <a:p>
            <a:r>
              <a:t>- Use the kangaroo example to anchor the idea.</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three consumer types in order.</a:t>
            </a:r>
          </a:p>
          <a:p>
            <a:r>
              <a:t>- Use the examples to show how food links are built.</a:t>
            </a:r>
          </a:p>
          <a:p>
            <a:r>
              <a:t>- Remind students that consumers rely on earlier energy from plants.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decomposers to nutrients going back into the soil.</a:t>
            </a:r>
          </a:p>
          <a:p>
            <a:r>
              <a:t>- Use the mushrooms example as the main image anchor.</a:t>
            </a:r>
          </a:p>
          <a:p>
            <a:r>
              <a:t>- Stress that decomposers are necessary, not optional.</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direction of energy flow clear.</a:t>
            </a:r>
          </a:p>
          <a:p>
            <a:r>
              <a:t>- Focus on what happens when producers change.</a:t>
            </a:r>
          </a:p>
          <a:p>
            <a:r>
              <a:t>- Connect all previous organism roles here.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C. Fewer consumers can be supported | Q2: B. A kookaburra catching a small snake | Q3: B. They recycle nutrients back into the environment</a:t>
            </a:r>
          </a:p>
          <a:p/>
          <a:p>
            <a:r>
              <a:t>- Questions focus on applying the lesson, not just naming words.</a:t>
            </a:r>
          </a:p>
          <a:p>
            <a:r>
              <a:t>- Check that students use the food-chain ideas, not guesses.</a:t>
            </a:r>
          </a:p>
          <a:p>
            <a:r>
              <a:t>- Correct answers vary across the options.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eqjsy7bw.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300" b="1" i="0">
                <a:solidFill>
                  <a:srgbClr val="FFFFFF"/>
                </a:solidFill>
                <a:latin typeface="Trebuchet MS"/>
              </a:rPr>
              <a:t>How Organisms Move Energy Through Ecosystems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without decomposers, our world would be buried in waste? Let's explore why each organism's role is crucial.</a:t>
            </a:r>
          </a:p>
        </p:txBody>
      </p:sp>
      <p:sp>
        <p:nvSpPr>
          <p:cNvPr id="8" name="Rectangle 7"/>
          <p:cNvSpPr/>
          <p:nvPr/>
        </p:nvSpPr>
        <p:spPr>
          <a:xfrm>
            <a:off x="0" y="6757200"/>
            <a:ext cx="12192119" cy="1008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257E7B"/>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2FDA83"/>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500" b="1" i="0">
                <a:solidFill>
                  <a:srgbClr val="FFFFFF"/>
                </a:solidFill>
                <a:latin typeface="Trebuchet MS"/>
              </a:rPr>
              <a:t>How do different organisms contribute to energy flow in an ecosystem?</a:t>
            </a:r>
          </a:p>
        </p:txBody>
      </p:sp>
      <p:sp>
        <p:nvSpPr>
          <p:cNvPr id="5" name="Rectangle 4"/>
          <p:cNvSpPr/>
          <p:nvPr/>
        </p:nvSpPr>
        <p:spPr>
          <a:xfrm>
            <a:off x="5556059" y="1260000"/>
            <a:ext cx="1080000" cy="432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7E7B"/>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Producers start energy flow by making food with sunlight, so they are the first source of energy for the rest of the food chain.</a:t>
            </a:r>
          </a:p>
        </p:txBody>
      </p:sp>
      <p:sp>
        <p:nvSpPr>
          <p:cNvPr id="9" name="Oval 8"/>
          <p:cNvSpPr/>
          <p:nvPr/>
        </p:nvSpPr>
        <p:spPr>
          <a:xfrm>
            <a:off x="540000" y="3016800"/>
            <a:ext cx="306000" cy="306000"/>
          </a:xfrm>
          <a:prstGeom prst="ellipse">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7E7B"/>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Consumers get energy by eating plants or animals, and herbivores, carnivores and omnivores describe the kinds of food they use.</a:t>
            </a:r>
          </a:p>
        </p:txBody>
      </p:sp>
      <p:sp>
        <p:nvSpPr>
          <p:cNvPr id="12" name="Oval 11"/>
          <p:cNvSpPr/>
          <p:nvPr/>
        </p:nvSpPr>
        <p:spPr>
          <a:xfrm>
            <a:off x="540000" y="4122000"/>
            <a:ext cx="306000" cy="306000"/>
          </a:xfrm>
          <a:prstGeom prst="ellipse">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7E7B"/>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Decomposers break down dead matter and return nutrients to the environment, which keeps ecosystems working and supports new plant growth.</a:t>
            </a:r>
          </a:p>
        </p:txBody>
      </p:sp>
      <p:sp>
        <p:nvSpPr>
          <p:cNvPr id="15" name="Oval 14"/>
          <p:cNvSpPr/>
          <p:nvPr/>
        </p:nvSpPr>
        <p:spPr>
          <a:xfrm>
            <a:off x="540000" y="5227200"/>
            <a:ext cx="306000" cy="306000"/>
          </a:xfrm>
          <a:prstGeom prst="ellipse">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7E7B"/>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If one part of the food chain changes, such as fewer producers, the whole ecosystem can be affected because less energy moves through it.</a:t>
            </a:r>
          </a:p>
        </p:txBody>
      </p:sp>
      <p:sp>
        <p:nvSpPr>
          <p:cNvPr id="18" name="Rounded Rectangle 17"/>
          <p:cNvSpPr/>
          <p:nvPr/>
        </p:nvSpPr>
        <p:spPr>
          <a:xfrm>
            <a:off x="540000" y="6040800"/>
            <a:ext cx="11112119" cy="637200"/>
          </a:xfrm>
          <a:prstGeom prst="roundRect">
            <a:avLst>
              <a:gd name="adj" fmla="val 4000"/>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7E7B"/>
                </a:solidFill>
                <a:latin typeface="Calibri"/>
              </a:rPr>
              <a:t>Exit ticket:  In two sentences, explain how energy flows through a food chain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C0BD"/>
                </a:solidFill>
                <a:latin typeface="Calibri"/>
              </a:rPr>
              <a:t>LEARNING INTENTION</a:t>
            </a:r>
          </a:p>
        </p:txBody>
      </p:sp>
      <p:sp>
        <p:nvSpPr>
          <p:cNvPr id="4" name="Rectangle 3"/>
          <p:cNvSpPr/>
          <p:nvPr/>
        </p:nvSpPr>
        <p:spPr>
          <a:xfrm>
            <a:off x="540000" y="827999"/>
            <a:ext cx="720000" cy="36000"/>
          </a:xfrm>
          <a:prstGeom prst="rect">
            <a:avLst/>
          </a:prstGeom>
          <a:solidFill>
            <a:srgbClr val="7CC0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classify organisms by their role in energy transfer and explain each role's importance</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7E7B"/>
                </a:solidFill>
                <a:latin typeface="Calibri"/>
              </a:rPr>
              <a:t>SUCCESS CRITERIA</a:t>
            </a:r>
          </a:p>
        </p:txBody>
      </p:sp>
      <p:sp>
        <p:nvSpPr>
          <p:cNvPr id="8" name="Rectangle 7"/>
          <p:cNvSpPr/>
          <p:nvPr/>
        </p:nvSpPr>
        <p:spPr>
          <a:xfrm>
            <a:off x="5760000" y="827999"/>
            <a:ext cx="720000" cy="36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1"/>
                </a:solidFill>
                <a:latin typeface="Calibri"/>
              </a:rPr>
              <a:t>I can explain the roles of producers, consumers and decomposers in a food chain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1"/>
                </a:solidFill>
                <a:latin typeface="Calibri"/>
              </a:rPr>
              <a:t>I can compare herbivores, carnivores and omnivores using what they eat</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1"/>
                </a:solidFill>
                <a:latin typeface="Calibri"/>
              </a:rPr>
              <a:t>I can give examples of organisms that move energy through an ecosystem</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1"/>
                </a:solidFill>
                <a:latin typeface="Calibri"/>
              </a:rPr>
              <a:t>I can identify and describe how changes in one group can affect another</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E7B"/>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Turn to your partner, share your idea, then listen for a different way of thinking.</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7E7B"/>
                </a:solidFill>
                <a:latin typeface="Trebuchet MS"/>
              </a:rPr>
              <a:t>Energy in Living Things</a:t>
            </a:r>
          </a:p>
        </p:txBody>
      </p:sp>
      <p:sp>
        <p:nvSpPr>
          <p:cNvPr id="9" name="Rectangle 8"/>
          <p:cNvSpPr/>
          <p:nvPr/>
        </p:nvSpPr>
        <p:spPr>
          <a:xfrm>
            <a:off x="540000" y="1116000"/>
            <a:ext cx="1260000" cy="432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2121"/>
                </a:solidFill>
                <a:latin typeface="Calibri"/>
              </a:rPr>
              <a:t>Think-pair-share: What do plants and animals need in order to keep living?</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2121"/>
                </a:solidFill>
                <a:latin typeface="Calibri"/>
              </a:rPr>
              <a:t>Agree or disagree: Every organism in a food chain gets energy in the same way.</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E7B"/>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59729"/>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3288"/>
            <a:ext cx="11112119" cy="466441"/>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1927696"/>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63696"/>
            <a:ext cx="5232059" cy="36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71696"/>
            <a:ext cx="5124059" cy="234000"/>
          </a:xfrm>
          <a:prstGeom prst="rect">
            <a:avLst/>
          </a:prstGeom>
          <a:noFill/>
        </p:spPr>
        <p:txBody>
          <a:bodyPr wrap="square"/>
          <a:lstStyle/>
          <a:p>
            <a:pPr algn="l"/>
            <a:r>
              <a:rPr sz="1500" b="1" i="0">
                <a:solidFill>
                  <a:srgbClr val="257E7B"/>
                </a:solidFill>
                <a:latin typeface="Trebuchet MS"/>
              </a:rPr>
              <a:t>PHOTOSYNTHESIS</a:t>
            </a:r>
          </a:p>
        </p:txBody>
      </p:sp>
      <p:sp>
        <p:nvSpPr>
          <p:cNvPr id="7" name="TextBox 6"/>
          <p:cNvSpPr txBox="1"/>
          <p:nvPr/>
        </p:nvSpPr>
        <p:spPr>
          <a:xfrm>
            <a:off x="702000" y="2305696"/>
            <a:ext cx="5124059" cy="493199"/>
          </a:xfrm>
          <a:prstGeom prst="rect">
            <a:avLst/>
          </a:prstGeom>
          <a:noFill/>
        </p:spPr>
        <p:txBody>
          <a:bodyPr wrap="square"/>
          <a:lstStyle/>
          <a:p>
            <a:pPr algn="l"/>
            <a:r>
              <a:rPr sz="1500" b="0" i="0">
                <a:solidFill>
                  <a:srgbClr val="122121"/>
                </a:solidFill>
                <a:latin typeface="Calibri"/>
              </a:rPr>
              <a:t>A place where living and non-living things interact together.</a:t>
            </a:r>
          </a:p>
        </p:txBody>
      </p:sp>
      <p:sp>
        <p:nvSpPr>
          <p:cNvPr id="8" name="Rounded Rectangle 7"/>
          <p:cNvSpPr/>
          <p:nvPr/>
        </p:nvSpPr>
        <p:spPr>
          <a:xfrm>
            <a:off x="6204059" y="1927696"/>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63696"/>
            <a:ext cx="5232059" cy="360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71696"/>
            <a:ext cx="5124059" cy="234000"/>
          </a:xfrm>
          <a:prstGeom prst="rect">
            <a:avLst/>
          </a:prstGeom>
          <a:noFill/>
        </p:spPr>
        <p:txBody>
          <a:bodyPr wrap="square"/>
          <a:lstStyle/>
          <a:p>
            <a:pPr algn="l"/>
            <a:r>
              <a:rPr sz="1500" b="1" i="0">
                <a:solidFill>
                  <a:srgbClr val="2FDA83"/>
                </a:solidFill>
                <a:latin typeface="Trebuchet MS"/>
              </a:rPr>
              <a:t>FOOD CHAIN</a:t>
            </a:r>
          </a:p>
        </p:txBody>
      </p:sp>
      <p:sp>
        <p:nvSpPr>
          <p:cNvPr id="11" name="TextBox 10"/>
          <p:cNvSpPr txBox="1"/>
          <p:nvPr/>
        </p:nvSpPr>
        <p:spPr>
          <a:xfrm>
            <a:off x="6366059" y="2305696"/>
            <a:ext cx="5124059" cy="493199"/>
          </a:xfrm>
          <a:prstGeom prst="rect">
            <a:avLst/>
          </a:prstGeom>
          <a:noFill/>
        </p:spPr>
        <p:txBody>
          <a:bodyPr wrap="square"/>
          <a:lstStyle/>
          <a:p>
            <a:pPr algn="l"/>
            <a:r>
              <a:rPr sz="1500" b="0" i="0">
                <a:solidFill>
                  <a:srgbClr val="122121"/>
                </a:solidFill>
                <a:latin typeface="Calibri"/>
              </a:rPr>
              <a:t>The process plants use to make food from sunlight.</a:t>
            </a:r>
          </a:p>
        </p:txBody>
      </p:sp>
      <p:sp>
        <p:nvSpPr>
          <p:cNvPr id="12" name="Rounded Rectangle 11"/>
          <p:cNvSpPr/>
          <p:nvPr/>
        </p:nvSpPr>
        <p:spPr>
          <a:xfrm>
            <a:off x="540000" y="3032895"/>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68895"/>
            <a:ext cx="5232059" cy="36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76895"/>
            <a:ext cx="5124059" cy="234000"/>
          </a:xfrm>
          <a:prstGeom prst="rect">
            <a:avLst/>
          </a:prstGeom>
          <a:noFill/>
        </p:spPr>
        <p:txBody>
          <a:bodyPr wrap="square"/>
          <a:lstStyle/>
          <a:p>
            <a:pPr algn="l"/>
            <a:r>
              <a:rPr sz="1500" b="1" i="0">
                <a:solidFill>
                  <a:srgbClr val="257E7B"/>
                </a:solidFill>
                <a:latin typeface="Trebuchet MS"/>
              </a:rPr>
              <a:t>FOOD CHAIN</a:t>
            </a:r>
          </a:p>
        </p:txBody>
      </p:sp>
      <p:sp>
        <p:nvSpPr>
          <p:cNvPr id="15" name="TextBox 14"/>
          <p:cNvSpPr txBox="1"/>
          <p:nvPr/>
        </p:nvSpPr>
        <p:spPr>
          <a:xfrm>
            <a:off x="702000" y="3410895"/>
            <a:ext cx="5124059" cy="493199"/>
          </a:xfrm>
          <a:prstGeom prst="rect">
            <a:avLst/>
          </a:prstGeom>
          <a:noFill/>
        </p:spPr>
        <p:txBody>
          <a:bodyPr wrap="square"/>
          <a:lstStyle/>
          <a:p>
            <a:pPr algn="l"/>
            <a:r>
              <a:rPr sz="1500" b="0" i="0">
                <a:solidFill>
                  <a:srgbClr val="122121"/>
                </a:solidFill>
                <a:latin typeface="Calibri"/>
              </a:rPr>
              <a:t>A sequence showing how energy moves from one organism to the next.</a:t>
            </a:r>
          </a:p>
        </p:txBody>
      </p:sp>
      <p:sp>
        <p:nvSpPr>
          <p:cNvPr id="16" name="Rounded Rectangle 15"/>
          <p:cNvSpPr/>
          <p:nvPr/>
        </p:nvSpPr>
        <p:spPr>
          <a:xfrm>
            <a:off x="6204059" y="3032895"/>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68895"/>
            <a:ext cx="5232059" cy="360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76895"/>
            <a:ext cx="5124059" cy="234000"/>
          </a:xfrm>
          <a:prstGeom prst="rect">
            <a:avLst/>
          </a:prstGeom>
          <a:noFill/>
        </p:spPr>
        <p:txBody>
          <a:bodyPr wrap="square"/>
          <a:lstStyle/>
          <a:p>
            <a:pPr algn="l"/>
            <a:r>
              <a:rPr sz="1500" b="1" i="0">
                <a:solidFill>
                  <a:srgbClr val="2FDA83"/>
                </a:solidFill>
                <a:latin typeface="Trebuchet MS"/>
              </a:rPr>
              <a:t>NUTRIENTS</a:t>
            </a:r>
          </a:p>
        </p:txBody>
      </p:sp>
      <p:sp>
        <p:nvSpPr>
          <p:cNvPr id="19" name="TextBox 18"/>
          <p:cNvSpPr txBox="1"/>
          <p:nvPr/>
        </p:nvSpPr>
        <p:spPr>
          <a:xfrm>
            <a:off x="6366059" y="3410895"/>
            <a:ext cx="5124059" cy="493199"/>
          </a:xfrm>
          <a:prstGeom prst="rect">
            <a:avLst/>
          </a:prstGeom>
          <a:noFill/>
        </p:spPr>
        <p:txBody>
          <a:bodyPr wrap="square"/>
          <a:lstStyle/>
          <a:p>
            <a:pPr algn="l"/>
            <a:r>
              <a:rPr sz="1500" b="0" i="0">
                <a:solidFill>
                  <a:srgbClr val="122121"/>
                </a:solidFill>
                <a:latin typeface="Calibri"/>
              </a:rPr>
              <a:t>Useful substances released into the environment for living things to use.</a:t>
            </a:r>
          </a:p>
        </p:txBody>
      </p:sp>
      <p:sp>
        <p:nvSpPr>
          <p:cNvPr id="20" name="Rounded Rectangle 19"/>
          <p:cNvSpPr/>
          <p:nvPr/>
        </p:nvSpPr>
        <p:spPr>
          <a:xfrm>
            <a:off x="540000" y="4138094"/>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74094"/>
            <a:ext cx="5232059" cy="36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82094"/>
            <a:ext cx="5124059" cy="234000"/>
          </a:xfrm>
          <a:prstGeom prst="rect">
            <a:avLst/>
          </a:prstGeom>
          <a:noFill/>
        </p:spPr>
        <p:txBody>
          <a:bodyPr wrap="square"/>
          <a:lstStyle/>
          <a:p>
            <a:pPr algn="l"/>
            <a:r>
              <a:rPr sz="1500" b="1" i="0">
                <a:solidFill>
                  <a:srgbClr val="257E7B"/>
                </a:solidFill>
                <a:latin typeface="Trebuchet MS"/>
              </a:rPr>
              <a:t>BIOTIC</a:t>
            </a:r>
          </a:p>
        </p:txBody>
      </p:sp>
      <p:sp>
        <p:nvSpPr>
          <p:cNvPr id="23" name="TextBox 22"/>
          <p:cNvSpPr txBox="1"/>
          <p:nvPr/>
        </p:nvSpPr>
        <p:spPr>
          <a:xfrm>
            <a:off x="702000" y="4516094"/>
            <a:ext cx="5124059" cy="493199"/>
          </a:xfrm>
          <a:prstGeom prst="rect">
            <a:avLst/>
          </a:prstGeom>
          <a:noFill/>
        </p:spPr>
        <p:txBody>
          <a:bodyPr wrap="square"/>
          <a:lstStyle/>
          <a:p>
            <a:pPr algn="l"/>
            <a:r>
              <a:rPr sz="1500" b="0" i="0">
                <a:solidFill>
                  <a:srgbClr val="122121"/>
                </a:solidFill>
                <a:latin typeface="Calibri"/>
              </a:rPr>
              <a:t>Living parts of an ecosystem.</a:t>
            </a:r>
          </a:p>
        </p:txBody>
      </p:sp>
      <p:sp>
        <p:nvSpPr>
          <p:cNvPr id="24" name="Rounded Rectangle 23"/>
          <p:cNvSpPr/>
          <p:nvPr/>
        </p:nvSpPr>
        <p:spPr>
          <a:xfrm>
            <a:off x="6204059" y="4138094"/>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Rectangle 24"/>
          <p:cNvSpPr/>
          <p:nvPr/>
        </p:nvSpPr>
        <p:spPr>
          <a:xfrm>
            <a:off x="6312059" y="4174094"/>
            <a:ext cx="5232059" cy="360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6366059" y="4282094"/>
            <a:ext cx="5124059" cy="234000"/>
          </a:xfrm>
          <a:prstGeom prst="rect">
            <a:avLst/>
          </a:prstGeom>
          <a:noFill/>
        </p:spPr>
        <p:txBody>
          <a:bodyPr wrap="square"/>
          <a:lstStyle/>
          <a:p>
            <a:pPr algn="l"/>
            <a:r>
              <a:rPr sz="1500" b="1" i="0">
                <a:solidFill>
                  <a:srgbClr val="2FDA83"/>
                </a:solidFill>
                <a:latin typeface="Trebuchet MS"/>
              </a:rPr>
              <a:t>ABIOTIC</a:t>
            </a:r>
          </a:p>
        </p:txBody>
      </p:sp>
      <p:sp>
        <p:nvSpPr>
          <p:cNvPr id="27" name="TextBox 26"/>
          <p:cNvSpPr txBox="1"/>
          <p:nvPr/>
        </p:nvSpPr>
        <p:spPr>
          <a:xfrm>
            <a:off x="6366059" y="4516094"/>
            <a:ext cx="5124059" cy="493199"/>
          </a:xfrm>
          <a:prstGeom prst="rect">
            <a:avLst/>
          </a:prstGeom>
          <a:noFill/>
        </p:spPr>
        <p:txBody>
          <a:bodyPr wrap="square"/>
          <a:lstStyle/>
          <a:p>
            <a:pPr algn="l"/>
            <a:r>
              <a:rPr sz="1500" b="0" i="0">
                <a:solidFill>
                  <a:srgbClr val="122121"/>
                </a:solidFill>
                <a:latin typeface="Calibri"/>
              </a:rPr>
              <a:t>Non-living parts of an ecosystem, like sunlight, water and soil.</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C0BD"/>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Producers</a:t>
            </a:r>
          </a:p>
        </p:txBody>
      </p:sp>
      <p:pic>
        <p:nvPicPr>
          <p:cNvPr id="5" name="Picture 4" descr="tmp7dj7hdnl.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77"/>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1"/>
                </a:solidFill>
                <a:latin typeface="Calibri"/>
              </a:rPr>
              <a:t>Producers are organisms that make their own food using sunlight through photosynthesis. They start the flow of energy in most ecosystems because other organisms depend on the food they make.</a:t>
            </a:r>
          </a:p>
        </p:txBody>
      </p:sp>
      <p:sp>
        <p:nvSpPr>
          <p:cNvPr id="8" name="Oval 7"/>
          <p:cNvSpPr/>
          <p:nvPr/>
        </p:nvSpPr>
        <p:spPr>
          <a:xfrm>
            <a:off x="6042059" y="3600000"/>
            <a:ext cx="108000" cy="108000"/>
          </a:xfrm>
          <a:prstGeom prst="ellipse">
            <a:avLst/>
          </a:prstGeom>
          <a:solidFill>
            <a:srgbClr val="7CC0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D"/>
                </a:solidFill>
                <a:latin typeface="Calibri"/>
              </a:rPr>
              <a:t>e.g.  In the Australian outback, grasses and other plants capture sunlight and turn it into food. A kangaroo eating grass is using energy that began in the producer, not energy that started with animals.</a:t>
            </a:r>
          </a:p>
        </p:txBody>
      </p:sp>
      <p:sp>
        <p:nvSpPr>
          <p:cNvPr id="10" name="Rectangle 9"/>
          <p:cNvSpPr/>
          <p:nvPr/>
        </p:nvSpPr>
        <p:spPr>
          <a:xfrm>
            <a:off x="0" y="6768000"/>
            <a:ext cx="12192119" cy="90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59729"/>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3288"/>
            <a:ext cx="11112119" cy="466441"/>
          </a:xfrm>
          <a:prstGeom prst="rect">
            <a:avLst/>
          </a:prstGeom>
          <a:noFill/>
        </p:spPr>
        <p:txBody>
          <a:bodyPr wrap="square"/>
          <a:lstStyle/>
          <a:p>
            <a:pPr algn="l"/>
            <a:r>
              <a:rPr sz="3000" b="1" i="0">
                <a:solidFill>
                  <a:srgbClr val="FFFFFF"/>
                </a:solidFill>
                <a:latin typeface="Trebuchet MS"/>
              </a:rPr>
              <a:t>Consumers: Animals That Get Energy by Eating</a:t>
            </a:r>
          </a:p>
        </p:txBody>
      </p:sp>
      <p:pic>
        <p:nvPicPr>
          <p:cNvPr id="4" name="Picture 3" descr="tmp624k1tdm.jpg"/>
          <p:cNvPicPr>
            <a:picLocks noChangeAspect="1"/>
          </p:cNvPicPr>
          <p:nvPr/>
        </p:nvPicPr>
        <p:blipFill>
          <a:blip r:embed="rId2"/>
          <a:stretch>
            <a:fillRect/>
          </a:stretch>
        </p:blipFill>
        <p:spPr>
          <a:xfrm>
            <a:off x="8232119" y="708990"/>
            <a:ext cx="3420000" cy="5609010"/>
          </a:xfrm>
          <a:prstGeom prst="rect">
            <a:avLst/>
          </a:prstGeom>
        </p:spPr>
      </p:pic>
      <p:sp>
        <p:nvSpPr>
          <p:cNvPr id="5" name="Oval 4"/>
          <p:cNvSpPr/>
          <p:nvPr/>
        </p:nvSpPr>
        <p:spPr>
          <a:xfrm>
            <a:off x="633288" y="819291"/>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13152" y="708990"/>
            <a:ext cx="7169706" cy="1002393"/>
          </a:xfrm>
          <a:prstGeom prst="rect">
            <a:avLst/>
          </a:prstGeom>
          <a:noFill/>
        </p:spPr>
        <p:txBody>
          <a:bodyPr wrap="square"/>
          <a:lstStyle/>
          <a:p>
            <a:pPr algn="l"/>
            <a:r>
              <a:rPr sz="1800" b="0" i="0">
                <a:solidFill>
                  <a:srgbClr val="122121"/>
                </a:solidFill>
                <a:latin typeface="Calibri"/>
              </a:rPr>
              <a:t>Consumers cannot make their own food, so they must get energy by eating plants or other animals. This makes them dependent on producers for the original energy source in a food chain.</a:t>
            </a:r>
          </a:p>
        </p:txBody>
      </p:sp>
      <p:sp>
        <p:nvSpPr>
          <p:cNvPr id="7" name="Rectangle 6"/>
          <p:cNvSpPr/>
          <p:nvPr/>
        </p:nvSpPr>
        <p:spPr>
          <a:xfrm>
            <a:off x="913152" y="1778813"/>
            <a:ext cx="716970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3288" y="1970945"/>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13152" y="1860644"/>
            <a:ext cx="7169706" cy="1002393"/>
          </a:xfrm>
          <a:prstGeom prst="rect">
            <a:avLst/>
          </a:prstGeom>
          <a:noFill/>
        </p:spPr>
        <p:txBody>
          <a:bodyPr wrap="square"/>
          <a:lstStyle/>
          <a:p>
            <a:pPr algn="l"/>
            <a:r>
              <a:rPr sz="1800" b="0" i="0">
                <a:solidFill>
                  <a:srgbClr val="122121"/>
                </a:solidFill>
                <a:latin typeface="Calibri"/>
              </a:rPr>
              <a:t>Herbivores are consumers that eat only plants. A kangaroo eating grass in the Australian outback is a clear example, because the animal gets energy directly from a producer.</a:t>
            </a:r>
          </a:p>
        </p:txBody>
      </p:sp>
      <p:sp>
        <p:nvSpPr>
          <p:cNvPr id="10" name="Rectangle 9"/>
          <p:cNvSpPr/>
          <p:nvPr/>
        </p:nvSpPr>
        <p:spPr>
          <a:xfrm>
            <a:off x="913152" y="2930467"/>
            <a:ext cx="716970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3288" y="3122599"/>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13152" y="3012298"/>
            <a:ext cx="7169706" cy="1002393"/>
          </a:xfrm>
          <a:prstGeom prst="rect">
            <a:avLst/>
          </a:prstGeom>
          <a:noFill/>
        </p:spPr>
        <p:txBody>
          <a:bodyPr wrap="square"/>
          <a:lstStyle/>
          <a:p>
            <a:pPr algn="l"/>
            <a:r>
              <a:rPr sz="1800" b="0" i="0">
                <a:solidFill>
                  <a:srgbClr val="122121"/>
                </a:solidFill>
                <a:latin typeface="Calibri"/>
              </a:rPr>
              <a:t>Carnivores are consumers that eat only other animals. A kookaburra catching and eating a small snake shows energy moving from one animal to another.</a:t>
            </a:r>
          </a:p>
        </p:txBody>
      </p:sp>
      <p:sp>
        <p:nvSpPr>
          <p:cNvPr id="13" name="Rectangle 12"/>
          <p:cNvSpPr/>
          <p:nvPr/>
        </p:nvSpPr>
        <p:spPr>
          <a:xfrm>
            <a:off x="913152" y="4082122"/>
            <a:ext cx="716970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3288" y="4274254"/>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13152" y="4163952"/>
            <a:ext cx="7169706" cy="1002393"/>
          </a:xfrm>
          <a:prstGeom prst="rect">
            <a:avLst/>
          </a:prstGeom>
          <a:noFill/>
        </p:spPr>
        <p:txBody>
          <a:bodyPr wrap="square"/>
          <a:lstStyle/>
          <a:p>
            <a:pPr algn="l"/>
            <a:r>
              <a:rPr sz="1800" b="0" i="0">
                <a:solidFill>
                  <a:srgbClr val="122121"/>
                </a:solidFill>
                <a:latin typeface="Calibri"/>
              </a:rPr>
              <a:t>Omnivores are consumers that eat both plants and animals. That flexibility can help them survive when one food source becomes harder to find.</a:t>
            </a:r>
          </a:p>
        </p:txBody>
      </p:sp>
      <p:sp>
        <p:nvSpPr>
          <p:cNvPr id="16" name="Rectangle 15"/>
          <p:cNvSpPr/>
          <p:nvPr/>
        </p:nvSpPr>
        <p:spPr>
          <a:xfrm>
            <a:off x="913152" y="5233776"/>
            <a:ext cx="716970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33288" y="5425908"/>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913152" y="5315606"/>
            <a:ext cx="7169706" cy="1002393"/>
          </a:xfrm>
          <a:prstGeom prst="rect">
            <a:avLst/>
          </a:prstGeom>
          <a:noFill/>
        </p:spPr>
        <p:txBody>
          <a:bodyPr wrap="square"/>
          <a:lstStyle/>
          <a:p>
            <a:pPr algn="l"/>
            <a:r>
              <a:rPr sz="1800" b="0" i="0">
                <a:solidFill>
                  <a:srgbClr val="122121"/>
                </a:solidFill>
                <a:latin typeface="Calibri"/>
              </a:rPr>
              <a:t>Every consumer still depends on producers somewhere in the chain. Even when an animal eats another animal, the energy began in plants that were eaten earlier.</a:t>
            </a:r>
          </a:p>
        </p:txBody>
      </p:sp>
      <p:sp>
        <p:nvSpPr>
          <p:cNvPr id="19" name="Rectangle 18"/>
          <p:cNvSpPr/>
          <p:nvPr/>
        </p:nvSpPr>
        <p:spPr>
          <a:xfrm>
            <a:off x="0" y="6764712"/>
            <a:ext cx="12192119" cy="93288"/>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C0BD"/>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Decomposers</a:t>
            </a:r>
          </a:p>
        </p:txBody>
      </p:sp>
      <p:pic>
        <p:nvPicPr>
          <p:cNvPr id="5" name="Picture 4" descr="tmp80pec3ab.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77"/>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1"/>
                </a:solidFill>
                <a:latin typeface="Calibri"/>
              </a:rPr>
              <a:t>Decomposers are organisms that break down dead matter and waste, returning nutrients to the environment. They are essential because they stop dead material from building up and help new plants grow.</a:t>
            </a:r>
          </a:p>
        </p:txBody>
      </p:sp>
      <p:sp>
        <p:nvSpPr>
          <p:cNvPr id="8" name="Oval 7"/>
          <p:cNvSpPr/>
          <p:nvPr/>
        </p:nvSpPr>
        <p:spPr>
          <a:xfrm>
            <a:off x="6042059" y="3600000"/>
            <a:ext cx="108000" cy="108000"/>
          </a:xfrm>
          <a:prstGeom prst="ellipse">
            <a:avLst/>
          </a:prstGeom>
          <a:solidFill>
            <a:srgbClr val="7CC0B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D"/>
                </a:solidFill>
                <a:latin typeface="Calibri"/>
              </a:rPr>
              <a:t>e.g.  Mushrooms growing on a fallen log are decomposers at work. As the log breaks down, nutrients return to the soil, which helps nearby plants stay healthy and keeps the ecosystem functioning.</a:t>
            </a:r>
          </a:p>
        </p:txBody>
      </p:sp>
      <p:sp>
        <p:nvSpPr>
          <p:cNvPr id="10" name="Rectangle 9"/>
          <p:cNvSpPr/>
          <p:nvPr/>
        </p:nvSpPr>
        <p:spPr>
          <a:xfrm>
            <a:off x="0" y="6768000"/>
            <a:ext cx="12192119" cy="90000"/>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59729"/>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3288"/>
            <a:ext cx="11112119" cy="466441"/>
          </a:xfrm>
          <a:prstGeom prst="rect">
            <a:avLst/>
          </a:prstGeom>
          <a:noFill/>
        </p:spPr>
        <p:txBody>
          <a:bodyPr wrap="square"/>
          <a:lstStyle/>
          <a:p>
            <a:pPr algn="l"/>
            <a:r>
              <a:rPr sz="3000" b="1" i="0">
                <a:solidFill>
                  <a:srgbClr val="FFFFFF"/>
                </a:solidFill>
                <a:latin typeface="Trebuchet MS"/>
              </a:rPr>
              <a:t>Energy Flow in a Food Chain</a:t>
            </a:r>
          </a:p>
        </p:txBody>
      </p:sp>
      <p:pic>
        <p:nvPicPr>
          <p:cNvPr id="4" name="Picture 3" descr="tmpp51tcdtd.jpg"/>
          <p:cNvPicPr>
            <a:picLocks noChangeAspect="1"/>
          </p:cNvPicPr>
          <p:nvPr/>
        </p:nvPicPr>
        <p:blipFill>
          <a:blip r:embed="rId2"/>
          <a:stretch>
            <a:fillRect/>
          </a:stretch>
        </p:blipFill>
        <p:spPr>
          <a:xfrm>
            <a:off x="8232119" y="708990"/>
            <a:ext cx="3420000" cy="5609010"/>
          </a:xfrm>
          <a:prstGeom prst="rect">
            <a:avLst/>
          </a:prstGeom>
        </p:spPr>
      </p:pic>
      <p:sp>
        <p:nvSpPr>
          <p:cNvPr id="5" name="Oval 4"/>
          <p:cNvSpPr/>
          <p:nvPr/>
        </p:nvSpPr>
        <p:spPr>
          <a:xfrm>
            <a:off x="633288" y="819291"/>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13152" y="708990"/>
            <a:ext cx="7169706" cy="1190568"/>
          </a:xfrm>
          <a:prstGeom prst="rect">
            <a:avLst/>
          </a:prstGeom>
          <a:noFill/>
        </p:spPr>
        <p:txBody>
          <a:bodyPr wrap="square"/>
          <a:lstStyle/>
          <a:p>
            <a:pPr algn="l"/>
            <a:r>
              <a:rPr sz="1800" b="0" i="0">
                <a:solidFill>
                  <a:srgbClr val="122121"/>
                </a:solidFill>
                <a:latin typeface="Calibri"/>
              </a:rPr>
              <a:t>Energy flow is the movement of energy through a food chain from producers to consumers to decomposers. The chain shows who gets energy first, who gets it next and what happens when living things die.</a:t>
            </a:r>
          </a:p>
        </p:txBody>
      </p:sp>
      <p:sp>
        <p:nvSpPr>
          <p:cNvPr id="7" name="Rectangle 6"/>
          <p:cNvSpPr/>
          <p:nvPr/>
        </p:nvSpPr>
        <p:spPr>
          <a:xfrm>
            <a:off x="913152" y="1966988"/>
            <a:ext cx="716970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3288" y="2159120"/>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13152" y="2048819"/>
            <a:ext cx="7169706" cy="916248"/>
          </a:xfrm>
          <a:prstGeom prst="rect">
            <a:avLst/>
          </a:prstGeom>
          <a:noFill/>
        </p:spPr>
        <p:txBody>
          <a:bodyPr wrap="square"/>
          <a:lstStyle/>
          <a:p>
            <a:pPr algn="l"/>
            <a:r>
              <a:rPr sz="1800" b="0" i="0">
                <a:solidFill>
                  <a:srgbClr val="122121"/>
                </a:solidFill>
                <a:latin typeface="Calibri"/>
              </a:rPr>
              <a:t>Energy does not cycle in the same way nutrients do. Energy moves on and is lost as heat at each step, so each link in the chain depends on the one before it.</a:t>
            </a:r>
          </a:p>
        </p:txBody>
      </p:sp>
      <p:sp>
        <p:nvSpPr>
          <p:cNvPr id="10" name="Rectangle 9"/>
          <p:cNvSpPr/>
          <p:nvPr/>
        </p:nvSpPr>
        <p:spPr>
          <a:xfrm>
            <a:off x="913152" y="3032497"/>
            <a:ext cx="716970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3288" y="3224629"/>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13152" y="3114328"/>
            <a:ext cx="7169706" cy="916248"/>
          </a:xfrm>
          <a:prstGeom prst="rect">
            <a:avLst/>
          </a:prstGeom>
          <a:noFill/>
        </p:spPr>
        <p:txBody>
          <a:bodyPr wrap="square"/>
          <a:lstStyle/>
          <a:p>
            <a:pPr algn="l"/>
            <a:r>
              <a:rPr sz="1800" b="0" i="0">
                <a:solidFill>
                  <a:srgbClr val="122121"/>
                </a:solidFill>
                <a:latin typeface="Calibri"/>
              </a:rPr>
              <a:t>If producers are reduced, less energy enters the food chain. That means fewer consumers can be supported, and decomposers also receive less dead material later on.</a:t>
            </a:r>
          </a:p>
        </p:txBody>
      </p:sp>
      <p:sp>
        <p:nvSpPr>
          <p:cNvPr id="13" name="Rectangle 12"/>
          <p:cNvSpPr/>
          <p:nvPr/>
        </p:nvSpPr>
        <p:spPr>
          <a:xfrm>
            <a:off x="913152" y="4098006"/>
            <a:ext cx="716970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3288" y="4290138"/>
            <a:ext cx="149261" cy="149261"/>
          </a:xfrm>
          <a:prstGeom prst="ellipse">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13152" y="4179837"/>
            <a:ext cx="7169706" cy="916248"/>
          </a:xfrm>
          <a:prstGeom prst="rect">
            <a:avLst/>
          </a:prstGeom>
          <a:noFill/>
        </p:spPr>
        <p:txBody>
          <a:bodyPr wrap="square"/>
          <a:lstStyle/>
          <a:p>
            <a:pPr algn="l"/>
            <a:r>
              <a:rPr sz="1800" b="0" i="0">
                <a:solidFill>
                  <a:srgbClr val="122121"/>
                </a:solidFill>
                <a:latin typeface="Calibri"/>
              </a:rPr>
              <a:t>Food chains are a simple way to trace energy across living things. They help scientists predict how changes in one organism can affect others.</a:t>
            </a:r>
          </a:p>
        </p:txBody>
      </p:sp>
      <p:sp>
        <p:nvSpPr>
          <p:cNvPr id="16" name="Rectangle 15"/>
          <p:cNvSpPr/>
          <p:nvPr/>
        </p:nvSpPr>
        <p:spPr>
          <a:xfrm>
            <a:off x="0" y="6764712"/>
            <a:ext cx="12192119" cy="93288"/>
          </a:xfrm>
          <a:prstGeom prst="rect">
            <a:avLst/>
          </a:prstGeom>
          <a:solidFill>
            <a:srgbClr val="257E7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7E7B"/>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8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1"/>
                </a:solidFill>
                <a:latin typeface="Calibri"/>
              </a:rPr>
              <a:t>Q1.  A producer is removed from a grassland. What is the most likely result?</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121"/>
                </a:solidFill>
                <a:latin typeface="Calibri"/>
              </a:rPr>
              <a:t>A.  Only decomposers are affected</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121"/>
                </a:solidFill>
                <a:latin typeface="Calibri"/>
              </a:rPr>
              <a:t>B.  More energy enters the food chain</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121"/>
                </a:solidFill>
                <a:latin typeface="Calibri"/>
              </a:rPr>
              <a:t>C.  Fewer consumers can be supported</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121"/>
                </a:solidFill>
                <a:latin typeface="Calibri"/>
              </a:rPr>
              <a:t>D.  Animals make their own food instead</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1"/>
                </a:solidFill>
                <a:latin typeface="Calibri"/>
              </a:rPr>
              <a:t>Q2.  Which example best shows a carnivore?</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121"/>
                </a:solidFill>
                <a:latin typeface="Calibri"/>
              </a:rPr>
              <a:t>A.  A kangaroo eating grass</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121"/>
                </a:solidFill>
                <a:latin typeface="Calibri"/>
              </a:rPr>
              <a:t>B.  A kookaburra catching a small snake</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121"/>
                </a:solidFill>
                <a:latin typeface="Calibri"/>
              </a:rPr>
              <a:t>C.  Mushrooms breaking down a log</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121"/>
                </a:solidFill>
                <a:latin typeface="Calibri"/>
              </a:rPr>
              <a:t>D.  A plant growing towards sunlight</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1"/>
                </a:solidFill>
                <a:latin typeface="Calibri"/>
              </a:rPr>
              <a:t>Q3.  Why are decomposers important in an ecosystem?</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121"/>
                </a:solidFill>
                <a:latin typeface="Calibri"/>
              </a:rPr>
              <a:t>A.  They make sunlight stronger</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121"/>
                </a:solidFill>
                <a:latin typeface="Calibri"/>
              </a:rPr>
              <a:t>B.  They recycle nutrients back into the environment</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121"/>
                </a:solidFill>
                <a:latin typeface="Calibri"/>
              </a:rPr>
              <a:t>C.  They stop all food chains</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121"/>
                </a:solidFill>
                <a:latin typeface="Calibri"/>
              </a:rPr>
              <a:t>D.  They turn animals into producers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