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hook aloud exactly: "Did you know that the steam engine was once as revolutionary as the internet is today? Imagine life without trains or factories!"</a:t>
            </a:r>
          </a:p>
          <a:p>
            <a:r>
              <a:t>Set the focus on people and groups, not just machines.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This is the lesson’s main takeaway.</a:t>
            </a:r>
          </a:p>
          <a:p>
            <a:r>
              <a:t>Emphasise that change was driven by both support and opposition.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They invested money in factories and machines because they expected profit, which helped new production methods grow quickly. | Q2: It used one owner, machines and set routines in one place, which made it easier to increase output and organise workers. | Q3: Some workers resisted machines because they feared job losses and lower wages, showing that industrial change created winners and losers.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sure students connect people, groups and consequences.</a:t>
            </a:r>
          </a:p>
          <a:p>
            <a:r>
              <a:t>The exit ticket should mention one individual or group and one effect of their actions.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Stress that the lesson is about influence, not just inventions.</a:t>
            </a:r>
          </a:p>
          <a:p>
            <a:r>
              <a:t>Point out that students will judge impact using examples from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prior knowledge about transport and technology.</a:t>
            </a:r>
          </a:p>
          <a:p>
            <a:r>
              <a:t>Do not correct answers yet; collect ideas for later comparison.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definitions short and practical.</a:t>
            </a:r>
          </a:p>
          <a:p>
            <a:r>
              <a:t>Only include words students need before the main content begins.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Emphasise that the period changed economies and society, not just technology.</a:t>
            </a:r>
          </a:p>
          <a:p>
            <a:r>
              <a:t>Use the date range to anchor the concept in time.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Link mechanisation directly to Watt and factory production.</a:t>
            </a:r>
          </a:p>
          <a:p>
            <a:r>
              <a:t>Highlight both efficiency and labour disruption.</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focus on ownership, profit and scale.</a:t>
            </a:r>
          </a:p>
          <a:p>
            <a:r>
              <a:t>Use capitalism as the economic engine behind industrial change.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Show that industrial change created problems that people tried to solve.</a:t>
            </a:r>
          </a:p>
          <a:p>
            <a:r>
              <a:t>Connect reform to working conditions and education.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Correct the misconception that all groups supported industrialisation.</a:t>
            </a:r>
          </a:p>
          <a:p>
            <a:r>
              <a:t>Link resistance to job loss and fairness, not simply fear of technology.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fj5943iq.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100" b="1" i="0">
                <a:solidFill>
                  <a:srgbClr val="FFFFFF"/>
                </a:solidFill>
                <a:latin typeface="Calibri Light"/>
              </a:rPr>
              <a:t>Industrial Revolution: People Who Drove Change</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the steam engine was once as revolutionary as the internet is today? Imagine life without trains or factories!</a:t>
            </a:r>
          </a:p>
        </p:txBody>
      </p:sp>
      <p:sp>
        <p:nvSpPr>
          <p:cNvPr id="8" name="Rectangle 7"/>
          <p:cNvSpPr/>
          <p:nvPr/>
        </p:nvSpPr>
        <p:spPr>
          <a:xfrm>
            <a:off x="0" y="6757200"/>
            <a:ext cx="12192119" cy="1008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t2v7whq3.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Calibri Light"/>
              </a:rPr>
              <a:t>Industrial change happened because inventors, entrepreneurs and reformers pushed it forward, but resistance shaped what was accepted and what had to change.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37C"/>
                </a:solidFill>
                <a:latin typeface="Calibri"/>
              </a:rPr>
              <a:t>James Watt’s steam engine and the factory system sped up production, while capitalism encouraged investment and expansion. At the same time, the Luddites showed that not everyone benefited equally, and social reformers argued that progress had to improve life as well as output.</a:t>
            </a:r>
          </a:p>
        </p:txBody>
      </p:sp>
      <p:sp>
        <p:nvSpPr>
          <p:cNvPr id="6" name="Rectangle 5"/>
          <p:cNvSpPr/>
          <p:nvPr/>
        </p:nvSpPr>
        <p:spPr>
          <a:xfrm>
            <a:off x="0" y="6768000"/>
            <a:ext cx="12192119" cy="90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43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712"/>
                </a:solidFill>
                <a:latin typeface="Calibri"/>
              </a:rPr>
              <a:t>Q1.  Which explanation best shows how entrepreneurs helped spread industrial ideas during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712"/>
                </a:solidFill>
                <a:latin typeface="Calibri"/>
              </a:rPr>
              <a:t>A.  They invested money in factories and machines because they expected profit, which helped new production methods grow quickly.</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712"/>
                </a:solidFill>
                <a:latin typeface="Calibri"/>
              </a:rPr>
              <a:t>B.  They stopped factories from using machines because they wanted workers to keep making goods by hand.</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712"/>
                </a:solidFill>
                <a:latin typeface="Calibri"/>
              </a:rPr>
              <a:t>C.  They argued that all businesses should be owned by the government so that no one could make profit.</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712"/>
                </a:solidFill>
                <a:latin typeface="Calibri"/>
              </a:rPr>
              <a:t>D.  They refused to take risks, so most factories stayed small and unchanged.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712"/>
                </a:solidFill>
                <a:latin typeface="Calibri"/>
              </a:rPr>
              <a:t>Q2.  How did the factory system support the spread of industrial ideas more effectively than the old workshop system?</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712"/>
                </a:solidFill>
                <a:latin typeface="Calibri"/>
              </a:rPr>
              <a:t>A.  It used one owner, machines and set routines in one place, which made it easier to increase output and organise workers.</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712"/>
                </a:solidFill>
                <a:latin typeface="Calibri"/>
              </a:rPr>
              <a:t>B.  It relied only on skilled handcraft workers, so production stayed slow but traditional.</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712"/>
                </a:solidFill>
                <a:latin typeface="Calibri"/>
              </a:rPr>
              <a:t>C.  It prevented the use of steam power, which kept transport and factories separate.</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712"/>
                </a:solidFill>
                <a:latin typeface="Calibri"/>
              </a:rPr>
              <a:t>D.  It allowed each worker to decide their own hours and methods, which reduced production.</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712"/>
                </a:solidFill>
                <a:latin typeface="Calibri"/>
              </a:rPr>
              <a:t>Q3.  What does the Luddite response suggest about the impact of new industrial ideas on different groups in society?</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712"/>
                </a:solidFill>
                <a:latin typeface="Calibri"/>
              </a:rPr>
              <a:t>A.  Some workers resisted machines because they feared job losses and lower wages, showing that industrial change created winners and losers.</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712"/>
                </a:solidFill>
                <a:latin typeface="Calibri"/>
              </a:rPr>
              <a:t>B.  Most workers supported machines because they always increased wages and made jobs safer.</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712"/>
                </a:solidFill>
                <a:latin typeface="Calibri"/>
              </a:rPr>
              <a:t>C.  Luddites were entrepreneurs who wanted to build bigger factories more quickly.</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712"/>
                </a:solidFill>
                <a:latin typeface="Calibri"/>
              </a:rPr>
              <a:t>D.  Resistance to machines proved that industrial ideas had no effect on society.</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3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3C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Calibri Light"/>
              </a:rPr>
              <a:t>How did specific individuals and groups drive change during the Industrial Revolution?</a:t>
            </a:r>
          </a:p>
        </p:txBody>
      </p:sp>
      <p:sp>
        <p:nvSpPr>
          <p:cNvPr id="5" name="Rectangle 4"/>
          <p:cNvSpPr/>
          <p:nvPr/>
        </p:nvSpPr>
        <p:spPr>
          <a:xfrm>
            <a:off x="5556059" y="1260000"/>
            <a:ext cx="1080000" cy="432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7E43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James Watt helped drive industrial change by improving the steam engine, which made mechanisation faster and more useful for factories and transport.</a:t>
            </a:r>
          </a:p>
        </p:txBody>
      </p:sp>
      <p:sp>
        <p:nvSpPr>
          <p:cNvPr id="9" name="Oval 8"/>
          <p:cNvSpPr/>
          <p:nvPr/>
        </p:nvSpPr>
        <p:spPr>
          <a:xfrm>
            <a:off x="540000" y="3066750"/>
            <a:ext cx="306000" cy="306000"/>
          </a:xfrm>
          <a:prstGeom prst="ellipse">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7E43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Capitalism and entrepreneurs spread industrial ideas by investing in the factory system to increase output and profit.</a:t>
            </a:r>
          </a:p>
        </p:txBody>
      </p:sp>
      <p:sp>
        <p:nvSpPr>
          <p:cNvPr id="12" name="Oval 11"/>
          <p:cNvSpPr/>
          <p:nvPr/>
        </p:nvSpPr>
        <p:spPr>
          <a:xfrm>
            <a:off x="540000" y="4205250"/>
            <a:ext cx="306000" cy="306000"/>
          </a:xfrm>
          <a:prstGeom prst="ellipse">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7E43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The Luddites resisted industrial change because they feared machines would damage jobs and wages, showing that industrial progress created winners and losers.</a:t>
            </a:r>
          </a:p>
        </p:txBody>
      </p:sp>
      <p:sp>
        <p:nvSpPr>
          <p:cNvPr id="15" name="Oval 14"/>
          <p:cNvSpPr/>
          <p:nvPr/>
        </p:nvSpPr>
        <p:spPr>
          <a:xfrm>
            <a:off x="540000" y="5343750"/>
            <a:ext cx="306000" cy="306000"/>
          </a:xfrm>
          <a:prstGeom prst="ellipse">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7E43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Social reformers argued that industrial society needed safer work, better education and fairer conditions, so change was not only about machines.</a:t>
            </a:r>
          </a:p>
        </p:txBody>
      </p:sp>
      <p:sp>
        <p:nvSpPr>
          <p:cNvPr id="18" name="Rounded Rectangle 17"/>
          <p:cNvSpPr/>
          <p:nvPr/>
        </p:nvSpPr>
        <p:spPr>
          <a:xfrm>
            <a:off x="540000" y="6174001"/>
            <a:ext cx="11112119" cy="503999"/>
          </a:xfrm>
          <a:prstGeom prst="roundRect">
            <a:avLst>
              <a:gd name="adj" fmla="val 4000"/>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7E4325"/>
                </a:solidFill>
                <a:latin typeface="Calibri"/>
              </a:rPr>
              <a:t>Exit ticket:  In two sentences, explain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937C"/>
                </a:solidFill>
                <a:latin typeface="Calibri"/>
              </a:rPr>
              <a:t>LEARNING INTENTION</a:t>
            </a:r>
          </a:p>
        </p:txBody>
      </p:sp>
      <p:sp>
        <p:nvSpPr>
          <p:cNvPr id="4" name="Rectangle 3"/>
          <p:cNvSpPr/>
          <p:nvPr/>
        </p:nvSpPr>
        <p:spPr>
          <a:xfrm>
            <a:off x="540000" y="827999"/>
            <a:ext cx="720000" cy="36000"/>
          </a:xfrm>
          <a:prstGeom prst="rect">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the role of significant individuals and groups in promoting industrial ideas.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4325"/>
                </a:solidFill>
                <a:latin typeface="Calibri"/>
              </a:rPr>
              <a:t>SUCCESS CRITERIA</a:t>
            </a:r>
          </a:p>
        </p:txBody>
      </p:sp>
      <p:sp>
        <p:nvSpPr>
          <p:cNvPr id="8" name="Rectangle 7"/>
          <p:cNvSpPr/>
          <p:nvPr/>
        </p:nvSpPr>
        <p:spPr>
          <a:xfrm>
            <a:off x="5760000" y="827999"/>
            <a:ext cx="720000"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211712"/>
                </a:solidFill>
                <a:latin typeface="Calibri"/>
              </a:rPr>
              <a:t>I can explain how individuals and groups influenced industrial change</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211712"/>
                </a:solidFill>
                <a:latin typeface="Calibri"/>
              </a:rPr>
              <a:t>I can compare support for industrial ideas with resistance to them</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211712"/>
                </a:solidFill>
                <a:latin typeface="Calibri"/>
              </a:rPr>
              <a:t>I can give examples of ways innovation and opposition shaped society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3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Pair up, share one prediction, then be ready to explain why you think it would happen first.</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7E4325"/>
                </a:solidFill>
                <a:latin typeface="Calibri Light"/>
              </a:rPr>
              <a:t>Steam Power and Big Change</a:t>
            </a:r>
          </a:p>
        </p:txBody>
      </p:sp>
      <p:sp>
        <p:nvSpPr>
          <p:cNvPr id="9" name="Rectangle 8"/>
          <p:cNvSpPr/>
          <p:nvPr/>
        </p:nvSpPr>
        <p:spPr>
          <a:xfrm>
            <a:off x="540000" y="1116000"/>
            <a:ext cx="1260000" cy="432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712"/>
                </a:solidFill>
                <a:latin typeface="Calibri"/>
              </a:rPr>
              <a:t>Think-pair-share: What parts of daily life would change first if trains suddenly disappeared?</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712"/>
                </a:solidFill>
                <a:latin typeface="Calibri"/>
              </a:rPr>
              <a:t>Agree or disagree: major technological change always improves life for everyone.</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3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4325"/>
                </a:solidFill>
                <a:latin typeface="Calibri Light"/>
              </a:rPr>
              <a:t>Key Vocabulary</a:t>
            </a:r>
          </a:p>
        </p:txBody>
      </p:sp>
      <p:sp>
        <p:nvSpPr>
          <p:cNvPr id="3" name="Rectangle 2"/>
          <p:cNvSpPr/>
          <p:nvPr/>
        </p:nvSpPr>
        <p:spPr>
          <a:xfrm>
            <a:off x="540000" y="1170000"/>
            <a:ext cx="1260000" cy="504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896301"/>
            <a:ext cx="5448059" cy="11897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932301"/>
            <a:ext cx="5232059"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040301"/>
            <a:ext cx="5124059" cy="234000"/>
          </a:xfrm>
          <a:prstGeom prst="rect">
            <a:avLst/>
          </a:prstGeom>
          <a:noFill/>
        </p:spPr>
        <p:txBody>
          <a:bodyPr wrap="square"/>
          <a:lstStyle/>
          <a:p>
            <a:pPr algn="l"/>
            <a:r>
              <a:rPr sz="1500" b="1" i="0">
                <a:solidFill>
                  <a:srgbClr val="7E4325"/>
                </a:solidFill>
                <a:latin typeface="Calibri Light"/>
              </a:rPr>
              <a:t>STEAM ENGINE</a:t>
            </a:r>
          </a:p>
        </p:txBody>
      </p:sp>
      <p:sp>
        <p:nvSpPr>
          <p:cNvPr id="8" name="TextBox 7"/>
          <p:cNvSpPr txBox="1"/>
          <p:nvPr/>
        </p:nvSpPr>
        <p:spPr>
          <a:xfrm>
            <a:off x="702000" y="2274301"/>
            <a:ext cx="5124059" cy="721799"/>
          </a:xfrm>
          <a:prstGeom prst="rect">
            <a:avLst/>
          </a:prstGeom>
          <a:noFill/>
        </p:spPr>
        <p:txBody>
          <a:bodyPr wrap="square"/>
          <a:lstStyle/>
          <a:p>
            <a:pPr algn="l"/>
            <a:r>
              <a:rPr sz="1500" b="0" i="0">
                <a:solidFill>
                  <a:srgbClr val="211712"/>
                </a:solidFill>
                <a:latin typeface="Calibri"/>
              </a:rPr>
              <a:t>A machine powered by steam that turned heat energy into motion, helping factories and transport work faster.</a:t>
            </a:r>
          </a:p>
        </p:txBody>
      </p:sp>
      <p:sp>
        <p:nvSpPr>
          <p:cNvPr id="9" name="Rounded Rectangle 8"/>
          <p:cNvSpPr/>
          <p:nvPr/>
        </p:nvSpPr>
        <p:spPr>
          <a:xfrm>
            <a:off x="6204059" y="1896301"/>
            <a:ext cx="5448059" cy="11897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1932301"/>
            <a:ext cx="5232059" cy="36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040301"/>
            <a:ext cx="5124059" cy="234000"/>
          </a:xfrm>
          <a:prstGeom prst="rect">
            <a:avLst/>
          </a:prstGeom>
          <a:noFill/>
        </p:spPr>
        <p:txBody>
          <a:bodyPr wrap="square"/>
          <a:lstStyle/>
          <a:p>
            <a:pPr algn="l"/>
            <a:r>
              <a:rPr sz="1500" b="1" i="0">
                <a:solidFill>
                  <a:srgbClr val="DA3C2F"/>
                </a:solidFill>
                <a:latin typeface="Calibri Light"/>
              </a:rPr>
              <a:t>ENTREPRENEUR</a:t>
            </a:r>
          </a:p>
        </p:txBody>
      </p:sp>
      <p:sp>
        <p:nvSpPr>
          <p:cNvPr id="12" name="TextBox 11"/>
          <p:cNvSpPr txBox="1"/>
          <p:nvPr/>
        </p:nvSpPr>
        <p:spPr>
          <a:xfrm>
            <a:off x="6366059" y="2274301"/>
            <a:ext cx="5124059" cy="721799"/>
          </a:xfrm>
          <a:prstGeom prst="rect">
            <a:avLst/>
          </a:prstGeom>
          <a:noFill/>
        </p:spPr>
        <p:txBody>
          <a:bodyPr wrap="square"/>
          <a:lstStyle/>
          <a:p>
            <a:pPr algn="l"/>
            <a:r>
              <a:rPr sz="1500" b="0" i="0">
                <a:solidFill>
                  <a:srgbClr val="211712"/>
                </a:solidFill>
                <a:latin typeface="Calibri"/>
              </a:rPr>
              <a:t>A person who takes risks to start and run a business, often to make profit from new ideas.</a:t>
            </a:r>
          </a:p>
        </p:txBody>
      </p:sp>
      <p:sp>
        <p:nvSpPr>
          <p:cNvPr id="13" name="Rounded Rectangle 12"/>
          <p:cNvSpPr/>
          <p:nvPr/>
        </p:nvSpPr>
        <p:spPr>
          <a:xfrm>
            <a:off x="540000" y="3230100"/>
            <a:ext cx="5448059" cy="11897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266100"/>
            <a:ext cx="5232059"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374100"/>
            <a:ext cx="5124059" cy="234000"/>
          </a:xfrm>
          <a:prstGeom prst="rect">
            <a:avLst/>
          </a:prstGeom>
          <a:noFill/>
        </p:spPr>
        <p:txBody>
          <a:bodyPr wrap="square"/>
          <a:lstStyle/>
          <a:p>
            <a:pPr algn="l"/>
            <a:r>
              <a:rPr sz="1500" b="1" i="0">
                <a:solidFill>
                  <a:srgbClr val="7E4325"/>
                </a:solidFill>
                <a:latin typeface="Calibri Light"/>
              </a:rPr>
              <a:t>FACTORY SYSTEM</a:t>
            </a:r>
          </a:p>
        </p:txBody>
      </p:sp>
      <p:sp>
        <p:nvSpPr>
          <p:cNvPr id="16" name="TextBox 15"/>
          <p:cNvSpPr txBox="1"/>
          <p:nvPr/>
        </p:nvSpPr>
        <p:spPr>
          <a:xfrm>
            <a:off x="702000" y="3608100"/>
            <a:ext cx="5124059" cy="721799"/>
          </a:xfrm>
          <a:prstGeom prst="rect">
            <a:avLst/>
          </a:prstGeom>
          <a:noFill/>
        </p:spPr>
        <p:txBody>
          <a:bodyPr wrap="square"/>
          <a:lstStyle/>
          <a:p>
            <a:pPr algn="l"/>
            <a:r>
              <a:rPr sz="1500" b="0" i="0">
                <a:solidFill>
                  <a:srgbClr val="211712"/>
                </a:solidFill>
                <a:latin typeface="Calibri"/>
              </a:rPr>
              <a:t>A way of producing goods in one place using machines, workers and set routines.</a:t>
            </a:r>
          </a:p>
        </p:txBody>
      </p:sp>
      <p:sp>
        <p:nvSpPr>
          <p:cNvPr id="17" name="Rounded Rectangle 16"/>
          <p:cNvSpPr/>
          <p:nvPr/>
        </p:nvSpPr>
        <p:spPr>
          <a:xfrm>
            <a:off x="6204059" y="3230100"/>
            <a:ext cx="5448059" cy="11897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266100"/>
            <a:ext cx="5232059" cy="360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374100"/>
            <a:ext cx="5124059" cy="234000"/>
          </a:xfrm>
          <a:prstGeom prst="rect">
            <a:avLst/>
          </a:prstGeom>
          <a:noFill/>
        </p:spPr>
        <p:txBody>
          <a:bodyPr wrap="square"/>
          <a:lstStyle/>
          <a:p>
            <a:pPr algn="l"/>
            <a:r>
              <a:rPr sz="1500" b="1" i="0">
                <a:solidFill>
                  <a:srgbClr val="DA3C2F"/>
                </a:solidFill>
                <a:latin typeface="Calibri Light"/>
              </a:rPr>
              <a:t>LUDDITE</a:t>
            </a:r>
          </a:p>
        </p:txBody>
      </p:sp>
      <p:sp>
        <p:nvSpPr>
          <p:cNvPr id="20" name="TextBox 19"/>
          <p:cNvSpPr txBox="1"/>
          <p:nvPr/>
        </p:nvSpPr>
        <p:spPr>
          <a:xfrm>
            <a:off x="6366059" y="3608100"/>
            <a:ext cx="5124059" cy="721799"/>
          </a:xfrm>
          <a:prstGeom prst="rect">
            <a:avLst/>
          </a:prstGeom>
          <a:noFill/>
        </p:spPr>
        <p:txBody>
          <a:bodyPr wrap="square"/>
          <a:lstStyle/>
          <a:p>
            <a:pPr algn="l"/>
            <a:r>
              <a:rPr sz="1500" b="0" i="0">
                <a:solidFill>
                  <a:srgbClr val="211712"/>
                </a:solidFill>
                <a:latin typeface="Calibri"/>
              </a:rPr>
              <a:t>A person who resisted new machines because they feared job loss and lower wages.</a:t>
            </a:r>
          </a:p>
        </p:txBody>
      </p:sp>
      <p:sp>
        <p:nvSpPr>
          <p:cNvPr id="21" name="Rounded Rectangle 20"/>
          <p:cNvSpPr/>
          <p:nvPr/>
        </p:nvSpPr>
        <p:spPr>
          <a:xfrm>
            <a:off x="540000" y="4563899"/>
            <a:ext cx="5448059" cy="11897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599899"/>
            <a:ext cx="5232059" cy="36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707899"/>
            <a:ext cx="5124059" cy="234000"/>
          </a:xfrm>
          <a:prstGeom prst="rect">
            <a:avLst/>
          </a:prstGeom>
          <a:noFill/>
        </p:spPr>
        <p:txBody>
          <a:bodyPr wrap="square"/>
          <a:lstStyle/>
          <a:p>
            <a:pPr algn="l"/>
            <a:r>
              <a:rPr sz="1500" b="1" i="0">
                <a:solidFill>
                  <a:srgbClr val="7E4325"/>
                </a:solidFill>
                <a:latin typeface="Calibri Light"/>
              </a:rPr>
              <a:t>RESISTANCE</a:t>
            </a:r>
          </a:p>
        </p:txBody>
      </p:sp>
      <p:sp>
        <p:nvSpPr>
          <p:cNvPr id="24" name="TextBox 23"/>
          <p:cNvSpPr txBox="1"/>
          <p:nvPr/>
        </p:nvSpPr>
        <p:spPr>
          <a:xfrm>
            <a:off x="702000" y="4941899"/>
            <a:ext cx="5124059" cy="721799"/>
          </a:xfrm>
          <a:prstGeom prst="rect">
            <a:avLst/>
          </a:prstGeom>
          <a:noFill/>
        </p:spPr>
        <p:txBody>
          <a:bodyPr wrap="square"/>
          <a:lstStyle/>
          <a:p>
            <a:pPr algn="l"/>
            <a:r>
              <a:rPr sz="1500" b="0" i="0">
                <a:solidFill>
                  <a:srgbClr val="211712"/>
                </a:solidFill>
                <a:latin typeface="Calibri"/>
              </a:rPr>
              <a:t>Actions taken to oppose change when people think it will harm them.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Industrial Revolution</a:t>
            </a:r>
          </a:p>
        </p:txBody>
      </p:sp>
      <p:pic>
        <p:nvPicPr>
          <p:cNvPr id="5" name="Picture 4" descr="tmpr1tqx89j.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712"/>
                </a:solidFill>
                <a:latin typeface="Calibri"/>
              </a:rPr>
              <a:t>The Industrial Revolution was a period when new machines, power sources and business methods transformed production, transport and daily life from the late 1700s to the 1800s.</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In Britain, inventions such as the steam engine helped coal, cloth and iron production expand far beyond what hand labour could manage. Towns grew quickly around factories, and ordinary people’s work, travel and living conditions changed with them.</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Mechanisation</a:t>
            </a:r>
          </a:p>
        </p:txBody>
      </p:sp>
      <p:pic>
        <p:nvPicPr>
          <p:cNvPr id="5" name="Picture 4" descr="tmpy1zhrxvs.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712"/>
                </a:solidFill>
                <a:latin typeface="Calibri"/>
              </a:rPr>
              <a:t>Mechanisation is the process of using machines to do work that people once completed by hand. It increases output, but it can also reduce the need for skilled manual workers.</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James Watt’s improvements to the steam engine made it much more useful for factories, because machines could now keep moving powerfully for longer. In a textile mill, one machine could spin and weave far more cloth than several workers using hand tools, so production became faster and more uniform.</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4325"/>
                </a:solidFill>
                <a:latin typeface="Calibri Light"/>
              </a:rPr>
              <a:t>Capitalism and Industrial Growth</a:t>
            </a:r>
          </a:p>
        </p:txBody>
      </p:sp>
      <p:sp>
        <p:nvSpPr>
          <p:cNvPr id="3" name="Rectangle 2"/>
          <p:cNvSpPr/>
          <p:nvPr/>
        </p:nvSpPr>
        <p:spPr>
          <a:xfrm>
            <a:off x="540000" y="1170000"/>
            <a:ext cx="1260000" cy="504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n3t_a3fj.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1870" y="1443435"/>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7483" y="1332000"/>
            <a:ext cx="7177643" cy="1136255"/>
          </a:xfrm>
          <a:prstGeom prst="rect">
            <a:avLst/>
          </a:prstGeom>
          <a:noFill/>
        </p:spPr>
        <p:txBody>
          <a:bodyPr wrap="square"/>
          <a:lstStyle/>
          <a:p>
            <a:pPr algn="l"/>
            <a:r>
              <a:rPr sz="1800" b="0" i="0">
                <a:solidFill>
                  <a:srgbClr val="211712"/>
                </a:solidFill>
                <a:latin typeface="Calibri"/>
              </a:rPr>
              <a:t>Capitalism gave private owners the chance to invest money in factories, machines and transport because they expected profit in return. That profit motive encouraged people to take risks and scale up production quickly.</a:t>
            </a:r>
          </a:p>
        </p:txBody>
      </p:sp>
      <p:sp>
        <p:nvSpPr>
          <p:cNvPr id="8" name="Rectangle 7"/>
          <p:cNvSpPr/>
          <p:nvPr/>
        </p:nvSpPr>
        <p:spPr>
          <a:xfrm>
            <a:off x="907483" y="2534551"/>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1870" y="2726683"/>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7483" y="2615248"/>
            <a:ext cx="7177643" cy="1136255"/>
          </a:xfrm>
          <a:prstGeom prst="rect">
            <a:avLst/>
          </a:prstGeom>
          <a:noFill/>
        </p:spPr>
        <p:txBody>
          <a:bodyPr wrap="square"/>
          <a:lstStyle/>
          <a:p>
            <a:pPr algn="l"/>
            <a:r>
              <a:rPr sz="1800" b="0" i="0">
                <a:solidFill>
                  <a:srgbClr val="211712"/>
                </a:solidFill>
                <a:latin typeface="Calibri"/>
              </a:rPr>
              <a:t>Entrepreneurs used capital to buy land, machinery and fuel, then organised workers to produce more goods than a small workshop ever could. This made some owners very wealthy, but it also concentrated power in the hands of a few people.</a:t>
            </a:r>
          </a:p>
        </p:txBody>
      </p:sp>
      <p:sp>
        <p:nvSpPr>
          <p:cNvPr id="11" name="Rectangle 10"/>
          <p:cNvSpPr/>
          <p:nvPr/>
        </p:nvSpPr>
        <p:spPr>
          <a:xfrm>
            <a:off x="907483" y="3817800"/>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1870" y="4009932"/>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07483" y="3898496"/>
            <a:ext cx="7177643" cy="1136255"/>
          </a:xfrm>
          <a:prstGeom prst="rect">
            <a:avLst/>
          </a:prstGeom>
          <a:noFill/>
        </p:spPr>
        <p:txBody>
          <a:bodyPr wrap="square"/>
          <a:lstStyle/>
          <a:p>
            <a:pPr algn="l"/>
            <a:r>
              <a:rPr sz="1800" b="0" i="0">
                <a:solidFill>
                  <a:srgbClr val="211712"/>
                </a:solidFill>
                <a:latin typeface="Calibri"/>
              </a:rPr>
              <a:t>The factory system fit capitalism because one owner could control workers, schedules and output in a single place. That efficiency helped industrial ideas spread, but it also made factory work more repetitive and dependent on wages.</a:t>
            </a:r>
          </a:p>
        </p:txBody>
      </p:sp>
      <p:sp>
        <p:nvSpPr>
          <p:cNvPr id="14" name="Rectangle 13"/>
          <p:cNvSpPr/>
          <p:nvPr/>
        </p:nvSpPr>
        <p:spPr>
          <a:xfrm>
            <a:off x="907483" y="5101048"/>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1870" y="5293180"/>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07483" y="5181744"/>
            <a:ext cx="7177643" cy="1136255"/>
          </a:xfrm>
          <a:prstGeom prst="rect">
            <a:avLst/>
          </a:prstGeom>
          <a:noFill/>
        </p:spPr>
        <p:txBody>
          <a:bodyPr wrap="square"/>
          <a:lstStyle/>
          <a:p>
            <a:pPr algn="l"/>
            <a:r>
              <a:rPr sz="1800" b="0" i="0">
                <a:solidFill>
                  <a:srgbClr val="211712"/>
                </a:solidFill>
                <a:latin typeface="Calibri"/>
              </a:rPr>
              <a:t>Smaller businesses often had to adapt or disappear when larger factories produced goods more cheaply. The result was a changing economy where speed, investment and ownership mattered as much as skill.</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Social Reform</a:t>
            </a:r>
          </a:p>
        </p:txBody>
      </p:sp>
      <p:pic>
        <p:nvPicPr>
          <p:cNvPr id="5" name="Picture 4" descr="tmpr3z1wi0j.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712"/>
                </a:solidFill>
                <a:latin typeface="Calibri"/>
              </a:rPr>
              <a:t>Social reform means trying to improve society by fixing unfair or harmful conditions. During industrialisation, reformers pushed for safer workplaces, better housing and more education.</a:t>
            </a:r>
          </a:p>
        </p:txBody>
      </p:sp>
      <p:sp>
        <p:nvSpPr>
          <p:cNvPr id="8" name="Oval 7"/>
          <p:cNvSpPr/>
          <p:nvPr/>
        </p:nvSpPr>
        <p:spPr>
          <a:xfrm>
            <a:off x="6042059" y="3600000"/>
            <a:ext cx="108000" cy="108000"/>
          </a:xfrm>
          <a:prstGeom prst="ellipse">
            <a:avLst/>
          </a:prstGeom>
          <a:solidFill>
            <a:srgbClr val="C09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558"/>
                </a:solidFill>
                <a:latin typeface="Calibri"/>
              </a:rPr>
              <a:t>e.g.  As factory towns grew, some reformers argued that long hours, dangerous machines and child labour were damaging communities as well as workers. Their campaigns helped people see that industrial progress should be judged by human wellbeing, not only by profit.</a:t>
            </a:r>
          </a:p>
        </p:txBody>
      </p:sp>
      <p:sp>
        <p:nvSpPr>
          <p:cNvPr id="10" name="Rectangle 9"/>
          <p:cNvSpPr/>
          <p:nvPr/>
        </p:nvSpPr>
        <p:spPr>
          <a:xfrm>
            <a:off x="0" y="6768000"/>
            <a:ext cx="12192119" cy="90000"/>
          </a:xfrm>
          <a:prstGeom prst="rect">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4325"/>
                </a:solidFill>
                <a:latin typeface="Calibri Light"/>
              </a:rPr>
              <a:t>Resistance to Industrial Change</a:t>
            </a:r>
          </a:p>
        </p:txBody>
      </p:sp>
      <p:sp>
        <p:nvSpPr>
          <p:cNvPr id="3" name="Rectangle 2"/>
          <p:cNvSpPr/>
          <p:nvPr/>
        </p:nvSpPr>
        <p:spPr>
          <a:xfrm>
            <a:off x="540000" y="1170000"/>
            <a:ext cx="1260000" cy="50400"/>
          </a:xfrm>
          <a:prstGeom prst="rect">
            <a:avLst/>
          </a:prstGeom>
          <a:solidFill>
            <a:srgbClr val="DA3C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1f3mrmbb.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1870" y="1443435"/>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7483" y="1332000"/>
            <a:ext cx="7177643" cy="1136255"/>
          </a:xfrm>
          <a:prstGeom prst="rect">
            <a:avLst/>
          </a:prstGeom>
          <a:noFill/>
        </p:spPr>
        <p:txBody>
          <a:bodyPr wrap="square"/>
          <a:lstStyle/>
          <a:p>
            <a:pPr algn="l"/>
            <a:r>
              <a:rPr sz="1800" b="0" i="0">
                <a:solidFill>
                  <a:srgbClr val="211712"/>
                </a:solidFill>
                <a:latin typeface="Calibri"/>
              </a:rPr>
              <a:t>Resistance happens when people believe a change will damage their lives, jobs or communities. During the Industrial Revolution, some workers saw machines as a threat rather than an improvement.</a:t>
            </a:r>
          </a:p>
        </p:txBody>
      </p:sp>
      <p:sp>
        <p:nvSpPr>
          <p:cNvPr id="8" name="Rectangle 7"/>
          <p:cNvSpPr/>
          <p:nvPr/>
        </p:nvSpPr>
        <p:spPr>
          <a:xfrm>
            <a:off x="907483" y="2534551"/>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1870" y="2726683"/>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7483" y="2615248"/>
            <a:ext cx="7177643" cy="1136255"/>
          </a:xfrm>
          <a:prstGeom prst="rect">
            <a:avLst/>
          </a:prstGeom>
          <a:noFill/>
        </p:spPr>
        <p:txBody>
          <a:bodyPr wrap="square"/>
          <a:lstStyle/>
          <a:p>
            <a:pPr algn="l"/>
            <a:r>
              <a:rPr sz="1800" b="0" i="0">
                <a:solidFill>
                  <a:srgbClr val="211712"/>
                </a:solidFill>
                <a:latin typeface="Calibri"/>
              </a:rPr>
              <a:t>The Luddites broke machinery because they believed owners were using new technology to cut wages and replace skilled labour. Their actions were not just anger at machines; they were a protest against who benefited from industrial change.</a:t>
            </a:r>
          </a:p>
        </p:txBody>
      </p:sp>
      <p:sp>
        <p:nvSpPr>
          <p:cNvPr id="11" name="Rectangle 10"/>
          <p:cNvSpPr/>
          <p:nvPr/>
        </p:nvSpPr>
        <p:spPr>
          <a:xfrm>
            <a:off x="907483" y="3817800"/>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1870" y="4009932"/>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07483" y="3898496"/>
            <a:ext cx="7177643" cy="1136255"/>
          </a:xfrm>
          <a:prstGeom prst="rect">
            <a:avLst/>
          </a:prstGeom>
          <a:noFill/>
        </p:spPr>
        <p:txBody>
          <a:bodyPr wrap="square"/>
          <a:lstStyle/>
          <a:p>
            <a:pPr algn="l"/>
            <a:r>
              <a:rPr sz="1800" b="0" i="0">
                <a:solidFill>
                  <a:srgbClr val="211712"/>
                </a:solidFill>
                <a:latin typeface="Calibri"/>
              </a:rPr>
              <a:t>Resistance can slow change, but it can also force society to notice hidden costs. When people resist, they are often demanding fairer treatment, not rejecting all progress.</a:t>
            </a:r>
          </a:p>
        </p:txBody>
      </p:sp>
      <p:sp>
        <p:nvSpPr>
          <p:cNvPr id="14" name="Rectangle 13"/>
          <p:cNvSpPr/>
          <p:nvPr/>
        </p:nvSpPr>
        <p:spPr>
          <a:xfrm>
            <a:off x="907483" y="5101048"/>
            <a:ext cx="7177643"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1870" y="5293180"/>
            <a:ext cx="146993" cy="146993"/>
          </a:xfrm>
          <a:prstGeom prst="ellipse">
            <a:avLst/>
          </a:prstGeom>
          <a:solidFill>
            <a:srgbClr val="7E4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07483" y="5181744"/>
            <a:ext cx="7177643" cy="1136255"/>
          </a:xfrm>
          <a:prstGeom prst="rect">
            <a:avLst/>
          </a:prstGeom>
          <a:noFill/>
        </p:spPr>
        <p:txBody>
          <a:bodyPr wrap="square"/>
          <a:lstStyle/>
          <a:p>
            <a:pPr algn="l"/>
            <a:r>
              <a:rPr sz="1800" b="0" i="0">
                <a:solidFill>
                  <a:srgbClr val="211712"/>
                </a:solidFill>
                <a:latin typeface="Calibri"/>
              </a:rPr>
              <a:t>Industrial history shows that support and opposition can happen at the same time. One group may celebrate efficiency while another loses income or status and fights back.</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