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in the lesson prompt.</a:t>
            </a:r>
          </a:p>
          <a:p>
            <a:r>
              <a:t>- Invite students to picture the factory worker and the owner side by side.</a:t>
            </a:r>
          </a:p>
          <a:p>
            <a:r>
              <a:t>- Emphasise that the same change could create very different experiences.</a:t>
            </a:r>
          </a:p>
          <a:p>
            <a:r>
              <a:t>Opening hook — say this: "Imagine working 12 hours a day in a noisy, crowded factory. How might your view of industrialisation differ from the factory owner's?"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lesson’s main takeaway.</a:t>
            </a:r>
          </a:p>
          <a:p>
            <a:r>
              <a:t>- Ask students to underline the three questions: benefited, suffered, power.</a:t>
            </a:r>
          </a:p>
          <a:p>
            <a:r>
              <a:t>- Use it as the bridge to the end-of-lesson thinking.</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The owner may support industrialisation because machines could increase production and profits, while the labourer may dislike it because of long hours and hard conditions. | Q2: The factory owner might welcome industrialisation for higher profits, while the landowner might worry that labour and wealth were moving away from the countryside. | Q3: Social class affected perspective because wealth, work, and status changed how people experienced benefits such as profit, or problems such as poor conditions.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tightly focused on class and perspective.</a:t>
            </a:r>
          </a:p>
          <a:p>
            <a:r>
              <a:t>- Require one concrete example from the lesson.</a:t>
            </a:r>
          </a:p>
          <a:p>
            <a:r>
              <a:t>- Check that students connect more than one idea.</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viewpoints, not just events.</a:t>
            </a:r>
          </a:p>
          <a:p>
            <a:r>
              <a:t>- Tell students they will compare groups and justify their judgements.</a:t>
            </a:r>
          </a:p>
          <a:p>
            <a:r>
              <a:t>- Success means linking circumstances to perspective.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Gather prior assumptions before teaching new content.</a:t>
            </a:r>
          </a:p>
          <a:p>
            <a:r>
              <a:t>- Push students to consider unequal experiences.</a:t>
            </a:r>
          </a:p>
          <a:p>
            <a:r>
              <a:t>- Keep answers broad and speculative at this stage.</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Introduce only the words needed to read the lesson well.</a:t>
            </a:r>
          </a:p>
          <a:p>
            <a:r>
              <a:t>- Link each term to the Industrial Revolution context.</a:t>
            </a:r>
          </a:p>
          <a:p>
            <a:r>
              <a:t>- Stress that perspective depends on circumstance.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the scale of change, not just the machines.</a:t>
            </a:r>
          </a:p>
          <a:p>
            <a:r>
              <a:t>- Ask students to notice both production and living conditions.</a:t>
            </a:r>
          </a:p>
          <a:p>
            <a:r>
              <a:t>- Link the definition to the Manchester example.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link between class and power explicit.</a:t>
            </a:r>
          </a:p>
          <a:p>
            <a:r>
              <a:t>- Emphasise that class affects choices and voice.</a:t>
            </a:r>
          </a:p>
          <a:p>
            <a:r>
              <a:t>- Use the owner/labourer contrast.</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Tie each viewpoint to money and power.</a:t>
            </a:r>
          </a:p>
          <a:p>
            <a:r>
              <a:t>- Keep returning to the question: who gains, who loses?</a:t>
            </a:r>
          </a:p>
          <a:p>
            <a:r>
              <a:t>- Do not treat views as random opinions.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reform as a response to industrial problems.</a:t>
            </a:r>
          </a:p>
          <a:p>
            <a:r>
              <a:t>- Emphasise that reformers were not anti-change; they wanted safer change.</a:t>
            </a:r>
          </a:p>
          <a:p>
            <a:r>
              <a:t>- Connect campaigning to law-making.</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link from position to viewpoint.</a:t>
            </a:r>
          </a:p>
          <a:p>
            <a:r>
              <a:t>- Encourage students to think like historians using sources.</a:t>
            </a:r>
          </a:p>
          <a:p>
            <a:r>
              <a:t>- Prepare them for comparing viewpoints in the final task.</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yuckmz01.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900" b="1" i="0">
                <a:solidFill>
                  <a:srgbClr val="FFFFFF"/>
                </a:solidFill>
                <a:latin typeface="Calibri Light"/>
              </a:rPr>
              <a:t>Industrial Revolution: Different Views, Different Lives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Imagine working 12 hours a day in a noisy, crowded factory. How might your view of industrialisation differ from the factory owner's?</a:t>
            </a:r>
          </a:p>
        </p:txBody>
      </p:sp>
      <p:sp>
        <p:nvSpPr>
          <p:cNvPr id="8" name="Rectangle 7"/>
          <p:cNvSpPr/>
          <p:nvPr/>
        </p:nvSpPr>
        <p:spPr>
          <a:xfrm>
            <a:off x="0" y="6757200"/>
            <a:ext cx="12192119" cy="1008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eo657bi3.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900" b="1" i="0">
                <a:solidFill>
                  <a:srgbClr val="FFFFFF"/>
                </a:solidFill>
                <a:latin typeface="Calibri Light"/>
              </a:rPr>
              <a:t>Industrial Revolution debates were really debates about who benefited, who suffered, and who had the power to shape change.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8F7C"/>
                </a:solidFill>
                <a:latin typeface="Calibri"/>
              </a:rPr>
              <a:t>Factory owners, labourers, reformers and landowners could all react to the same factories in different ways because their experiences were not the same. Historians use those differences to understand why industrial change created both opportunity and conflict.</a:t>
            </a:r>
          </a:p>
        </p:txBody>
      </p:sp>
      <p:sp>
        <p:nvSpPr>
          <p:cNvPr id="6" name="Rectangle 5"/>
          <p:cNvSpPr/>
          <p:nvPr/>
        </p:nvSpPr>
        <p:spPr>
          <a:xfrm>
            <a:off x="0" y="6768000"/>
            <a:ext cx="12192119" cy="900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3D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612"/>
                </a:solidFill>
                <a:latin typeface="Calibri"/>
              </a:rPr>
              <a:t>Q1.  A factory owner and a young labourer both describe the growth of factories in the Industrial Revolution. Which explanation best shows why their views might be different?</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612"/>
                </a:solidFill>
                <a:latin typeface="Calibri"/>
              </a:rPr>
              <a:t>A.  The owner may support industrialisation because machines could increase production and profits, while the labourer may dislike it because of long hours and hard conditions.</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612"/>
                </a:solidFill>
                <a:latin typeface="Calibri"/>
              </a:rPr>
              <a:t>B.  They would both probably oppose industrialisation because all new factories caused the same problems for everyone.</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612"/>
                </a:solidFill>
                <a:latin typeface="Calibri"/>
              </a:rPr>
              <a:t>C.  The labourer would support industrialisation more because factory work always meant higher pay and shorter hours.</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612"/>
                </a:solidFill>
                <a:latin typeface="Calibri"/>
              </a:rPr>
              <a:t>D.  The owner would oppose industrialisation because factory growth usually reduced wealth and influence for business owners.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612"/>
                </a:solidFill>
                <a:latin typeface="Calibri"/>
              </a:rPr>
              <a:t>Q2.  A traditional landowner in the countryside and a city factory owner are discussing industrialisation. Which statement best explains why they might have different opinions?</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612"/>
                </a:solidFill>
                <a:latin typeface="Calibri"/>
              </a:rPr>
              <a:t>A.  The landowner and factory owner would both see industrialisation as a threat because it always stopped all kinds of work.</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612"/>
                </a:solidFill>
                <a:latin typeface="Calibri"/>
              </a:rPr>
              <a:t>B.  The factory owner might welcome industrialisation for higher profits, while the landowner might worry that labour and wealth were moving away from the countryside.</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612"/>
                </a:solidFill>
                <a:latin typeface="Calibri"/>
              </a:rPr>
              <a:t>C.  The landowner would support industrialisation more because it protected rural jobs and made factories less important.</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612"/>
                </a:solidFill>
                <a:latin typeface="Calibri"/>
              </a:rPr>
              <a:t>D.  The factory owner would usually reject industrialisation because machines made businesses less profitable.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612"/>
                </a:solidFill>
                <a:latin typeface="Calibri"/>
              </a:rPr>
              <a:t>Q3.  Which conclusion best analyses how social class shaped people's perspectives on the Industrial Revolution?</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612"/>
                </a:solidFill>
                <a:latin typeface="Calibri"/>
              </a:rPr>
              <a:t>A.  People in every social class judged industrialisation the same way because they all experienced the same changes.</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612"/>
                </a:solidFill>
                <a:latin typeface="Calibri"/>
              </a:rPr>
              <a:t>B.  Social class affected perspective because wealth, work, and status changed how people experienced benefits such as profit, or problems such as poor conditions.</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612"/>
                </a:solidFill>
                <a:latin typeface="Calibri"/>
              </a:rPr>
              <a:t>C.  Only poor people had a perspective on industrialisation, while wealthy people did not need to form opinions.</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612"/>
                </a:solidFill>
                <a:latin typeface="Calibri"/>
              </a:rPr>
              <a:t>D.  Industrialisation was mainly a political issue, so social class had little effect on whether people supported reform.</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3D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DA2F58"/>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700" b="1" i="0">
                <a:solidFill>
                  <a:srgbClr val="FFFFFF"/>
                </a:solidFill>
                <a:latin typeface="Calibri Light"/>
              </a:rPr>
              <a:t>How did different groups view the changes brought by the Industrial Revolution?</a:t>
            </a:r>
          </a:p>
        </p:txBody>
      </p:sp>
      <p:sp>
        <p:nvSpPr>
          <p:cNvPr id="5" name="Rectangle 4"/>
          <p:cNvSpPr/>
          <p:nvPr/>
        </p:nvSpPr>
        <p:spPr>
          <a:xfrm>
            <a:off x="5556059" y="1260000"/>
            <a:ext cx="1080000" cy="432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095800"/>
            <a:ext cx="306000" cy="306000"/>
          </a:xfrm>
          <a:prstGeom prst="ellipse">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095800"/>
            <a:ext cx="306000" cy="306000"/>
          </a:xfrm>
          <a:prstGeom prst="rect">
            <a:avLst/>
          </a:prstGeom>
          <a:noFill/>
        </p:spPr>
        <p:txBody>
          <a:bodyPr wrap="square" anchor="ctr"/>
          <a:lstStyle/>
          <a:p>
            <a:pPr algn="ctr"/>
            <a:r>
              <a:rPr sz="1500" b="1" i="0">
                <a:solidFill>
                  <a:srgbClr val="7E3D25"/>
                </a:solidFill>
                <a:latin typeface="Calibri"/>
              </a:rPr>
              <a:t>1</a:t>
            </a:r>
          </a:p>
        </p:txBody>
      </p:sp>
      <p:sp>
        <p:nvSpPr>
          <p:cNvPr id="8" name="TextBox 7"/>
          <p:cNvSpPr txBox="1"/>
          <p:nvPr/>
        </p:nvSpPr>
        <p:spPr>
          <a:xfrm>
            <a:off x="990000" y="1512000"/>
            <a:ext cx="10662119" cy="1473600"/>
          </a:xfrm>
          <a:prstGeom prst="rect">
            <a:avLst/>
          </a:prstGeom>
          <a:noFill/>
        </p:spPr>
        <p:txBody>
          <a:bodyPr wrap="square" anchor="ctr"/>
          <a:lstStyle/>
          <a:p>
            <a:pPr algn="l"/>
            <a:r>
              <a:rPr sz="1800" b="0" i="0">
                <a:solidFill>
                  <a:srgbClr val="FFFFFF"/>
                </a:solidFill>
                <a:latin typeface="Calibri"/>
              </a:rPr>
              <a:t>Factory owners usually supported industrialisation because their economic interests were tied to higher production and greater profits, while labourers often judged it by long hours, wages and dangerous conditions.</a:t>
            </a:r>
          </a:p>
        </p:txBody>
      </p:sp>
      <p:sp>
        <p:nvSpPr>
          <p:cNvPr id="9" name="Oval 8"/>
          <p:cNvSpPr/>
          <p:nvPr/>
        </p:nvSpPr>
        <p:spPr>
          <a:xfrm>
            <a:off x="540000" y="3569400"/>
            <a:ext cx="306000" cy="306000"/>
          </a:xfrm>
          <a:prstGeom prst="ellipse">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69400"/>
            <a:ext cx="306000" cy="306000"/>
          </a:xfrm>
          <a:prstGeom prst="rect">
            <a:avLst/>
          </a:prstGeom>
          <a:noFill/>
        </p:spPr>
        <p:txBody>
          <a:bodyPr wrap="square" anchor="ctr"/>
          <a:lstStyle/>
          <a:p>
            <a:pPr algn="ctr"/>
            <a:r>
              <a:rPr sz="1500" b="1" i="0">
                <a:solidFill>
                  <a:srgbClr val="7E3D25"/>
                </a:solidFill>
                <a:latin typeface="Calibri"/>
              </a:rPr>
              <a:t>2</a:t>
            </a:r>
          </a:p>
        </p:txBody>
      </p:sp>
      <p:sp>
        <p:nvSpPr>
          <p:cNvPr id="11" name="TextBox 10"/>
          <p:cNvSpPr txBox="1"/>
          <p:nvPr/>
        </p:nvSpPr>
        <p:spPr>
          <a:xfrm>
            <a:off x="990000" y="2985600"/>
            <a:ext cx="10662119" cy="1473600"/>
          </a:xfrm>
          <a:prstGeom prst="rect">
            <a:avLst/>
          </a:prstGeom>
          <a:noFill/>
        </p:spPr>
        <p:txBody>
          <a:bodyPr wrap="square" anchor="ctr"/>
          <a:lstStyle/>
          <a:p>
            <a:pPr algn="l"/>
            <a:r>
              <a:rPr sz="1800" b="0" i="0">
                <a:solidFill>
                  <a:srgbClr val="FFFFFF"/>
                </a:solidFill>
                <a:latin typeface="Calibri"/>
              </a:rPr>
              <a:t>Social class and perspective helped explain why people did not experience industrial change equally; the same factories could look like progress to one group and hardship to another.</a:t>
            </a:r>
          </a:p>
        </p:txBody>
      </p:sp>
      <p:sp>
        <p:nvSpPr>
          <p:cNvPr id="12" name="Oval 11"/>
          <p:cNvSpPr/>
          <p:nvPr/>
        </p:nvSpPr>
        <p:spPr>
          <a:xfrm>
            <a:off x="540000" y="5043000"/>
            <a:ext cx="306000" cy="306000"/>
          </a:xfrm>
          <a:prstGeom prst="ellipse">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43000"/>
            <a:ext cx="306000" cy="306000"/>
          </a:xfrm>
          <a:prstGeom prst="rect">
            <a:avLst/>
          </a:prstGeom>
          <a:noFill/>
        </p:spPr>
        <p:txBody>
          <a:bodyPr wrap="square" anchor="ctr"/>
          <a:lstStyle/>
          <a:p>
            <a:pPr algn="ctr"/>
            <a:r>
              <a:rPr sz="1500" b="1" i="0">
                <a:solidFill>
                  <a:srgbClr val="7E3D25"/>
                </a:solidFill>
                <a:latin typeface="Calibri"/>
              </a:rPr>
              <a:t>3</a:t>
            </a:r>
          </a:p>
        </p:txBody>
      </p:sp>
      <p:sp>
        <p:nvSpPr>
          <p:cNvPr id="14" name="TextBox 13"/>
          <p:cNvSpPr txBox="1"/>
          <p:nvPr/>
        </p:nvSpPr>
        <p:spPr>
          <a:xfrm>
            <a:off x="990000" y="4459200"/>
            <a:ext cx="10662119" cy="1473600"/>
          </a:xfrm>
          <a:prstGeom prst="rect">
            <a:avLst/>
          </a:prstGeom>
          <a:noFill/>
        </p:spPr>
        <p:txBody>
          <a:bodyPr wrap="square" anchor="ctr"/>
          <a:lstStyle/>
          <a:p>
            <a:pPr algn="l"/>
            <a:r>
              <a:rPr sz="1800" b="0" i="0">
                <a:solidFill>
                  <a:srgbClr val="FFFFFF"/>
                </a:solidFill>
                <a:latin typeface="Calibri"/>
              </a:rPr>
              <a:t>Reform grew out of concern that industrial growth was causing harm, showing that some people wanted change to continue but with stronger protection for workers and children.</a:t>
            </a:r>
          </a:p>
        </p:txBody>
      </p:sp>
      <p:sp>
        <p:nvSpPr>
          <p:cNvPr id="15" name="Rounded Rectangle 14"/>
          <p:cNvSpPr/>
          <p:nvPr/>
        </p:nvSpPr>
        <p:spPr>
          <a:xfrm>
            <a:off x="540000" y="6040800"/>
            <a:ext cx="11112119" cy="637200"/>
          </a:xfrm>
          <a:prstGeom prst="roundRect">
            <a:avLst>
              <a:gd name="adj" fmla="val 4000"/>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40800"/>
            <a:ext cx="10752119" cy="637200"/>
          </a:xfrm>
          <a:prstGeom prst="rect">
            <a:avLst/>
          </a:prstGeom>
          <a:noFill/>
        </p:spPr>
        <p:txBody>
          <a:bodyPr wrap="square" anchor="ctr"/>
          <a:lstStyle/>
          <a:p>
            <a:pPr algn="l"/>
            <a:r>
              <a:rPr sz="1500" b="0" i="1">
                <a:solidFill>
                  <a:srgbClr val="7E3D25"/>
                </a:solidFill>
                <a:latin typeface="Calibri"/>
              </a:rPr>
              <a:t>Exit ticket:  In two sentences, explain how social class shaped perspective on industrialisation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8F7C"/>
                </a:solidFill>
                <a:latin typeface="Calibri"/>
              </a:rPr>
              <a:t>LEARNING INTENTION</a:t>
            </a:r>
          </a:p>
        </p:txBody>
      </p:sp>
      <p:sp>
        <p:nvSpPr>
          <p:cNvPr id="4" name="Rectangle 3"/>
          <p:cNvSpPr/>
          <p:nvPr/>
        </p:nvSpPr>
        <p:spPr>
          <a:xfrm>
            <a:off x="540000" y="827999"/>
            <a:ext cx="720000" cy="36000"/>
          </a:xfrm>
          <a:prstGeom prst="rect">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how different groups viewed the Industrial Revolution based on their circumstances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3D25"/>
                </a:solidFill>
                <a:latin typeface="Calibri"/>
              </a:rPr>
              <a:t>SUCCESS CRITERIA</a:t>
            </a:r>
          </a:p>
        </p:txBody>
      </p:sp>
      <p:sp>
        <p:nvSpPr>
          <p:cNvPr id="8" name="Rectangle 7"/>
          <p:cNvSpPr/>
          <p:nvPr/>
        </p:nvSpPr>
        <p:spPr>
          <a:xfrm>
            <a:off x="5760000" y="827999"/>
            <a:ext cx="720000" cy="36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612"/>
                </a:solidFill>
                <a:latin typeface="Calibri"/>
              </a:rPr>
              <a:t>I can explain why factory owners, workers, reformers and landowners viewed industrialisation differently</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612"/>
                </a:solidFill>
                <a:latin typeface="Calibri"/>
              </a:rPr>
              <a:t>I can compare how social class and economic interests shaped each group’s perspective</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612"/>
                </a:solidFill>
                <a:latin typeface="Calibri"/>
              </a:rPr>
              <a:t>I can give examples of how reform changed public responses to industrial life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612"/>
                </a:solidFill>
                <a:latin typeface="Calibri"/>
              </a:rPr>
              <a:t>I can identify and describe how historical views of industrial change connect to modern debates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3D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silently, share with a partner, then be ready to name one group that might welcome change and one that might resist it.</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7E3D25"/>
                </a:solidFill>
                <a:latin typeface="Calibri Light"/>
              </a:rPr>
              <a:t>Industrial Change: Who Gains and Who Struggles?</a:t>
            </a:r>
          </a:p>
        </p:txBody>
      </p:sp>
      <p:sp>
        <p:nvSpPr>
          <p:cNvPr id="9" name="Rectangle 8"/>
          <p:cNvSpPr/>
          <p:nvPr/>
        </p:nvSpPr>
        <p:spPr>
          <a:xfrm>
            <a:off x="540000" y="1116000"/>
            <a:ext cx="1260000" cy="432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612"/>
                </a:solidFill>
                <a:latin typeface="Calibri"/>
              </a:rPr>
              <a:t>Think about a big change that affects work or money: who usually benefits first?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612"/>
                </a:solidFill>
                <a:latin typeface="Calibri"/>
              </a:rPr>
              <a:t>If a workplace becomes faster but harsher, would everyone see that as progress?</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3D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200" b="1" i="0">
                <a:solidFill>
                  <a:srgbClr val="7E3D25"/>
                </a:solidFill>
                <a:latin typeface="Calibri Light"/>
              </a:rPr>
              <a:t>Key Vocabulary</a:t>
            </a:r>
          </a:p>
        </p:txBody>
      </p:sp>
      <p:sp>
        <p:nvSpPr>
          <p:cNvPr id="3" name="Rectangle 2"/>
          <p:cNvSpPr/>
          <p:nvPr/>
        </p:nvSpPr>
        <p:spPr>
          <a:xfrm>
            <a:off x="540000" y="1170000"/>
            <a:ext cx="1260000" cy="504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275201"/>
            <a:ext cx="5232059" cy="36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383201"/>
            <a:ext cx="5124059" cy="234000"/>
          </a:xfrm>
          <a:prstGeom prst="rect">
            <a:avLst/>
          </a:prstGeom>
          <a:noFill/>
        </p:spPr>
        <p:txBody>
          <a:bodyPr wrap="square"/>
          <a:lstStyle/>
          <a:p>
            <a:pPr algn="l"/>
            <a:r>
              <a:rPr sz="1500" b="1" i="0">
                <a:solidFill>
                  <a:srgbClr val="7E3D25"/>
                </a:solidFill>
                <a:latin typeface="Calibri Light"/>
              </a:rPr>
              <a:t>INDUSTRIALISATION</a:t>
            </a:r>
          </a:p>
        </p:txBody>
      </p:sp>
      <p:sp>
        <p:nvSpPr>
          <p:cNvPr id="8" name="TextBox 7"/>
          <p:cNvSpPr txBox="1"/>
          <p:nvPr/>
        </p:nvSpPr>
        <p:spPr>
          <a:xfrm>
            <a:off x="702000" y="2617201"/>
            <a:ext cx="5124059" cy="493199"/>
          </a:xfrm>
          <a:prstGeom prst="rect">
            <a:avLst/>
          </a:prstGeom>
          <a:noFill/>
        </p:spPr>
        <p:txBody>
          <a:bodyPr wrap="square"/>
          <a:lstStyle/>
          <a:p>
            <a:pPr algn="l"/>
            <a:r>
              <a:rPr sz="1500" b="0" i="0">
                <a:solidFill>
                  <a:srgbClr val="211612"/>
                </a:solidFill>
                <a:latin typeface="Calibri"/>
              </a:rPr>
              <a:t>The growth of factories and industry across a country or region.</a:t>
            </a:r>
          </a:p>
        </p:txBody>
      </p:sp>
      <p:sp>
        <p:nvSpPr>
          <p:cNvPr id="9" name="Rounded Rectangle 8"/>
          <p:cNvSpPr/>
          <p:nvPr/>
        </p:nvSpPr>
        <p:spPr>
          <a:xfrm>
            <a:off x="6204059"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275201"/>
            <a:ext cx="5232059" cy="360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383201"/>
            <a:ext cx="5124059" cy="234000"/>
          </a:xfrm>
          <a:prstGeom prst="rect">
            <a:avLst/>
          </a:prstGeom>
          <a:noFill/>
        </p:spPr>
        <p:txBody>
          <a:bodyPr wrap="square"/>
          <a:lstStyle/>
          <a:p>
            <a:pPr algn="l"/>
            <a:r>
              <a:rPr sz="1500" b="1" i="0">
                <a:solidFill>
                  <a:srgbClr val="DA2F58"/>
                </a:solidFill>
                <a:latin typeface="Calibri Light"/>
              </a:rPr>
              <a:t>SOCIAL CLASS</a:t>
            </a:r>
          </a:p>
        </p:txBody>
      </p:sp>
      <p:sp>
        <p:nvSpPr>
          <p:cNvPr id="12" name="TextBox 11"/>
          <p:cNvSpPr txBox="1"/>
          <p:nvPr/>
        </p:nvSpPr>
        <p:spPr>
          <a:xfrm>
            <a:off x="6366059" y="2617201"/>
            <a:ext cx="5124059" cy="493199"/>
          </a:xfrm>
          <a:prstGeom prst="rect">
            <a:avLst/>
          </a:prstGeom>
          <a:noFill/>
        </p:spPr>
        <p:txBody>
          <a:bodyPr wrap="square"/>
          <a:lstStyle/>
          <a:p>
            <a:pPr algn="l"/>
            <a:r>
              <a:rPr sz="1500" b="0" i="0">
                <a:solidFill>
                  <a:srgbClr val="211612"/>
                </a:solidFill>
                <a:latin typeface="Calibri"/>
              </a:rPr>
              <a:t>A group in society shaped by wealth, work and status.</a:t>
            </a:r>
          </a:p>
        </p:txBody>
      </p:sp>
      <p:sp>
        <p:nvSpPr>
          <p:cNvPr id="13" name="Rounded Rectangle 12"/>
          <p:cNvSpPr/>
          <p:nvPr/>
        </p:nvSpPr>
        <p:spPr>
          <a:xfrm>
            <a:off x="540000"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80400"/>
            <a:ext cx="5232059" cy="36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488400"/>
            <a:ext cx="5124059" cy="234000"/>
          </a:xfrm>
          <a:prstGeom prst="rect">
            <a:avLst/>
          </a:prstGeom>
          <a:noFill/>
        </p:spPr>
        <p:txBody>
          <a:bodyPr wrap="square"/>
          <a:lstStyle/>
          <a:p>
            <a:pPr algn="l"/>
            <a:r>
              <a:rPr sz="1500" b="1" i="0">
                <a:solidFill>
                  <a:srgbClr val="7E3D25"/>
                </a:solidFill>
                <a:latin typeface="Calibri Light"/>
              </a:rPr>
              <a:t>ECONOMIC INTERESTS</a:t>
            </a:r>
          </a:p>
        </p:txBody>
      </p:sp>
      <p:sp>
        <p:nvSpPr>
          <p:cNvPr id="16" name="TextBox 15"/>
          <p:cNvSpPr txBox="1"/>
          <p:nvPr/>
        </p:nvSpPr>
        <p:spPr>
          <a:xfrm>
            <a:off x="702000" y="3722400"/>
            <a:ext cx="5124059" cy="493199"/>
          </a:xfrm>
          <a:prstGeom prst="rect">
            <a:avLst/>
          </a:prstGeom>
          <a:noFill/>
        </p:spPr>
        <p:txBody>
          <a:bodyPr wrap="square"/>
          <a:lstStyle/>
          <a:p>
            <a:pPr algn="l"/>
            <a:r>
              <a:rPr sz="1500" b="0" i="0">
                <a:solidFill>
                  <a:srgbClr val="211612"/>
                </a:solidFill>
                <a:latin typeface="Calibri"/>
              </a:rPr>
              <a:t>Money-based reasons that influence choices and opinions.</a:t>
            </a:r>
          </a:p>
        </p:txBody>
      </p:sp>
      <p:sp>
        <p:nvSpPr>
          <p:cNvPr id="17" name="Rounded Rectangle 16"/>
          <p:cNvSpPr/>
          <p:nvPr/>
        </p:nvSpPr>
        <p:spPr>
          <a:xfrm>
            <a:off x="6204059"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80400"/>
            <a:ext cx="5232059" cy="360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488400"/>
            <a:ext cx="5124059" cy="234000"/>
          </a:xfrm>
          <a:prstGeom prst="rect">
            <a:avLst/>
          </a:prstGeom>
          <a:noFill/>
        </p:spPr>
        <p:txBody>
          <a:bodyPr wrap="square"/>
          <a:lstStyle/>
          <a:p>
            <a:pPr algn="l"/>
            <a:r>
              <a:rPr sz="1500" b="1" i="0">
                <a:solidFill>
                  <a:srgbClr val="DA2F58"/>
                </a:solidFill>
                <a:latin typeface="Calibri Light"/>
              </a:rPr>
              <a:t>REFORM</a:t>
            </a:r>
          </a:p>
        </p:txBody>
      </p:sp>
      <p:sp>
        <p:nvSpPr>
          <p:cNvPr id="20" name="TextBox 19"/>
          <p:cNvSpPr txBox="1"/>
          <p:nvPr/>
        </p:nvSpPr>
        <p:spPr>
          <a:xfrm>
            <a:off x="6366059" y="3722400"/>
            <a:ext cx="5124059" cy="493199"/>
          </a:xfrm>
          <a:prstGeom prst="rect">
            <a:avLst/>
          </a:prstGeom>
          <a:noFill/>
        </p:spPr>
        <p:txBody>
          <a:bodyPr wrap="square"/>
          <a:lstStyle/>
          <a:p>
            <a:pPr algn="l"/>
            <a:r>
              <a:rPr sz="1500" b="0" i="0">
                <a:solidFill>
                  <a:srgbClr val="211612"/>
                </a:solidFill>
                <a:latin typeface="Calibri"/>
              </a:rPr>
              <a:t>Changes made to improve a system and fix problems.</a:t>
            </a:r>
          </a:p>
        </p:txBody>
      </p:sp>
      <p:sp>
        <p:nvSpPr>
          <p:cNvPr id="21" name="Rounded Rectangle 20"/>
          <p:cNvSpPr/>
          <p:nvPr/>
        </p:nvSpPr>
        <p:spPr>
          <a:xfrm>
            <a:off x="540000" y="4449599"/>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85599"/>
            <a:ext cx="5232059" cy="36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93599"/>
            <a:ext cx="5124059" cy="234000"/>
          </a:xfrm>
          <a:prstGeom prst="rect">
            <a:avLst/>
          </a:prstGeom>
          <a:noFill/>
        </p:spPr>
        <p:txBody>
          <a:bodyPr wrap="square"/>
          <a:lstStyle/>
          <a:p>
            <a:pPr algn="l"/>
            <a:r>
              <a:rPr sz="1500" b="1" i="0">
                <a:solidFill>
                  <a:srgbClr val="7E3D25"/>
                </a:solidFill>
                <a:latin typeface="Calibri Light"/>
              </a:rPr>
              <a:t>PERSPECTIVE</a:t>
            </a:r>
          </a:p>
        </p:txBody>
      </p:sp>
      <p:sp>
        <p:nvSpPr>
          <p:cNvPr id="24" name="TextBox 23"/>
          <p:cNvSpPr txBox="1"/>
          <p:nvPr/>
        </p:nvSpPr>
        <p:spPr>
          <a:xfrm>
            <a:off x="702000" y="4827599"/>
            <a:ext cx="5124059" cy="493199"/>
          </a:xfrm>
          <a:prstGeom prst="rect">
            <a:avLst/>
          </a:prstGeom>
          <a:noFill/>
        </p:spPr>
        <p:txBody>
          <a:bodyPr wrap="square"/>
          <a:lstStyle/>
          <a:p>
            <a:pPr algn="l"/>
            <a:r>
              <a:rPr sz="1500" b="0" i="0">
                <a:solidFill>
                  <a:srgbClr val="211612"/>
                </a:solidFill>
                <a:latin typeface="Calibri"/>
              </a:rPr>
              <a:t>A way of seeing something shaped by experience and position.</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900" b="1" i="0">
                <a:solidFill>
                  <a:srgbClr val="FFFFFF"/>
                </a:solidFill>
                <a:latin typeface="Calibri Light"/>
              </a:rPr>
              <a:t>Industrialisation</a:t>
            </a:r>
          </a:p>
        </p:txBody>
      </p:sp>
      <p:pic>
        <p:nvPicPr>
          <p:cNvPr id="5" name="Picture 4" descr="tmpb5q475cn.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7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612"/>
                </a:solidFill>
                <a:latin typeface="Calibri"/>
              </a:rPr>
              <a:t>Industrialisation is the process of developing industries in a country or region on a wide scale. It usually means more machines, more factories and more goods being produced in less time.</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In Manchester, new mills and steam-powered machines changed production from small workshops to large factories. That shift increased output and profits, but it also concentrated workers in crowded industrial districts and changed daily life for everyone nearby.</a:t>
            </a:r>
          </a:p>
        </p:txBody>
      </p:sp>
      <p:sp>
        <p:nvSpPr>
          <p:cNvPr id="10" name="Rectangle 9"/>
          <p:cNvSpPr/>
          <p:nvPr/>
        </p:nvSpPr>
        <p:spPr>
          <a:xfrm>
            <a:off x="0" y="6768000"/>
            <a:ext cx="12192119" cy="90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900" b="1" i="0">
                <a:solidFill>
                  <a:srgbClr val="FFFFFF"/>
                </a:solidFill>
                <a:latin typeface="Calibri Light"/>
              </a:rPr>
              <a:t>Social Class</a:t>
            </a:r>
          </a:p>
        </p:txBody>
      </p:sp>
      <p:pic>
        <p:nvPicPr>
          <p:cNvPr id="5" name="Picture 4" descr="tmpy6hdal5d.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7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612"/>
                </a:solidFill>
                <a:latin typeface="Calibri"/>
              </a:rPr>
              <a:t>Social class is a division of society based on social and economic status. During industrialisation, class shaped who owned wealth, who sold labour and who had power to influence change.</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A factory owner could live comfortably from profits, while a labourer depended on wages and had little control over working conditions. That difference in class position helped explain why the same factory system could look like opportunity to one person and hardship to another.</a:t>
            </a:r>
          </a:p>
        </p:txBody>
      </p:sp>
      <p:sp>
        <p:nvSpPr>
          <p:cNvPr id="10" name="Rectangle 9"/>
          <p:cNvSpPr/>
          <p:nvPr/>
        </p:nvSpPr>
        <p:spPr>
          <a:xfrm>
            <a:off x="0" y="6768000"/>
            <a:ext cx="12192119" cy="90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200" b="1" i="0">
                <a:solidFill>
                  <a:srgbClr val="7E3D25"/>
                </a:solidFill>
                <a:latin typeface="Calibri Light"/>
              </a:rPr>
              <a:t>Economic Interests Shape Judgement</a:t>
            </a:r>
          </a:p>
        </p:txBody>
      </p:sp>
      <p:sp>
        <p:nvSpPr>
          <p:cNvPr id="3" name="Rectangle 2"/>
          <p:cNvSpPr/>
          <p:nvPr/>
        </p:nvSpPr>
        <p:spPr>
          <a:xfrm>
            <a:off x="540000" y="1170000"/>
            <a:ext cx="1260000" cy="504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_hu6ejwq.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9744" y="1445136"/>
            <a:ext cx="143591" cy="143591"/>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98979" y="1332000"/>
            <a:ext cx="7189549" cy="1138806"/>
          </a:xfrm>
          <a:prstGeom prst="rect">
            <a:avLst/>
          </a:prstGeom>
          <a:noFill/>
        </p:spPr>
        <p:txBody>
          <a:bodyPr wrap="square"/>
          <a:lstStyle/>
          <a:p>
            <a:pPr algn="l"/>
            <a:r>
              <a:rPr sz="1800" b="0" i="0">
                <a:solidFill>
                  <a:srgbClr val="211612"/>
                </a:solidFill>
                <a:latin typeface="Calibri"/>
              </a:rPr>
              <a:t>A factory owner often backed industrialisation because it could raise production and profits. When new machinery made goods faster and cheaper, owners were usually the first group to gain financially, so they had a strong reason to support expansion.</a:t>
            </a:r>
          </a:p>
        </p:txBody>
      </p:sp>
      <p:sp>
        <p:nvSpPr>
          <p:cNvPr id="8" name="Rectangle 7"/>
          <p:cNvSpPr/>
          <p:nvPr/>
        </p:nvSpPr>
        <p:spPr>
          <a:xfrm>
            <a:off x="898979" y="2535402"/>
            <a:ext cx="718954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9744" y="2727534"/>
            <a:ext cx="143591" cy="143591"/>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98979" y="2614397"/>
            <a:ext cx="7189549" cy="1138806"/>
          </a:xfrm>
          <a:prstGeom prst="rect">
            <a:avLst/>
          </a:prstGeom>
          <a:noFill/>
        </p:spPr>
        <p:txBody>
          <a:bodyPr wrap="square"/>
          <a:lstStyle/>
          <a:p>
            <a:pPr algn="l"/>
            <a:r>
              <a:rPr sz="1800" b="0" i="0">
                <a:solidFill>
                  <a:srgbClr val="211612"/>
                </a:solidFill>
                <a:latin typeface="Calibri"/>
              </a:rPr>
              <a:t>A young labourer saw the same factory system through wages, hours and conditions. Long shifts in noisy, crowded mills could mean exhaustion or injury, so economic change could feel like pressure rather than progress.</a:t>
            </a:r>
          </a:p>
        </p:txBody>
      </p:sp>
      <p:sp>
        <p:nvSpPr>
          <p:cNvPr id="11" name="Rectangle 10"/>
          <p:cNvSpPr/>
          <p:nvPr/>
        </p:nvSpPr>
        <p:spPr>
          <a:xfrm>
            <a:off x="898979" y="3817800"/>
            <a:ext cx="718954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9744" y="4009932"/>
            <a:ext cx="143591" cy="143591"/>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98979" y="3896795"/>
            <a:ext cx="7189549" cy="1138806"/>
          </a:xfrm>
          <a:prstGeom prst="rect">
            <a:avLst/>
          </a:prstGeom>
          <a:noFill/>
        </p:spPr>
        <p:txBody>
          <a:bodyPr wrap="square"/>
          <a:lstStyle/>
          <a:p>
            <a:pPr algn="l"/>
            <a:r>
              <a:rPr sz="1800" b="0" i="0">
                <a:solidFill>
                  <a:srgbClr val="211612"/>
                </a:solidFill>
                <a:latin typeface="Calibri"/>
              </a:rPr>
              <a:t>A traditional landowner might worry about factories drawing labour away from the countryside. If wages, migration and prices changed, older land-based wealth could seem less secure, so industrial growth might be viewed with suspicion.</a:t>
            </a:r>
          </a:p>
        </p:txBody>
      </p:sp>
      <p:sp>
        <p:nvSpPr>
          <p:cNvPr id="14" name="Rectangle 13"/>
          <p:cNvSpPr/>
          <p:nvPr/>
        </p:nvSpPr>
        <p:spPr>
          <a:xfrm>
            <a:off x="898979" y="5100197"/>
            <a:ext cx="718954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9744" y="5292329"/>
            <a:ext cx="143591" cy="143591"/>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98979" y="5179193"/>
            <a:ext cx="7189549" cy="1138806"/>
          </a:xfrm>
          <a:prstGeom prst="rect">
            <a:avLst/>
          </a:prstGeom>
          <a:noFill/>
        </p:spPr>
        <p:txBody>
          <a:bodyPr wrap="square"/>
          <a:lstStyle/>
          <a:p>
            <a:pPr algn="l"/>
            <a:r>
              <a:rPr sz="1800" b="0" i="0">
                <a:solidFill>
                  <a:srgbClr val="211612"/>
                </a:solidFill>
                <a:latin typeface="Calibri"/>
              </a:rPr>
              <a:t>These interests were not just personal opinions; they were linked to survival, status and control. People tended to support the changes that protected their income and resist the changes that threatened it.</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900" b="1" i="0">
                <a:solidFill>
                  <a:srgbClr val="FFFFFF"/>
                </a:solidFill>
                <a:latin typeface="Calibri Light"/>
              </a:rPr>
              <a:t>Reform</a:t>
            </a:r>
          </a:p>
        </p:txBody>
      </p:sp>
      <p:pic>
        <p:nvPicPr>
          <p:cNvPr id="5" name="Picture 4" descr="tmp56my1ubd.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7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612"/>
                </a:solidFill>
                <a:latin typeface="Calibri"/>
              </a:rPr>
              <a:t>Reform means changes made to improve a system, often to address social problems. In the Industrial Revolution, reform usually meant pushing factories and governments to reduce harm caused by long hours, unsafe work and child labour.</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In Britain, reformers campaigned for child labour laws because they believed economic growth should not depend on harming children. Campaigns by figures such as Lord Shaftesbury helped build pressure for laws that limited working hours and improved conditions in factories and mines.</a:t>
            </a:r>
          </a:p>
        </p:txBody>
      </p:sp>
      <p:sp>
        <p:nvSpPr>
          <p:cNvPr id="10" name="Rectangle 9"/>
          <p:cNvSpPr/>
          <p:nvPr/>
        </p:nvSpPr>
        <p:spPr>
          <a:xfrm>
            <a:off x="0" y="6768000"/>
            <a:ext cx="12192119" cy="90000"/>
          </a:xfrm>
          <a:prstGeom prst="rect">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200" b="1" i="0">
                <a:solidFill>
                  <a:srgbClr val="7E3D25"/>
                </a:solidFill>
                <a:latin typeface="Calibri Light"/>
              </a:rPr>
              <a:t>Perspective Depends on Position</a:t>
            </a:r>
          </a:p>
        </p:txBody>
      </p:sp>
      <p:sp>
        <p:nvSpPr>
          <p:cNvPr id="3" name="Rectangle 2"/>
          <p:cNvSpPr/>
          <p:nvPr/>
        </p:nvSpPr>
        <p:spPr>
          <a:xfrm>
            <a:off x="540000" y="1170000"/>
            <a:ext cx="1260000" cy="50400"/>
          </a:xfrm>
          <a:prstGeom prst="rect">
            <a:avLst/>
          </a:prstGeom>
          <a:solidFill>
            <a:srgbClr val="DA2F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7qcmyzb_.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9744" y="1445136"/>
            <a:ext cx="143591" cy="143591"/>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98979" y="1332000"/>
            <a:ext cx="7189549" cy="1138806"/>
          </a:xfrm>
          <a:prstGeom prst="rect">
            <a:avLst/>
          </a:prstGeom>
          <a:noFill/>
        </p:spPr>
        <p:txBody>
          <a:bodyPr wrap="square"/>
          <a:lstStyle/>
          <a:p>
            <a:pPr algn="l"/>
            <a:r>
              <a:rPr sz="1800" b="0" i="0">
                <a:solidFill>
                  <a:srgbClr val="211612"/>
                </a:solidFill>
                <a:latin typeface="Calibri"/>
              </a:rPr>
              <a:t>Perspective is a particular attitude or way of viewing something, shaped by experience and belief. Two people can watch the same industrial change and describe it very differently because they stand in different social and economic positions.</a:t>
            </a:r>
          </a:p>
        </p:txBody>
      </p:sp>
      <p:sp>
        <p:nvSpPr>
          <p:cNvPr id="8" name="Rectangle 7"/>
          <p:cNvSpPr/>
          <p:nvPr/>
        </p:nvSpPr>
        <p:spPr>
          <a:xfrm>
            <a:off x="898979" y="2535402"/>
            <a:ext cx="718954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9744" y="2727534"/>
            <a:ext cx="143591" cy="143591"/>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98979" y="2614397"/>
            <a:ext cx="7189549" cy="1138806"/>
          </a:xfrm>
          <a:prstGeom prst="rect">
            <a:avLst/>
          </a:prstGeom>
          <a:noFill/>
        </p:spPr>
        <p:txBody>
          <a:bodyPr wrap="square"/>
          <a:lstStyle/>
          <a:p>
            <a:pPr algn="l"/>
            <a:r>
              <a:rPr sz="1800" b="0" i="0">
                <a:solidFill>
                  <a:srgbClr val="211612"/>
                </a:solidFill>
                <a:latin typeface="Calibri"/>
              </a:rPr>
              <a:t>Factory owners were more likely to see efficiency, profits and growth, while labourers were more likely to notice fatigue, danger and low pay. Reformers could focus on injustice, and landowners could focus on loss of influence or disruption to rural life.</a:t>
            </a:r>
          </a:p>
        </p:txBody>
      </p:sp>
      <p:sp>
        <p:nvSpPr>
          <p:cNvPr id="11" name="Rectangle 10"/>
          <p:cNvSpPr/>
          <p:nvPr/>
        </p:nvSpPr>
        <p:spPr>
          <a:xfrm>
            <a:off x="898979" y="3817800"/>
            <a:ext cx="718954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9744" y="4009932"/>
            <a:ext cx="143591" cy="143591"/>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98979" y="3896795"/>
            <a:ext cx="7189549" cy="1138806"/>
          </a:xfrm>
          <a:prstGeom prst="rect">
            <a:avLst/>
          </a:prstGeom>
          <a:noFill/>
        </p:spPr>
        <p:txBody>
          <a:bodyPr wrap="square"/>
          <a:lstStyle/>
          <a:p>
            <a:pPr algn="l"/>
            <a:r>
              <a:rPr sz="1800" b="0" i="0">
                <a:solidFill>
                  <a:srgbClr val="211612"/>
                </a:solidFill>
                <a:latin typeface="Calibri"/>
              </a:rPr>
              <a:t>This helps explain why debates about industrialisation became so heated. People were not arguing only about facts; they were arguing about what those facts meant for their own lives and futures.</a:t>
            </a:r>
          </a:p>
        </p:txBody>
      </p:sp>
      <p:sp>
        <p:nvSpPr>
          <p:cNvPr id="14" name="Rectangle 13"/>
          <p:cNvSpPr/>
          <p:nvPr/>
        </p:nvSpPr>
        <p:spPr>
          <a:xfrm>
            <a:off x="898979" y="5100197"/>
            <a:ext cx="718954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9744" y="5292329"/>
            <a:ext cx="143591" cy="143591"/>
          </a:xfrm>
          <a:prstGeom prst="ellipse">
            <a:avLst/>
          </a:prstGeom>
          <a:solidFill>
            <a:srgbClr val="7E3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98979" y="5179193"/>
            <a:ext cx="7189549" cy="1138806"/>
          </a:xfrm>
          <a:prstGeom prst="rect">
            <a:avLst/>
          </a:prstGeom>
          <a:noFill/>
        </p:spPr>
        <p:txBody>
          <a:bodyPr wrap="square"/>
          <a:lstStyle/>
          <a:p>
            <a:pPr algn="l"/>
            <a:r>
              <a:rPr sz="1800" b="0" i="0">
                <a:solidFill>
                  <a:srgbClr val="211612"/>
                </a:solidFill>
                <a:latin typeface="Calibri"/>
              </a:rPr>
              <a:t>A useful historian asks not just 'What happened?' but 'Who was speaking, and what did they have to gain or lose?' That question turns perspective into evidence.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