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Link curiosity to germination and one changing factor.</a:t>
            </a:r>
          </a:p>
          <a:p>
            <a:r>
              <a:t>- Keep it simple: one factor, one test.</a:t>
            </a:r>
          </a:p>
          <a:p>
            <a:r>
              <a:t>Opening hook — say this: "Did you know that some seeds can sprout in complete darkness? What if you could control how fast they grow?"</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Reinforce one factor, one fair test.</a:t>
            </a:r>
          </a:p>
          <a:p>
            <a:r>
              <a:t>- Ask students to connect factor + germination + data.</a:t>
            </a:r>
          </a:p>
          <a:p>
            <a:r>
              <a:t>- End with a real-world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Success criteria should match the lesson task.</a:t>
            </a:r>
          </a:p>
          <a:p>
            <a:r>
              <a:t>- Emphasise one factor only.</a:t>
            </a:r>
          </a:p>
          <a:p>
            <a:r>
              <a:t>- Students will design a fair seed test.</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beliefs before teaching.</a:t>
            </a:r>
          </a:p>
          <a:p>
            <a:r>
              <a:t>- Listen for misconceptions about light and water.</a:t>
            </a:r>
          </a:p>
          <a:p>
            <a:r>
              <a:t>- Keep answers brief and informal.</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Choose concrete examples students will meet later.</a:t>
            </a:r>
          </a:p>
          <a:p>
            <a:r>
              <a:t>- Do not over-explain yet.</a:t>
            </a:r>
          </a:p>
          <a:p>
            <a:r>
              <a:t>- Refer back to these words during the build.</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Non-living means not an animal or plant.</a:t>
            </a:r>
          </a:p>
          <a:p>
            <a:r>
              <a:t>- Link the factor to seed growth, not mature plants only.</a:t>
            </a:r>
          </a:p>
          <a:p>
            <a:r>
              <a:t>- Use the farmer example.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the start of growth.</a:t>
            </a:r>
          </a:p>
          <a:p>
            <a:r>
              <a:t>- Some seeds can germinate without light.</a:t>
            </a:r>
          </a:p>
          <a:p>
            <a:r>
              <a:t>- Connect to the window example.</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Point out changed, measured and kept-same parts.</a:t>
            </a:r>
          </a:p>
          <a:p>
            <a:r>
              <a:t>- Use the school project example.</a:t>
            </a:r>
          </a:p>
          <a:p>
            <a:r>
              <a:t>- Keep the test fair and simple.</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The finished product is a labelled plan or diagram.</a:t>
            </a:r>
          </a:p>
          <a:p>
            <a:r>
              <a:t>- Remind students to test only one factor.</a:t>
            </a:r>
          </a:p>
          <a:p>
            <a:r>
              <a:t>- Encourage clear measurements, not vague observations.</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It helps you tell which factor caused the change | Q2: A. Controls | Q3: B. Light can affect germination conditions</a:t>
            </a:r>
          </a:p>
          <a:p/>
          <a:p>
            <a:r>
              <a:t>- Questions focus on fair testing and germination.</a:t>
            </a:r>
          </a:p>
          <a:p>
            <a:r>
              <a:t>- Check for confusion between light and later growth.</a:t>
            </a:r>
          </a:p>
          <a:p>
            <a:r>
              <a:t>- Vary the correct option position.</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16t_de18.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700" b="1" i="0">
                <a:solidFill>
                  <a:srgbClr val="FFFFFF"/>
                </a:solidFill>
                <a:latin typeface="Trebuchet MS"/>
              </a:rPr>
              <a:t>Can We Control Seed Growth?</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investigating abiotic factors and germination</a:t>
            </a:r>
          </a:p>
        </p:txBody>
      </p:sp>
      <p:sp>
        <p:nvSpPr>
          <p:cNvPr id="8" name="Rectangle 7"/>
          <p:cNvSpPr/>
          <p:nvPr/>
        </p:nvSpPr>
        <p:spPr>
          <a:xfrm>
            <a:off x="0" y="6757200"/>
            <a:ext cx="12192119" cy="1008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257E77"/>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2FDA54"/>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300" b="1" i="0">
                <a:solidFill>
                  <a:srgbClr val="FFFFFF"/>
                </a:solidFill>
                <a:latin typeface="Trebuchet MS"/>
              </a:rPr>
              <a:t>How does changing one abiotic factor affect the germination of seeds?</a:t>
            </a:r>
          </a:p>
        </p:txBody>
      </p:sp>
      <p:sp>
        <p:nvSpPr>
          <p:cNvPr id="5" name="Rectangle 4"/>
          <p:cNvSpPr/>
          <p:nvPr/>
        </p:nvSpPr>
        <p:spPr>
          <a:xfrm>
            <a:off x="5556059" y="1260000"/>
            <a:ext cx="1080000" cy="432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00880"/>
            <a:ext cx="306000" cy="306000"/>
          </a:xfrm>
          <a:prstGeom prst="ellipse">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00880"/>
            <a:ext cx="306000" cy="306000"/>
          </a:xfrm>
          <a:prstGeom prst="rect">
            <a:avLst/>
          </a:prstGeom>
          <a:noFill/>
        </p:spPr>
        <p:txBody>
          <a:bodyPr wrap="square" anchor="ctr"/>
          <a:lstStyle/>
          <a:p>
            <a:pPr algn="ctr"/>
            <a:r>
              <a:rPr sz="1400" b="1" i="0">
                <a:solidFill>
                  <a:srgbClr val="257E77"/>
                </a:solidFill>
                <a:latin typeface="Calibri"/>
              </a:rPr>
              <a:t>1</a:t>
            </a:r>
          </a:p>
        </p:txBody>
      </p:sp>
      <p:sp>
        <p:nvSpPr>
          <p:cNvPr id="8" name="TextBox 7"/>
          <p:cNvSpPr txBox="1"/>
          <p:nvPr/>
        </p:nvSpPr>
        <p:spPr>
          <a:xfrm>
            <a:off x="990000" y="1512000"/>
            <a:ext cx="10662119" cy="1483760"/>
          </a:xfrm>
          <a:prstGeom prst="rect">
            <a:avLst/>
          </a:prstGeom>
          <a:noFill/>
        </p:spPr>
        <p:txBody>
          <a:bodyPr wrap="square" anchor="ctr"/>
          <a:lstStyle/>
          <a:p>
            <a:pPr algn="l"/>
            <a:r>
              <a:rPr sz="1800" b="0" i="0">
                <a:solidFill>
                  <a:srgbClr val="FFFFFF"/>
                </a:solidFill>
                <a:latin typeface="Calibri"/>
              </a:rPr>
              <a:t>Abiotic factors are non-living parts of the environment, and they can change how successfully seeds germinate.</a:t>
            </a:r>
          </a:p>
        </p:txBody>
      </p:sp>
      <p:sp>
        <p:nvSpPr>
          <p:cNvPr id="9" name="Oval 8"/>
          <p:cNvSpPr/>
          <p:nvPr/>
        </p:nvSpPr>
        <p:spPr>
          <a:xfrm>
            <a:off x="540000" y="3584640"/>
            <a:ext cx="306000" cy="306000"/>
          </a:xfrm>
          <a:prstGeom prst="ellipse">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84640"/>
            <a:ext cx="306000" cy="306000"/>
          </a:xfrm>
          <a:prstGeom prst="rect">
            <a:avLst/>
          </a:prstGeom>
          <a:noFill/>
        </p:spPr>
        <p:txBody>
          <a:bodyPr wrap="square" anchor="ctr"/>
          <a:lstStyle/>
          <a:p>
            <a:pPr algn="ctr"/>
            <a:r>
              <a:rPr sz="1400" b="1" i="0">
                <a:solidFill>
                  <a:srgbClr val="257E77"/>
                </a:solidFill>
                <a:latin typeface="Calibri"/>
              </a:rPr>
              <a:t>2</a:t>
            </a:r>
          </a:p>
        </p:txBody>
      </p:sp>
      <p:sp>
        <p:nvSpPr>
          <p:cNvPr id="11" name="TextBox 10"/>
          <p:cNvSpPr txBox="1"/>
          <p:nvPr/>
        </p:nvSpPr>
        <p:spPr>
          <a:xfrm>
            <a:off x="990000" y="2995760"/>
            <a:ext cx="10662119" cy="1483760"/>
          </a:xfrm>
          <a:prstGeom prst="rect">
            <a:avLst/>
          </a:prstGeom>
          <a:noFill/>
        </p:spPr>
        <p:txBody>
          <a:bodyPr wrap="square" anchor="ctr"/>
          <a:lstStyle/>
          <a:p>
            <a:pPr algn="l"/>
            <a:r>
              <a:rPr sz="1800" b="0" i="0">
                <a:solidFill>
                  <a:srgbClr val="FFFFFF"/>
                </a:solidFill>
                <a:latin typeface="Calibri"/>
              </a:rPr>
              <a:t>Seed germination is the start of a new plant, so it is a good process for testing how conditions like water or light make a difference.</a:t>
            </a:r>
          </a:p>
        </p:txBody>
      </p:sp>
      <p:sp>
        <p:nvSpPr>
          <p:cNvPr id="12" name="Oval 11"/>
          <p:cNvSpPr/>
          <p:nvPr/>
        </p:nvSpPr>
        <p:spPr>
          <a:xfrm>
            <a:off x="540000" y="5068400"/>
            <a:ext cx="306000" cy="306000"/>
          </a:xfrm>
          <a:prstGeom prst="ellipse">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68400"/>
            <a:ext cx="306000" cy="306000"/>
          </a:xfrm>
          <a:prstGeom prst="rect">
            <a:avLst/>
          </a:prstGeom>
          <a:noFill/>
        </p:spPr>
        <p:txBody>
          <a:bodyPr wrap="square" anchor="ctr"/>
          <a:lstStyle/>
          <a:p>
            <a:pPr algn="ctr"/>
            <a:r>
              <a:rPr sz="1400" b="1" i="0">
                <a:solidFill>
                  <a:srgbClr val="257E77"/>
                </a:solidFill>
                <a:latin typeface="Calibri"/>
              </a:rPr>
              <a:t>3</a:t>
            </a:r>
          </a:p>
        </p:txBody>
      </p:sp>
      <p:sp>
        <p:nvSpPr>
          <p:cNvPr id="14" name="TextBox 13"/>
          <p:cNvSpPr txBox="1"/>
          <p:nvPr/>
        </p:nvSpPr>
        <p:spPr>
          <a:xfrm>
            <a:off x="990000" y="4479520"/>
            <a:ext cx="10662119" cy="1483760"/>
          </a:xfrm>
          <a:prstGeom prst="rect">
            <a:avLst/>
          </a:prstGeom>
          <a:noFill/>
        </p:spPr>
        <p:txBody>
          <a:bodyPr wrap="square" anchor="ctr"/>
          <a:lstStyle/>
          <a:p>
            <a:pPr algn="l"/>
            <a:r>
              <a:rPr sz="1800" b="0" i="0">
                <a:solidFill>
                  <a:srgbClr val="FFFFFF"/>
                </a:solidFill>
                <a:latin typeface="Calibri"/>
              </a:rPr>
              <a:t>A fair investigation changes one variable, measures one result, and keeps the other conditions the same so the data can be trusted.</a:t>
            </a:r>
          </a:p>
        </p:txBody>
      </p:sp>
      <p:sp>
        <p:nvSpPr>
          <p:cNvPr id="15" name="Rounded Rectangle 14"/>
          <p:cNvSpPr/>
          <p:nvPr/>
        </p:nvSpPr>
        <p:spPr>
          <a:xfrm>
            <a:off x="540000" y="6071280"/>
            <a:ext cx="11112119" cy="606720"/>
          </a:xfrm>
          <a:prstGeom prst="roundRect">
            <a:avLst>
              <a:gd name="adj" fmla="val 4000"/>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71280"/>
            <a:ext cx="10752119" cy="606720"/>
          </a:xfrm>
          <a:prstGeom prst="rect">
            <a:avLst/>
          </a:prstGeom>
          <a:noFill/>
        </p:spPr>
        <p:txBody>
          <a:bodyPr wrap="square" anchor="ctr"/>
          <a:lstStyle/>
          <a:p>
            <a:pPr algn="l"/>
            <a:r>
              <a:rPr sz="1400" b="0" i="1">
                <a:solidFill>
                  <a:srgbClr val="257E77"/>
                </a:solidFill>
                <a:latin typeface="Calibri"/>
              </a:rPr>
              <a:t>Exit ticket:  In two sentences, explain how one abiotic factor affects seed germination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900" b="1" i="0">
                <a:solidFill>
                  <a:srgbClr val="7CC0BA"/>
                </a:solidFill>
                <a:latin typeface="Calibri"/>
              </a:rPr>
              <a:t>LEARNING INTENTION</a:t>
            </a:r>
          </a:p>
        </p:txBody>
      </p:sp>
      <p:sp>
        <p:nvSpPr>
          <p:cNvPr id="4" name="Rectangle 3"/>
          <p:cNvSpPr/>
          <p:nvPr/>
        </p:nvSpPr>
        <p:spPr>
          <a:xfrm>
            <a:off x="540000" y="827999"/>
            <a:ext cx="720000" cy="36000"/>
          </a:xfrm>
          <a:prstGeom prst="rect">
            <a:avLst/>
          </a:prstGeom>
          <a:solidFill>
            <a:srgbClr val="7CC0B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plan and conduct an investigation testing how one abiotic factor affects plant growth</a:t>
            </a:r>
          </a:p>
        </p:txBody>
      </p:sp>
      <p:sp>
        <p:nvSpPr>
          <p:cNvPr id="7" name="TextBox 6"/>
          <p:cNvSpPr txBox="1"/>
          <p:nvPr/>
        </p:nvSpPr>
        <p:spPr>
          <a:xfrm>
            <a:off x="5760000" y="540000"/>
            <a:ext cx="6162119" cy="216000"/>
          </a:xfrm>
          <a:prstGeom prst="rect">
            <a:avLst/>
          </a:prstGeom>
          <a:noFill/>
        </p:spPr>
        <p:txBody>
          <a:bodyPr wrap="square"/>
          <a:lstStyle/>
          <a:p>
            <a:pPr algn="l"/>
            <a:r>
              <a:rPr sz="900" b="1" i="0">
                <a:solidFill>
                  <a:srgbClr val="257E77"/>
                </a:solidFill>
                <a:latin typeface="Calibri"/>
              </a:rPr>
              <a:t>SUCCESS CRITERIA</a:t>
            </a:r>
          </a:p>
        </p:txBody>
      </p:sp>
      <p:sp>
        <p:nvSpPr>
          <p:cNvPr id="8" name="Rectangle 7"/>
          <p:cNvSpPr/>
          <p:nvPr/>
        </p:nvSpPr>
        <p:spPr>
          <a:xfrm>
            <a:off x="5760000" y="827999"/>
            <a:ext cx="720000"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0"/>
                </a:solidFill>
                <a:latin typeface="Calibri"/>
              </a:rPr>
              <a:t>I can explain how an abiotic factor can change seed germination</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0"/>
                </a:solidFill>
                <a:latin typeface="Calibri"/>
              </a:rPr>
              <a:t>I can compare a fair test with an unfair test in a seed investigation</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0"/>
                </a:solidFill>
                <a:latin typeface="Calibri"/>
              </a:rPr>
              <a:t>I can give examples of variables you would change, keep the same, and measure</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0"/>
                </a:solidFill>
                <a:latin typeface="Calibri"/>
              </a:rPr>
              <a:t>I can identify and describe a simple hypothesis for seed growth</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9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7E77"/>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on your own, talk with your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900" b="1" i="0">
                <a:solidFill>
                  <a:srgbClr val="257E77"/>
                </a:solidFill>
                <a:latin typeface="Trebuchet MS"/>
              </a:rPr>
              <a:t>Seeds, Light and Water</a:t>
            </a:r>
          </a:p>
        </p:txBody>
      </p:sp>
      <p:sp>
        <p:nvSpPr>
          <p:cNvPr id="9" name="Rectangle 8"/>
          <p:cNvSpPr/>
          <p:nvPr/>
        </p:nvSpPr>
        <p:spPr>
          <a:xfrm>
            <a:off x="540000" y="1116000"/>
            <a:ext cx="1260000" cy="432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300" b="0" i="0">
                <a:solidFill>
                  <a:srgbClr val="122120"/>
                </a:solidFill>
                <a:latin typeface="Calibri"/>
              </a:rPr>
              <a:t>Do you think all seeds need light to start germinating?</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300" b="0" i="0">
                <a:solidFill>
                  <a:srgbClr val="122120"/>
                </a:solidFill>
                <a:latin typeface="Calibri"/>
              </a:rPr>
              <a:t>If a plant is growing near a window, what might be helping it grow faster?</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7E77"/>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0138"/>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689"/>
            <a:ext cx="11112119" cy="483449"/>
          </a:xfrm>
          <a:prstGeom prst="rect">
            <a:avLst/>
          </a:prstGeom>
          <a:noFill/>
        </p:spPr>
        <p:txBody>
          <a:bodyPr wrap="square"/>
          <a:lstStyle/>
          <a:p>
            <a:pPr algn="l"/>
            <a:r>
              <a:rPr sz="3700" b="1" i="0">
                <a:solidFill>
                  <a:srgbClr val="FFFFFF"/>
                </a:solidFill>
                <a:latin typeface="Trebuchet MS"/>
              </a:rPr>
              <a:t>Key Vocabulary</a:t>
            </a:r>
          </a:p>
        </p:txBody>
      </p:sp>
      <p:sp>
        <p:nvSpPr>
          <p:cNvPr id="4" name="Rounded Rectangle 3"/>
          <p:cNvSpPr/>
          <p:nvPr/>
        </p:nvSpPr>
        <p:spPr>
          <a:xfrm>
            <a:off x="540000" y="198634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022342"/>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130342"/>
            <a:ext cx="5124059" cy="234000"/>
          </a:xfrm>
          <a:prstGeom prst="rect">
            <a:avLst/>
          </a:prstGeom>
          <a:noFill/>
        </p:spPr>
        <p:txBody>
          <a:bodyPr wrap="square"/>
          <a:lstStyle/>
          <a:p>
            <a:pPr algn="l"/>
            <a:r>
              <a:rPr sz="1400" b="1" i="0">
                <a:solidFill>
                  <a:srgbClr val="257E77"/>
                </a:solidFill>
                <a:latin typeface="Trebuchet MS"/>
              </a:rPr>
              <a:t>ABIOTIC</a:t>
            </a:r>
          </a:p>
        </p:txBody>
      </p:sp>
      <p:sp>
        <p:nvSpPr>
          <p:cNvPr id="7" name="TextBox 6"/>
          <p:cNvSpPr txBox="1"/>
          <p:nvPr/>
        </p:nvSpPr>
        <p:spPr>
          <a:xfrm>
            <a:off x="702000" y="2364342"/>
            <a:ext cx="5124059" cy="462719"/>
          </a:xfrm>
          <a:prstGeom prst="rect">
            <a:avLst/>
          </a:prstGeom>
          <a:noFill/>
        </p:spPr>
        <p:txBody>
          <a:bodyPr wrap="square"/>
          <a:lstStyle/>
          <a:p>
            <a:pPr algn="l"/>
            <a:r>
              <a:rPr sz="1400" b="0" i="0">
                <a:solidFill>
                  <a:srgbClr val="122120"/>
                </a:solidFill>
                <a:latin typeface="Calibri"/>
              </a:rPr>
              <a:t>A non-living part of the environment that affects living things.</a:t>
            </a:r>
          </a:p>
        </p:txBody>
      </p:sp>
      <p:sp>
        <p:nvSpPr>
          <p:cNvPr id="8" name="Rounded Rectangle 7"/>
          <p:cNvSpPr/>
          <p:nvPr/>
        </p:nvSpPr>
        <p:spPr>
          <a:xfrm>
            <a:off x="6204059" y="1986342"/>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022342"/>
            <a:ext cx="5232059" cy="36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130342"/>
            <a:ext cx="5124059" cy="234000"/>
          </a:xfrm>
          <a:prstGeom prst="rect">
            <a:avLst/>
          </a:prstGeom>
          <a:noFill/>
        </p:spPr>
        <p:txBody>
          <a:bodyPr wrap="square"/>
          <a:lstStyle/>
          <a:p>
            <a:pPr algn="l"/>
            <a:r>
              <a:rPr sz="1400" b="1" i="0">
                <a:solidFill>
                  <a:srgbClr val="2FDA54"/>
                </a:solidFill>
                <a:latin typeface="Trebuchet MS"/>
              </a:rPr>
              <a:t>GERMINATION</a:t>
            </a:r>
          </a:p>
        </p:txBody>
      </p:sp>
      <p:sp>
        <p:nvSpPr>
          <p:cNvPr id="11" name="TextBox 10"/>
          <p:cNvSpPr txBox="1"/>
          <p:nvPr/>
        </p:nvSpPr>
        <p:spPr>
          <a:xfrm>
            <a:off x="6366059" y="2364342"/>
            <a:ext cx="5124059" cy="462719"/>
          </a:xfrm>
          <a:prstGeom prst="rect">
            <a:avLst/>
          </a:prstGeom>
          <a:noFill/>
        </p:spPr>
        <p:txBody>
          <a:bodyPr wrap="square"/>
          <a:lstStyle/>
          <a:p>
            <a:pPr algn="l"/>
            <a:r>
              <a:rPr sz="1400" b="0" i="0">
                <a:solidFill>
                  <a:srgbClr val="122120"/>
                </a:solidFill>
                <a:latin typeface="Calibri"/>
              </a:rPr>
              <a:t>When a seed starts to grow into a new plant.</a:t>
            </a:r>
          </a:p>
        </p:txBody>
      </p:sp>
      <p:sp>
        <p:nvSpPr>
          <p:cNvPr id="12" name="Rounded Rectangle 11"/>
          <p:cNvSpPr/>
          <p:nvPr/>
        </p:nvSpPr>
        <p:spPr>
          <a:xfrm>
            <a:off x="540000" y="306106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97061"/>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205061"/>
            <a:ext cx="5124059" cy="234000"/>
          </a:xfrm>
          <a:prstGeom prst="rect">
            <a:avLst/>
          </a:prstGeom>
          <a:noFill/>
        </p:spPr>
        <p:txBody>
          <a:bodyPr wrap="square"/>
          <a:lstStyle/>
          <a:p>
            <a:pPr algn="l"/>
            <a:r>
              <a:rPr sz="1400" b="1" i="0">
                <a:solidFill>
                  <a:srgbClr val="257E77"/>
                </a:solidFill>
                <a:latin typeface="Trebuchet MS"/>
              </a:rPr>
              <a:t>VARIABLE</a:t>
            </a:r>
          </a:p>
        </p:txBody>
      </p:sp>
      <p:sp>
        <p:nvSpPr>
          <p:cNvPr id="15" name="TextBox 14"/>
          <p:cNvSpPr txBox="1"/>
          <p:nvPr/>
        </p:nvSpPr>
        <p:spPr>
          <a:xfrm>
            <a:off x="702000" y="3439061"/>
            <a:ext cx="5124059" cy="462719"/>
          </a:xfrm>
          <a:prstGeom prst="rect">
            <a:avLst/>
          </a:prstGeom>
          <a:noFill/>
        </p:spPr>
        <p:txBody>
          <a:bodyPr wrap="square"/>
          <a:lstStyle/>
          <a:p>
            <a:pPr algn="l"/>
            <a:r>
              <a:rPr sz="1400" b="0" i="0">
                <a:solidFill>
                  <a:srgbClr val="122120"/>
                </a:solidFill>
                <a:latin typeface="Calibri"/>
              </a:rPr>
              <a:t>Something in an experiment that can change or be kept the same.</a:t>
            </a:r>
          </a:p>
        </p:txBody>
      </p:sp>
      <p:sp>
        <p:nvSpPr>
          <p:cNvPr id="16" name="Rounded Rectangle 15"/>
          <p:cNvSpPr/>
          <p:nvPr/>
        </p:nvSpPr>
        <p:spPr>
          <a:xfrm>
            <a:off x="6204059" y="3061061"/>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97061"/>
            <a:ext cx="5232059" cy="36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205061"/>
            <a:ext cx="5124059" cy="234000"/>
          </a:xfrm>
          <a:prstGeom prst="rect">
            <a:avLst/>
          </a:prstGeom>
          <a:noFill/>
        </p:spPr>
        <p:txBody>
          <a:bodyPr wrap="square"/>
          <a:lstStyle/>
          <a:p>
            <a:pPr algn="l"/>
            <a:r>
              <a:rPr sz="1400" b="1" i="0">
                <a:solidFill>
                  <a:srgbClr val="2FDA54"/>
                </a:solidFill>
                <a:latin typeface="Trebuchet MS"/>
              </a:rPr>
              <a:t>HYPOTHESIS</a:t>
            </a:r>
          </a:p>
        </p:txBody>
      </p:sp>
      <p:sp>
        <p:nvSpPr>
          <p:cNvPr id="19" name="TextBox 18"/>
          <p:cNvSpPr txBox="1"/>
          <p:nvPr/>
        </p:nvSpPr>
        <p:spPr>
          <a:xfrm>
            <a:off x="6366059" y="3439061"/>
            <a:ext cx="5124059" cy="462719"/>
          </a:xfrm>
          <a:prstGeom prst="rect">
            <a:avLst/>
          </a:prstGeom>
          <a:noFill/>
        </p:spPr>
        <p:txBody>
          <a:bodyPr wrap="square"/>
          <a:lstStyle/>
          <a:p>
            <a:pPr algn="l"/>
            <a:r>
              <a:rPr sz="1400" b="0" i="0">
                <a:solidFill>
                  <a:srgbClr val="122120"/>
                </a:solidFill>
                <a:latin typeface="Calibri"/>
              </a:rPr>
              <a:t>A testable prediction about what will happen.</a:t>
            </a:r>
          </a:p>
        </p:txBody>
      </p:sp>
      <p:sp>
        <p:nvSpPr>
          <p:cNvPr id="20" name="Rounded Rectangle 19"/>
          <p:cNvSpPr/>
          <p:nvPr/>
        </p:nvSpPr>
        <p:spPr>
          <a:xfrm>
            <a:off x="540000" y="4135780"/>
            <a:ext cx="5448059" cy="93071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71780"/>
            <a:ext cx="5232059" cy="36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79780"/>
            <a:ext cx="5124059" cy="234000"/>
          </a:xfrm>
          <a:prstGeom prst="rect">
            <a:avLst/>
          </a:prstGeom>
          <a:noFill/>
        </p:spPr>
        <p:txBody>
          <a:bodyPr wrap="square"/>
          <a:lstStyle/>
          <a:p>
            <a:pPr algn="l"/>
            <a:r>
              <a:rPr sz="1400" b="1" i="0">
                <a:solidFill>
                  <a:srgbClr val="257E77"/>
                </a:solidFill>
                <a:latin typeface="Trebuchet MS"/>
              </a:rPr>
              <a:t>CONTROL</a:t>
            </a:r>
          </a:p>
        </p:txBody>
      </p:sp>
      <p:sp>
        <p:nvSpPr>
          <p:cNvPr id="23" name="TextBox 22"/>
          <p:cNvSpPr txBox="1"/>
          <p:nvPr/>
        </p:nvSpPr>
        <p:spPr>
          <a:xfrm>
            <a:off x="702000" y="4513780"/>
            <a:ext cx="5124059" cy="462719"/>
          </a:xfrm>
          <a:prstGeom prst="rect">
            <a:avLst/>
          </a:prstGeom>
          <a:noFill/>
        </p:spPr>
        <p:txBody>
          <a:bodyPr wrap="square"/>
          <a:lstStyle/>
          <a:p>
            <a:pPr algn="l"/>
            <a:r>
              <a:rPr sz="1400" b="0" i="0">
                <a:solidFill>
                  <a:srgbClr val="122120"/>
                </a:solidFill>
                <a:latin typeface="Calibri"/>
              </a:rPr>
              <a:t>The condition used for comparison in a fair test.</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A"/>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Abiotic factors</a:t>
            </a:r>
          </a:p>
        </p:txBody>
      </p:sp>
      <p:pic>
        <p:nvPicPr>
          <p:cNvPr id="5" name="Picture 4" descr="tmpbn_y36cl.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120"/>
                </a:solidFill>
                <a:latin typeface="Calibri"/>
              </a:rPr>
              <a:t>Abiotic factors are the non-living parts of an environment. They can change how well a seed germinates because seeds react to conditions like light, water and temperature.</a:t>
            </a:r>
          </a:p>
        </p:txBody>
      </p:sp>
      <p:sp>
        <p:nvSpPr>
          <p:cNvPr id="8" name="Oval 7"/>
          <p:cNvSpPr/>
          <p:nvPr/>
        </p:nvSpPr>
        <p:spPr>
          <a:xfrm>
            <a:off x="6042059" y="3600000"/>
            <a:ext cx="108000" cy="108000"/>
          </a:xfrm>
          <a:prstGeom prst="ellipse">
            <a:avLst/>
          </a:prstGeom>
          <a:solidFill>
            <a:srgbClr val="7CC0B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B"/>
                </a:solidFill>
                <a:latin typeface="Calibri"/>
              </a:rPr>
              <a:t>e.g.  In a farmer's paddock, a change in sunlight can affect how quickly young crops begin growing after planting. If one part of the field gets more light than another, the plants may not all germinate or grow at the same rate, even though they are the same type of seed.</a:t>
            </a:r>
          </a:p>
        </p:txBody>
      </p:sp>
      <p:sp>
        <p:nvSpPr>
          <p:cNvPr id="10" name="Rectangle 9"/>
          <p:cNvSpPr/>
          <p:nvPr/>
        </p:nvSpPr>
        <p:spPr>
          <a:xfrm>
            <a:off x="0" y="6768000"/>
            <a:ext cx="12192119" cy="9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900" b="1" i="0">
                <a:solidFill>
                  <a:srgbClr val="7CC0BA"/>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700" b="1" i="0">
                <a:solidFill>
                  <a:srgbClr val="FFFFFF"/>
                </a:solidFill>
                <a:latin typeface="Trebuchet MS"/>
              </a:rPr>
              <a:t>Seed germination</a:t>
            </a:r>
          </a:p>
        </p:txBody>
      </p:sp>
      <p:pic>
        <p:nvPicPr>
          <p:cNvPr id="5" name="Picture 4" descr="tmpl597ohsy.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00"/>
            </a:avLst>
          </a:prstGeom>
          <a:solidFill>
            <a:srgbClr val="F1F4F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300" b="0" i="0">
                <a:solidFill>
                  <a:srgbClr val="122120"/>
                </a:solidFill>
                <a:latin typeface="Calibri"/>
              </a:rPr>
              <a:t>Seed germination is the moment a seed begins to grow into a new plant. The seed uses stored food and starts developing roots and shoots when conditions are suitable.</a:t>
            </a:r>
          </a:p>
        </p:txBody>
      </p:sp>
      <p:sp>
        <p:nvSpPr>
          <p:cNvPr id="8" name="Oval 7"/>
          <p:cNvSpPr/>
          <p:nvPr/>
        </p:nvSpPr>
        <p:spPr>
          <a:xfrm>
            <a:off x="6042059" y="3600000"/>
            <a:ext cx="108000" cy="108000"/>
          </a:xfrm>
          <a:prstGeom prst="ellipse">
            <a:avLst/>
          </a:prstGeom>
          <a:solidFill>
            <a:srgbClr val="7CC0BA"/>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B"/>
                </a:solidFill>
                <a:latin typeface="Calibri"/>
              </a:rPr>
              <a:t>e.g.  A gardener notices that seeds in a tray near the window sprout sooner than seeds in a dark cupboard. That does not prove light is the only reason yet, but it gives a clear starting point for a fair investigation about germination.</a:t>
            </a:r>
          </a:p>
        </p:txBody>
      </p:sp>
      <p:sp>
        <p:nvSpPr>
          <p:cNvPr id="10" name="Rectangle 9"/>
          <p:cNvSpPr/>
          <p:nvPr/>
        </p:nvSpPr>
        <p:spPr>
          <a:xfrm>
            <a:off x="0" y="6768000"/>
            <a:ext cx="12192119" cy="90000"/>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0138"/>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689"/>
            <a:ext cx="11112119" cy="483449"/>
          </a:xfrm>
          <a:prstGeom prst="rect">
            <a:avLst/>
          </a:prstGeom>
          <a:noFill/>
        </p:spPr>
        <p:txBody>
          <a:bodyPr wrap="square"/>
          <a:lstStyle/>
          <a:p>
            <a:pPr algn="l"/>
            <a:r>
              <a:rPr sz="3700" b="1" i="0">
                <a:solidFill>
                  <a:srgbClr val="FFFFFF"/>
                </a:solidFill>
                <a:latin typeface="Trebuchet MS"/>
              </a:rPr>
              <a:t>Variables in a Fair Seed Test</a:t>
            </a:r>
          </a:p>
        </p:txBody>
      </p:sp>
      <p:pic>
        <p:nvPicPr>
          <p:cNvPr id="4" name="Picture 3" descr="tmppowo39f6.jpg"/>
          <p:cNvPicPr>
            <a:picLocks noChangeAspect="1"/>
          </p:cNvPicPr>
          <p:nvPr/>
        </p:nvPicPr>
        <p:blipFill>
          <a:blip r:embed="rId2"/>
          <a:stretch>
            <a:fillRect/>
          </a:stretch>
        </p:blipFill>
        <p:spPr>
          <a:xfrm>
            <a:off x="8232119" y="734841"/>
            <a:ext cx="3420000" cy="5583159"/>
          </a:xfrm>
          <a:prstGeom prst="rect">
            <a:avLst/>
          </a:prstGeom>
        </p:spPr>
      </p:pic>
      <p:sp>
        <p:nvSpPr>
          <p:cNvPr id="5" name="Oval 4"/>
          <p:cNvSpPr/>
          <p:nvPr/>
        </p:nvSpPr>
        <p:spPr>
          <a:xfrm>
            <a:off x="636689" y="842421"/>
            <a:ext cx="154703" cy="154703"/>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26759" y="734841"/>
            <a:ext cx="7150657" cy="1193969"/>
          </a:xfrm>
          <a:prstGeom prst="rect">
            <a:avLst/>
          </a:prstGeom>
          <a:noFill/>
        </p:spPr>
        <p:txBody>
          <a:bodyPr wrap="square"/>
          <a:lstStyle/>
          <a:p>
            <a:pPr algn="l"/>
            <a:r>
              <a:rPr sz="1800" b="0" i="0">
                <a:solidFill>
                  <a:srgbClr val="122120"/>
                </a:solidFill>
                <a:latin typeface="Calibri"/>
              </a:rPr>
              <a:t>The independent variable is the one thing you change on purpose, such as the amount of water or the light the seeds receive. Changing only one thing helps you tell what caused any difference in germination.</a:t>
            </a:r>
          </a:p>
        </p:txBody>
      </p:sp>
      <p:sp>
        <p:nvSpPr>
          <p:cNvPr id="7" name="Rectangle 6"/>
          <p:cNvSpPr/>
          <p:nvPr/>
        </p:nvSpPr>
        <p:spPr>
          <a:xfrm>
            <a:off x="926759" y="1998961"/>
            <a:ext cx="715065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6689" y="2191093"/>
            <a:ext cx="154703" cy="154703"/>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26759" y="2083513"/>
            <a:ext cx="7150657" cy="919649"/>
          </a:xfrm>
          <a:prstGeom prst="rect">
            <a:avLst/>
          </a:prstGeom>
          <a:noFill/>
        </p:spPr>
        <p:txBody>
          <a:bodyPr wrap="square"/>
          <a:lstStyle/>
          <a:p>
            <a:pPr algn="l"/>
            <a:r>
              <a:rPr sz="1800" b="0" i="0">
                <a:solidFill>
                  <a:srgbClr val="122120"/>
                </a:solidFill>
                <a:latin typeface="Calibri"/>
              </a:rPr>
              <a:t>The dependent variable is what you measure, such as how many seeds sprout or how quickly they sprout. This gives you data you can compare between groups.</a:t>
            </a:r>
          </a:p>
        </p:txBody>
      </p:sp>
      <p:sp>
        <p:nvSpPr>
          <p:cNvPr id="10" name="Rectangle 9"/>
          <p:cNvSpPr/>
          <p:nvPr/>
        </p:nvSpPr>
        <p:spPr>
          <a:xfrm>
            <a:off x="926759" y="3073313"/>
            <a:ext cx="715065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6689" y="3265445"/>
            <a:ext cx="154703" cy="154703"/>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26759" y="3157865"/>
            <a:ext cx="7150657" cy="1193969"/>
          </a:xfrm>
          <a:prstGeom prst="rect">
            <a:avLst/>
          </a:prstGeom>
          <a:noFill/>
        </p:spPr>
        <p:txBody>
          <a:bodyPr wrap="square"/>
          <a:lstStyle/>
          <a:p>
            <a:pPr algn="l"/>
            <a:r>
              <a:rPr sz="1800" b="0" i="0">
                <a:solidFill>
                  <a:srgbClr val="122120"/>
                </a:solidFill>
                <a:latin typeface="Calibri"/>
              </a:rPr>
              <a:t>Controlled variables are the things you keep the same, like the type of seed, the container, the soil and the temperature. Keeping these the same makes the test fair and helps the result mean something.</a:t>
            </a:r>
          </a:p>
        </p:txBody>
      </p:sp>
      <p:sp>
        <p:nvSpPr>
          <p:cNvPr id="13" name="Rectangle 12"/>
          <p:cNvSpPr/>
          <p:nvPr/>
        </p:nvSpPr>
        <p:spPr>
          <a:xfrm>
            <a:off x="926759" y="4421985"/>
            <a:ext cx="7150657"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6689" y="4614117"/>
            <a:ext cx="154703" cy="154703"/>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26759" y="4506537"/>
            <a:ext cx="7150657" cy="1193969"/>
          </a:xfrm>
          <a:prstGeom prst="rect">
            <a:avLst/>
          </a:prstGeom>
          <a:noFill/>
        </p:spPr>
        <p:txBody>
          <a:bodyPr wrap="square"/>
          <a:lstStyle/>
          <a:p>
            <a:pPr algn="l"/>
            <a:r>
              <a:rPr sz="1800" b="0" i="0">
                <a:solidFill>
                  <a:srgbClr val="122120"/>
                </a:solidFill>
                <a:latin typeface="Calibri"/>
              </a:rPr>
              <a:t>A control is the comparison condition, such as seeds given the usual amount of water or normal light. Without a control, it is hard to know whether the changed factor really made a difference.</a:t>
            </a:r>
          </a:p>
        </p:txBody>
      </p:sp>
      <p:sp>
        <p:nvSpPr>
          <p:cNvPr id="16" name="Rectangle 15"/>
          <p:cNvSpPr/>
          <p:nvPr/>
        </p:nvSpPr>
        <p:spPr>
          <a:xfrm>
            <a:off x="0" y="6761311"/>
            <a:ext cx="12192119" cy="96689"/>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80138"/>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6689"/>
            <a:ext cx="11112119" cy="483449"/>
          </a:xfrm>
          <a:prstGeom prst="rect">
            <a:avLst/>
          </a:prstGeom>
          <a:noFill/>
        </p:spPr>
        <p:txBody>
          <a:bodyPr wrap="square"/>
          <a:lstStyle/>
          <a:p>
            <a:pPr algn="l"/>
            <a:r>
              <a:rPr sz="3700" b="1" i="0">
                <a:solidFill>
                  <a:srgbClr val="FFFFFF"/>
                </a:solidFill>
                <a:latin typeface="Trebuchet MS"/>
              </a:rPr>
              <a:t>Plan a Fair Seed Investigation</a:t>
            </a:r>
          </a:p>
        </p:txBody>
      </p:sp>
      <p:sp>
        <p:nvSpPr>
          <p:cNvPr id="4" name="Oval 3"/>
          <p:cNvSpPr/>
          <p:nvPr/>
        </p:nvSpPr>
        <p:spPr>
          <a:xfrm>
            <a:off x="540000" y="770841"/>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70841"/>
            <a:ext cx="384517" cy="384517"/>
          </a:xfrm>
          <a:prstGeom prst="rect">
            <a:avLst/>
          </a:prstGeom>
          <a:noFill/>
        </p:spPr>
        <p:txBody>
          <a:bodyPr wrap="square" anchor="ctr"/>
          <a:lstStyle/>
          <a:p>
            <a:pPr algn="ctr"/>
            <a:r>
              <a:rPr sz="1400" b="1" i="0">
                <a:solidFill>
                  <a:srgbClr val="FFFFFF"/>
                </a:solidFill>
                <a:latin typeface="Trebuchet MS"/>
              </a:rPr>
              <a:t>1</a:t>
            </a:r>
          </a:p>
        </p:txBody>
      </p:sp>
      <p:sp>
        <p:nvSpPr>
          <p:cNvPr id="6" name="TextBox 5"/>
          <p:cNvSpPr txBox="1"/>
          <p:nvPr/>
        </p:nvSpPr>
        <p:spPr>
          <a:xfrm>
            <a:off x="1079220" y="734841"/>
            <a:ext cx="10572899" cy="306000"/>
          </a:xfrm>
          <a:prstGeom prst="rect">
            <a:avLst/>
          </a:prstGeom>
          <a:noFill/>
        </p:spPr>
        <p:txBody>
          <a:bodyPr wrap="square"/>
          <a:lstStyle/>
          <a:p>
            <a:pPr algn="l"/>
            <a:r>
              <a:rPr sz="1800" b="1" i="0">
                <a:solidFill>
                  <a:srgbClr val="122120"/>
                </a:solidFill>
                <a:latin typeface="Calibri"/>
              </a:rPr>
              <a:t>Step 1</a:t>
            </a:r>
          </a:p>
        </p:txBody>
      </p:sp>
      <p:sp>
        <p:nvSpPr>
          <p:cNvPr id="7" name="TextBox 6"/>
          <p:cNvSpPr txBox="1"/>
          <p:nvPr/>
        </p:nvSpPr>
        <p:spPr>
          <a:xfrm>
            <a:off x="1079220" y="1040841"/>
            <a:ext cx="10572899" cy="573517"/>
          </a:xfrm>
          <a:prstGeom prst="rect">
            <a:avLst/>
          </a:prstGeom>
          <a:noFill/>
        </p:spPr>
        <p:txBody>
          <a:bodyPr wrap="square"/>
          <a:lstStyle/>
          <a:p>
            <a:pPr algn="l"/>
            <a:r>
              <a:rPr sz="1400" b="0" i="0">
                <a:solidFill>
                  <a:srgbClr val="587E7B"/>
                </a:solidFill>
                <a:latin typeface="Calibri"/>
              </a:rPr>
              <a:t>Choose one factor to test, such as water or light.</a:t>
            </a:r>
          </a:p>
        </p:txBody>
      </p:sp>
      <p:sp>
        <p:nvSpPr>
          <p:cNvPr id="8" name="Rectangle 7"/>
          <p:cNvSpPr/>
          <p:nvPr/>
        </p:nvSpPr>
        <p:spPr>
          <a:xfrm>
            <a:off x="1079220" y="1768854"/>
            <a:ext cx="105728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37751"/>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37751"/>
            <a:ext cx="384517" cy="384517"/>
          </a:xfrm>
          <a:prstGeom prst="rect">
            <a:avLst/>
          </a:prstGeom>
          <a:noFill/>
        </p:spPr>
        <p:txBody>
          <a:bodyPr wrap="square" anchor="ctr"/>
          <a:lstStyle/>
          <a:p>
            <a:pPr algn="ctr"/>
            <a:r>
              <a:rPr sz="1400" b="1" i="0">
                <a:solidFill>
                  <a:srgbClr val="FFFFFF"/>
                </a:solidFill>
                <a:latin typeface="Trebuchet MS"/>
              </a:rPr>
              <a:t>2</a:t>
            </a:r>
          </a:p>
        </p:txBody>
      </p:sp>
      <p:sp>
        <p:nvSpPr>
          <p:cNvPr id="11" name="TextBox 10"/>
          <p:cNvSpPr txBox="1"/>
          <p:nvPr/>
        </p:nvSpPr>
        <p:spPr>
          <a:xfrm>
            <a:off x="1079220" y="1901751"/>
            <a:ext cx="10572899" cy="306000"/>
          </a:xfrm>
          <a:prstGeom prst="rect">
            <a:avLst/>
          </a:prstGeom>
          <a:noFill/>
        </p:spPr>
        <p:txBody>
          <a:bodyPr wrap="square"/>
          <a:lstStyle/>
          <a:p>
            <a:pPr algn="l"/>
            <a:r>
              <a:rPr sz="1800" b="1" i="0">
                <a:solidFill>
                  <a:srgbClr val="122120"/>
                </a:solidFill>
                <a:latin typeface="Calibri"/>
              </a:rPr>
              <a:t>Step 2</a:t>
            </a:r>
          </a:p>
        </p:txBody>
      </p:sp>
      <p:sp>
        <p:nvSpPr>
          <p:cNvPr id="12" name="TextBox 11"/>
          <p:cNvSpPr txBox="1"/>
          <p:nvPr/>
        </p:nvSpPr>
        <p:spPr>
          <a:xfrm>
            <a:off x="1079220" y="2207751"/>
            <a:ext cx="10572899" cy="573517"/>
          </a:xfrm>
          <a:prstGeom prst="rect">
            <a:avLst/>
          </a:prstGeom>
          <a:noFill/>
        </p:spPr>
        <p:txBody>
          <a:bodyPr wrap="square"/>
          <a:lstStyle/>
          <a:p>
            <a:pPr algn="l"/>
            <a:r>
              <a:rPr sz="1400" b="0" i="0">
                <a:solidFill>
                  <a:srgbClr val="587E7B"/>
                </a:solidFill>
                <a:latin typeface="Calibri"/>
              </a:rPr>
              <a:t>Write a testable hypothesis for what you think will happen.</a:t>
            </a:r>
          </a:p>
        </p:txBody>
      </p:sp>
      <p:sp>
        <p:nvSpPr>
          <p:cNvPr id="13" name="Rectangle 12"/>
          <p:cNvSpPr/>
          <p:nvPr/>
        </p:nvSpPr>
        <p:spPr>
          <a:xfrm>
            <a:off x="1079220" y="2935764"/>
            <a:ext cx="105728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04661"/>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04661"/>
            <a:ext cx="384517" cy="384517"/>
          </a:xfrm>
          <a:prstGeom prst="rect">
            <a:avLst/>
          </a:prstGeom>
          <a:noFill/>
        </p:spPr>
        <p:txBody>
          <a:bodyPr wrap="square" anchor="ctr"/>
          <a:lstStyle/>
          <a:p>
            <a:pPr algn="ctr"/>
            <a:r>
              <a:rPr sz="1400" b="1" i="0">
                <a:solidFill>
                  <a:srgbClr val="FFFFFF"/>
                </a:solidFill>
                <a:latin typeface="Trebuchet MS"/>
              </a:rPr>
              <a:t>3</a:t>
            </a:r>
          </a:p>
        </p:txBody>
      </p:sp>
      <p:sp>
        <p:nvSpPr>
          <p:cNvPr id="16" name="TextBox 15"/>
          <p:cNvSpPr txBox="1"/>
          <p:nvPr/>
        </p:nvSpPr>
        <p:spPr>
          <a:xfrm>
            <a:off x="1079220" y="3068661"/>
            <a:ext cx="10572899" cy="306000"/>
          </a:xfrm>
          <a:prstGeom prst="rect">
            <a:avLst/>
          </a:prstGeom>
          <a:noFill/>
        </p:spPr>
        <p:txBody>
          <a:bodyPr wrap="square"/>
          <a:lstStyle/>
          <a:p>
            <a:pPr algn="l"/>
            <a:r>
              <a:rPr sz="1800" b="1" i="0">
                <a:solidFill>
                  <a:srgbClr val="122120"/>
                </a:solidFill>
                <a:latin typeface="Calibri"/>
              </a:rPr>
              <a:t>Step 3</a:t>
            </a:r>
          </a:p>
        </p:txBody>
      </p:sp>
      <p:sp>
        <p:nvSpPr>
          <p:cNvPr id="17" name="TextBox 16"/>
          <p:cNvSpPr txBox="1"/>
          <p:nvPr/>
        </p:nvSpPr>
        <p:spPr>
          <a:xfrm>
            <a:off x="1079220" y="3374661"/>
            <a:ext cx="10572899" cy="573517"/>
          </a:xfrm>
          <a:prstGeom prst="rect">
            <a:avLst/>
          </a:prstGeom>
          <a:noFill/>
        </p:spPr>
        <p:txBody>
          <a:bodyPr wrap="square"/>
          <a:lstStyle/>
          <a:p>
            <a:pPr algn="l"/>
            <a:r>
              <a:rPr sz="1400" b="0" i="0">
                <a:solidFill>
                  <a:srgbClr val="587E7B"/>
                </a:solidFill>
                <a:latin typeface="Calibri"/>
              </a:rPr>
              <a:t>List the variable you will change, the variable you will measure, and three things you will keep the same.</a:t>
            </a:r>
          </a:p>
        </p:txBody>
      </p:sp>
      <p:sp>
        <p:nvSpPr>
          <p:cNvPr id="18" name="Rectangle 17"/>
          <p:cNvSpPr/>
          <p:nvPr/>
        </p:nvSpPr>
        <p:spPr>
          <a:xfrm>
            <a:off x="1079220" y="4102674"/>
            <a:ext cx="105728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71572"/>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71572"/>
            <a:ext cx="384517" cy="384517"/>
          </a:xfrm>
          <a:prstGeom prst="rect">
            <a:avLst/>
          </a:prstGeom>
          <a:noFill/>
        </p:spPr>
        <p:txBody>
          <a:bodyPr wrap="square" anchor="ctr"/>
          <a:lstStyle/>
          <a:p>
            <a:pPr algn="ctr"/>
            <a:r>
              <a:rPr sz="1400" b="1" i="0">
                <a:solidFill>
                  <a:srgbClr val="FFFFFF"/>
                </a:solidFill>
                <a:latin typeface="Trebuchet MS"/>
              </a:rPr>
              <a:t>4</a:t>
            </a:r>
          </a:p>
        </p:txBody>
      </p:sp>
      <p:sp>
        <p:nvSpPr>
          <p:cNvPr id="21" name="TextBox 20"/>
          <p:cNvSpPr txBox="1"/>
          <p:nvPr/>
        </p:nvSpPr>
        <p:spPr>
          <a:xfrm>
            <a:off x="1079220" y="4235572"/>
            <a:ext cx="10572899" cy="306000"/>
          </a:xfrm>
          <a:prstGeom prst="rect">
            <a:avLst/>
          </a:prstGeom>
          <a:noFill/>
        </p:spPr>
        <p:txBody>
          <a:bodyPr wrap="square"/>
          <a:lstStyle/>
          <a:p>
            <a:pPr algn="l"/>
            <a:r>
              <a:rPr sz="1800" b="1" i="0">
                <a:solidFill>
                  <a:srgbClr val="122120"/>
                </a:solidFill>
                <a:latin typeface="Calibri"/>
              </a:rPr>
              <a:t>Step 4</a:t>
            </a:r>
          </a:p>
        </p:txBody>
      </p:sp>
      <p:sp>
        <p:nvSpPr>
          <p:cNvPr id="22" name="TextBox 21"/>
          <p:cNvSpPr txBox="1"/>
          <p:nvPr/>
        </p:nvSpPr>
        <p:spPr>
          <a:xfrm>
            <a:off x="1079220" y="4541572"/>
            <a:ext cx="10572899" cy="573517"/>
          </a:xfrm>
          <a:prstGeom prst="rect">
            <a:avLst/>
          </a:prstGeom>
          <a:noFill/>
        </p:spPr>
        <p:txBody>
          <a:bodyPr wrap="square"/>
          <a:lstStyle/>
          <a:p>
            <a:pPr algn="l"/>
            <a:r>
              <a:rPr sz="1400" b="0" i="0">
                <a:solidFill>
                  <a:srgbClr val="587E7B"/>
                </a:solidFill>
                <a:latin typeface="Calibri"/>
              </a:rPr>
              <a:t>Sketch a simple setup with a control group and one changed group.</a:t>
            </a:r>
          </a:p>
        </p:txBody>
      </p:sp>
      <p:sp>
        <p:nvSpPr>
          <p:cNvPr id="23" name="Rectangle 22"/>
          <p:cNvSpPr/>
          <p:nvPr/>
        </p:nvSpPr>
        <p:spPr>
          <a:xfrm>
            <a:off x="1079220" y="5269585"/>
            <a:ext cx="10572899"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38482"/>
            <a:ext cx="384517" cy="384517"/>
          </a:xfrm>
          <a:prstGeom prst="ellipse">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38482"/>
            <a:ext cx="384517" cy="384517"/>
          </a:xfrm>
          <a:prstGeom prst="rect">
            <a:avLst/>
          </a:prstGeom>
          <a:noFill/>
        </p:spPr>
        <p:txBody>
          <a:bodyPr wrap="square" anchor="ctr"/>
          <a:lstStyle/>
          <a:p>
            <a:pPr algn="ctr"/>
            <a:r>
              <a:rPr sz="1400" b="1" i="0">
                <a:solidFill>
                  <a:srgbClr val="FFFFFF"/>
                </a:solidFill>
                <a:latin typeface="Trebuchet MS"/>
              </a:rPr>
              <a:t>5</a:t>
            </a:r>
          </a:p>
        </p:txBody>
      </p:sp>
      <p:sp>
        <p:nvSpPr>
          <p:cNvPr id="26" name="TextBox 25"/>
          <p:cNvSpPr txBox="1"/>
          <p:nvPr/>
        </p:nvSpPr>
        <p:spPr>
          <a:xfrm>
            <a:off x="1079220" y="5402482"/>
            <a:ext cx="10572899" cy="306000"/>
          </a:xfrm>
          <a:prstGeom prst="rect">
            <a:avLst/>
          </a:prstGeom>
          <a:noFill/>
        </p:spPr>
        <p:txBody>
          <a:bodyPr wrap="square"/>
          <a:lstStyle/>
          <a:p>
            <a:pPr algn="l"/>
            <a:r>
              <a:rPr sz="1800" b="1" i="0">
                <a:solidFill>
                  <a:srgbClr val="122120"/>
                </a:solidFill>
                <a:latin typeface="Calibri"/>
              </a:rPr>
              <a:t>Step 5</a:t>
            </a:r>
          </a:p>
        </p:txBody>
      </p:sp>
      <p:sp>
        <p:nvSpPr>
          <p:cNvPr id="27" name="TextBox 26"/>
          <p:cNvSpPr txBox="1"/>
          <p:nvPr/>
        </p:nvSpPr>
        <p:spPr>
          <a:xfrm>
            <a:off x="1079220" y="5708482"/>
            <a:ext cx="10572899" cy="573517"/>
          </a:xfrm>
          <a:prstGeom prst="rect">
            <a:avLst/>
          </a:prstGeom>
          <a:noFill/>
        </p:spPr>
        <p:txBody>
          <a:bodyPr wrap="square"/>
          <a:lstStyle/>
          <a:p>
            <a:pPr algn="l"/>
            <a:r>
              <a:rPr sz="1400" b="0" i="0">
                <a:solidFill>
                  <a:srgbClr val="587E7B"/>
                </a:solidFill>
                <a:latin typeface="Calibri"/>
              </a:rPr>
              <a:t>Write a sentence explaining how you will collect data fairly.</a:t>
            </a:r>
          </a:p>
        </p:txBody>
      </p:sp>
      <p:sp>
        <p:nvSpPr>
          <p:cNvPr id="28" name="Rectangle 27"/>
          <p:cNvSpPr/>
          <p:nvPr/>
        </p:nvSpPr>
        <p:spPr>
          <a:xfrm>
            <a:off x="0" y="6761311"/>
            <a:ext cx="12192119" cy="96689"/>
          </a:xfrm>
          <a:prstGeom prst="rect">
            <a:avLst/>
          </a:prstGeom>
          <a:solidFill>
            <a:srgbClr val="257E7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300" b="1" i="0">
                <a:solidFill>
                  <a:srgbClr val="257E77"/>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5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0"/>
                </a:solidFill>
                <a:latin typeface="Calibri"/>
              </a:rPr>
              <a:t>Q1.  Why is it better to change only one abiotic factor in a seed investigation?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2120"/>
                </a:solidFill>
                <a:latin typeface="Calibri"/>
              </a:rPr>
              <a:t>A.  It makes the seeds grow faster every time</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2120"/>
                </a:solidFill>
                <a:latin typeface="Calibri"/>
              </a:rPr>
              <a:t>B.  It helps you tell which factor caused the change</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2120"/>
                </a:solidFill>
                <a:latin typeface="Calibri"/>
              </a:rPr>
              <a:t>C.  It means you do not need to record data</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2120"/>
                </a:solidFill>
                <a:latin typeface="Calibri"/>
              </a:rPr>
              <a:t>D.  It proves every seed will germinate</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0"/>
                </a:solidFill>
                <a:latin typeface="Calibri"/>
              </a:rPr>
              <a:t>Q2.  A class tests seeds with more water, but keeps seed type, soil and temperature the same. What are those kept-same things called?</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2120"/>
                </a:solidFill>
                <a:latin typeface="Calibri"/>
              </a:rPr>
              <a:t>A.  Controls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2120"/>
                </a:solidFill>
                <a:latin typeface="Calibri"/>
              </a:rPr>
              <a:t>B.  Hypotheses</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2120"/>
                </a:solidFill>
                <a:latin typeface="Calibri"/>
              </a:rPr>
              <a:t>C.  Predictions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2120"/>
                </a:solidFill>
                <a:latin typeface="Calibri"/>
              </a:rPr>
              <a:t>D.  Results</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0"/>
                </a:solidFill>
                <a:latin typeface="Calibri"/>
              </a:rPr>
              <a:t>Q3.  Why might seeds near a window germinate differently from seeds in a cupboard?</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2120"/>
                </a:solidFill>
                <a:latin typeface="Calibri"/>
              </a:rPr>
              <a:t>A.  The cupboard always has better soil</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2120"/>
                </a:solidFill>
                <a:latin typeface="Calibri"/>
              </a:rPr>
              <a:t>B.  Light can affect germination conditions</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2120"/>
                </a:solidFill>
                <a:latin typeface="Calibri"/>
              </a:rPr>
              <a:t>C.  Seeds only grow if they are watched</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2120"/>
                </a:solidFill>
                <a:latin typeface="Calibri"/>
              </a:rPr>
              <a:t>D.  Water is never needed for germination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