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a:t>
            </a:r>
          </a:p>
          <a:p>
            <a:r>
              <a:t>- Link the lesson to factory life and source judgement.</a:t>
            </a:r>
          </a:p>
          <a:p>
            <a:r>
              <a:t>- Keep the central question visible all lesson.</a:t>
            </a:r>
          </a:p>
          <a:p>
            <a:r>
              <a:t>Opening hook — say this: "Did you know that some factory owners during the Industrial Revolution claimed their workers were happy and well-treated? But reformers told a different story."</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Land the idea that judgement depends on both usefulness and reliability.</a:t>
            </a:r>
          </a:p>
          <a:p>
            <a:r>
              <a:t>- Link back to corroboration and bias.</a:t>
            </a:r>
          </a:p>
          <a:p>
            <a:r>
              <a:t>- Prepare students for the check task.</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A government report describing injuries, working hours and conditions in factories | Q2: Use both sources together and check them against other evidence to see which claims are supported | Q3: A government inspection report recording accidents and workplace conditions</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exit ticket tightly linked to the central question.</a:t>
            </a:r>
          </a:p>
          <a:p>
            <a:r>
              <a:t>- Students should connect at least two lesson ideas.</a:t>
            </a:r>
          </a:p>
          <a:p>
            <a:r>
              <a:t>- No new content in the summary.</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source judgement, not memorising facts.</a:t>
            </a:r>
          </a:p>
          <a:p>
            <a:r>
              <a:t>- Success criteria should be revisited at the end.</a:t>
            </a:r>
          </a:p>
          <a:p>
            <a:r>
              <a:t>- Use industrial life examples throughout.</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prior ideas about trust and evidence.</a:t>
            </a:r>
          </a:p>
          <a:p>
            <a:r>
              <a:t>- Do not correct answers yet; gather assumptions.</a:t>
            </a:r>
          </a:p>
          <a:p>
            <a:r>
              <a:t>- Bridge into source evaluation.</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definitions short and concrete.</a:t>
            </a:r>
          </a:p>
          <a:p>
            <a:r>
              <a:t>- These words will appear in source examples.</a:t>
            </a:r>
          </a:p>
          <a:p>
            <a:r>
              <a:t>- Stress that sources can disagree.</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the question being asked.</a:t>
            </a:r>
          </a:p>
          <a:p>
            <a:r>
              <a:t>- A source can be useful for one purpose and not another.</a:t>
            </a:r>
          </a:p>
          <a:p>
            <a:r>
              <a:t>- Push students to match source to question.</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Distinguish reliability from usefulness.</a:t>
            </a:r>
          </a:p>
          <a:p>
            <a:r>
              <a:t>- Corroboration matters because one source can mislead.</a:t>
            </a:r>
          </a:p>
          <a:p>
            <a:r>
              <a:t>- Introduce bias without turning it into the main idea yet.</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Make the contrast clear: original evidence versus later interpretation.</a:t>
            </a:r>
          </a:p>
          <a:p>
            <a:r>
              <a:t>- Use the factory owner letter as an example.</a:t>
            </a:r>
          </a:p>
          <a:p>
            <a:r>
              <a:t>- Reinforce that both types can help historians.</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Bias affects perspective, not just honesty.</a:t>
            </a:r>
          </a:p>
          <a:p>
            <a:r>
              <a:t>- Separate motive from evidence.</a:t>
            </a:r>
          </a:p>
          <a:p>
            <a:r>
              <a:t>- Remind students that biased sources can still be useful.</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Output: ranked list with annotations.</a:t>
            </a:r>
          </a:p>
          <a:p>
            <a:r>
              <a:t>- Require students to justify using lesson vocabulary.</a:t>
            </a:r>
          </a:p>
          <a:p>
            <a:r>
              <a:t>- Use the government report to test claims from the other sources.</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q78l8twl.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ED1D2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800" b="1" i="0">
                <a:solidFill>
                  <a:srgbClr val="FFFFFF"/>
                </a:solidFill>
                <a:latin typeface="Calibri Light"/>
              </a:rPr>
              <a:t>Can We Trust This Source?</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Year 9 History: industrial life and source evaluation</a:t>
            </a:r>
          </a:p>
        </p:txBody>
      </p:sp>
      <p:sp>
        <p:nvSpPr>
          <p:cNvPr id="8" name="Rectangle 7"/>
          <p:cNvSpPr/>
          <p:nvPr/>
        </p:nvSpPr>
        <p:spPr>
          <a:xfrm>
            <a:off x="0" y="6757200"/>
            <a:ext cx="12192119" cy="100800"/>
          </a:xfrm>
          <a:prstGeom prst="rect">
            <a:avLst/>
          </a:prstGeom>
          <a:solidFill>
            <a:srgbClr val="ED1D2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3moa1wdz.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700" b="1" i="0">
                <a:solidFill>
                  <a:srgbClr val="FFFFFF"/>
                </a:solidFill>
                <a:latin typeface="Calibri Light"/>
              </a:rPr>
              <a:t>The most useful historical source is not always the most reliable one — historians judge both by question, evidence and corroboration.</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400" b="0" i="0">
                <a:solidFill>
                  <a:srgbClr val="C0A37C"/>
                </a:solidFill>
                <a:latin typeface="Calibri"/>
              </a:rPr>
              <a:t>A factory owner's letter, a reformer's speech and a government report can each tell part of the story of industrial life. The strongest judgement comes when students compare what each source can show, what it may hide, and whether other sources support it.</a:t>
            </a:r>
          </a:p>
        </p:txBody>
      </p:sp>
      <p:sp>
        <p:nvSpPr>
          <p:cNvPr id="6" name="Rectangle 5"/>
          <p:cNvSpPr/>
          <p:nvPr/>
        </p:nvSpPr>
        <p:spPr>
          <a:xfrm>
            <a:off x="0" y="6768000"/>
            <a:ext cx="12192119" cy="90000"/>
          </a:xfrm>
          <a:prstGeom prst="rect">
            <a:avLst/>
          </a:prstGeom>
          <a:solidFill>
            <a:srgbClr val="ED1D2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ED1D2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300" b="1" i="0">
                <a:solidFill>
                  <a:srgbClr val="7E5925"/>
                </a:solidFill>
                <a:latin typeface="Calibri Light"/>
              </a:rPr>
              <a:t>✓ Check Your Understanding</a:t>
            </a:r>
          </a:p>
        </p:txBody>
      </p:sp>
      <p:sp>
        <p:nvSpPr>
          <p:cNvPr id="4" name="Rectangle 3"/>
          <p:cNvSpPr/>
          <p:nvPr/>
        </p:nvSpPr>
        <p:spPr>
          <a:xfrm>
            <a:off x="540000" y="684000"/>
            <a:ext cx="1260000" cy="36000"/>
          </a:xfrm>
          <a:prstGeom prst="rect">
            <a:avLst/>
          </a:prstGeom>
          <a:solidFill>
            <a:srgbClr val="ED1D2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B12"/>
                </a:solidFill>
                <a:latin typeface="Calibri"/>
              </a:rPr>
              <a:t>Q1.  A student is researching: 'Were factory workers in the Industrial Revolution treated fairly and safely?' Which source would be MOST useful for answering this question?</a:t>
            </a:r>
          </a:p>
        </p:txBody>
      </p:sp>
      <p:sp>
        <p:nvSpPr>
          <p:cNvPr id="6" name="Rounded Rectangle 5"/>
          <p:cNvSpPr/>
          <p:nvPr/>
        </p:nvSpPr>
        <p:spPr>
          <a:xfrm>
            <a:off x="540000" y="1242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400" b="0" i="0">
                <a:solidFill>
                  <a:srgbClr val="211B12"/>
                </a:solidFill>
                <a:latin typeface="Calibri"/>
              </a:rPr>
              <a:t>A.  A factory owner's letter explaining why long hours were necessary for profit</a:t>
            </a:r>
          </a:p>
        </p:txBody>
      </p:sp>
      <p:sp>
        <p:nvSpPr>
          <p:cNvPr id="8" name="Rounded Rectangle 7"/>
          <p:cNvSpPr/>
          <p:nvPr/>
        </p:nvSpPr>
        <p:spPr>
          <a:xfrm>
            <a:off x="6186059" y="1242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400" b="0" i="0">
                <a:solidFill>
                  <a:srgbClr val="211B12"/>
                </a:solidFill>
                <a:latin typeface="Calibri"/>
              </a:rPr>
              <a:t>B.  A government report describing injuries, working hours and conditions in factories</a:t>
            </a:r>
          </a:p>
        </p:txBody>
      </p:sp>
      <p:sp>
        <p:nvSpPr>
          <p:cNvPr id="10" name="Rounded Rectangle 9"/>
          <p:cNvSpPr/>
          <p:nvPr/>
        </p:nvSpPr>
        <p:spPr>
          <a:xfrm>
            <a:off x="540000" y="1728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400" b="0" i="0">
                <a:solidFill>
                  <a:srgbClr val="211B12"/>
                </a:solidFill>
                <a:latin typeface="Calibri"/>
              </a:rPr>
              <a:t>C.  A modern novel set in an imagined factory town</a:t>
            </a:r>
          </a:p>
        </p:txBody>
      </p:sp>
      <p:sp>
        <p:nvSpPr>
          <p:cNvPr id="12" name="Rounded Rectangle 11"/>
          <p:cNvSpPr/>
          <p:nvPr/>
        </p:nvSpPr>
        <p:spPr>
          <a:xfrm>
            <a:off x="6186059" y="1728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400" b="0" i="0">
                <a:solidFill>
                  <a:srgbClr val="211B12"/>
                </a:solidFill>
                <a:latin typeface="Calibri"/>
              </a:rPr>
              <a:t>D.  A poster advertising a new steam engine</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B12"/>
                </a:solidFill>
                <a:latin typeface="Calibri"/>
              </a:rPr>
              <a:t>Q2.  A factory owner wrote that children in his mill were happy, healthy and worked only short hours. A reformer wrote that children were exhausted and injured. Which judgement is the BEST way to use these sources?</a:t>
            </a:r>
          </a:p>
        </p:txBody>
      </p:sp>
      <p:sp>
        <p:nvSpPr>
          <p:cNvPr id="15" name="Rounded Rectangle 14"/>
          <p:cNvSpPr/>
          <p:nvPr/>
        </p:nvSpPr>
        <p:spPr>
          <a:xfrm>
            <a:off x="540000" y="3144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400" b="0" i="0">
                <a:solidFill>
                  <a:srgbClr val="211B12"/>
                </a:solidFill>
                <a:latin typeface="Calibri"/>
              </a:rPr>
              <a:t>A.  Believe the factory owner because he was directly involved in running the mill</a:t>
            </a:r>
          </a:p>
        </p:txBody>
      </p:sp>
      <p:sp>
        <p:nvSpPr>
          <p:cNvPr id="17" name="Rounded Rectangle 16"/>
          <p:cNvSpPr/>
          <p:nvPr/>
        </p:nvSpPr>
        <p:spPr>
          <a:xfrm>
            <a:off x="6186059" y="3144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400" b="0" i="0">
                <a:solidFill>
                  <a:srgbClr val="211B12"/>
                </a:solidFill>
                <a:latin typeface="Calibri"/>
              </a:rPr>
              <a:t>B.  Reject both sources because they disagree</a:t>
            </a:r>
          </a:p>
        </p:txBody>
      </p:sp>
      <p:sp>
        <p:nvSpPr>
          <p:cNvPr id="19" name="Rounded Rectangle 18"/>
          <p:cNvSpPr/>
          <p:nvPr/>
        </p:nvSpPr>
        <p:spPr>
          <a:xfrm>
            <a:off x="540000" y="3630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400" b="0" i="0">
                <a:solidFill>
                  <a:srgbClr val="211B12"/>
                </a:solidFill>
                <a:latin typeface="Calibri"/>
              </a:rPr>
              <a:t>C.  Use both sources together and check them against other evidence to see which claims are supported</a:t>
            </a:r>
          </a:p>
        </p:txBody>
      </p:sp>
      <p:sp>
        <p:nvSpPr>
          <p:cNvPr id="21" name="Rounded Rectangle 20"/>
          <p:cNvSpPr/>
          <p:nvPr/>
        </p:nvSpPr>
        <p:spPr>
          <a:xfrm>
            <a:off x="6186059" y="3630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400" b="0" i="0">
                <a:solidFill>
                  <a:srgbClr val="211B12"/>
                </a:solidFill>
                <a:latin typeface="Calibri"/>
              </a:rPr>
              <a:t>D.  Accept the reformer’s source only because reformers always tell the truth</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B12"/>
                </a:solidFill>
                <a:latin typeface="Calibri"/>
              </a:rPr>
              <a:t>Q3.  A historian wants to know whether factory life was dangerous for workers. Which source is likely to be the MOST reliable for this question?</a:t>
            </a:r>
          </a:p>
        </p:txBody>
      </p:sp>
      <p:sp>
        <p:nvSpPr>
          <p:cNvPr id="24" name="Rounded Rectangle 23"/>
          <p:cNvSpPr/>
          <p:nvPr/>
        </p:nvSpPr>
        <p:spPr>
          <a:xfrm>
            <a:off x="540000" y="5046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400" b="0" i="0">
                <a:solidFill>
                  <a:srgbClr val="211B12"/>
                </a:solidFill>
                <a:latin typeface="Calibri"/>
              </a:rPr>
              <a:t>A.  A factory owner's speech arguing that the factory was safe and well-run</a:t>
            </a:r>
          </a:p>
        </p:txBody>
      </p:sp>
      <p:sp>
        <p:nvSpPr>
          <p:cNvPr id="26" name="Rounded Rectangle 25"/>
          <p:cNvSpPr/>
          <p:nvPr/>
        </p:nvSpPr>
        <p:spPr>
          <a:xfrm>
            <a:off x="6186059" y="5046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400" b="0" i="0">
                <a:solidFill>
                  <a:srgbClr val="211B12"/>
                </a:solidFill>
                <a:latin typeface="Calibri"/>
              </a:rPr>
              <a:t>B.  A newspaper cartoon mocking factory owners</a:t>
            </a:r>
          </a:p>
        </p:txBody>
      </p:sp>
      <p:sp>
        <p:nvSpPr>
          <p:cNvPr id="28" name="Rounded Rectangle 27"/>
          <p:cNvSpPr/>
          <p:nvPr/>
        </p:nvSpPr>
        <p:spPr>
          <a:xfrm>
            <a:off x="540000" y="5532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400" b="0" i="0">
                <a:solidFill>
                  <a:srgbClr val="211B12"/>
                </a:solidFill>
                <a:latin typeface="Calibri"/>
              </a:rPr>
              <a:t>C.  A government inspection report recording accidents and workplace conditions</a:t>
            </a:r>
          </a:p>
        </p:txBody>
      </p:sp>
      <p:sp>
        <p:nvSpPr>
          <p:cNvPr id="30" name="Rounded Rectangle 29"/>
          <p:cNvSpPr/>
          <p:nvPr/>
        </p:nvSpPr>
        <p:spPr>
          <a:xfrm>
            <a:off x="6186059" y="5532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400" b="0" i="0">
                <a:solidFill>
                  <a:srgbClr val="211B12"/>
                </a:solidFill>
                <a:latin typeface="Calibri"/>
              </a:rPr>
              <a:t>D.  A poem written many years later about the sadness of industrial towns</a:t>
            </a: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7E59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ED1D2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0" i="1">
                <a:solidFill>
                  <a:srgbClr val="ED1D2D"/>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300" b="1" i="0">
                <a:solidFill>
                  <a:srgbClr val="FFFFFF"/>
                </a:solidFill>
                <a:latin typeface="Calibri Light"/>
              </a:rPr>
              <a:t>How can we determine the usefulness and reliability of sources about industrial life?</a:t>
            </a:r>
          </a:p>
        </p:txBody>
      </p:sp>
      <p:sp>
        <p:nvSpPr>
          <p:cNvPr id="5" name="Rectangle 4"/>
          <p:cNvSpPr/>
          <p:nvPr/>
        </p:nvSpPr>
        <p:spPr>
          <a:xfrm>
            <a:off x="5556059" y="1260000"/>
            <a:ext cx="1080000" cy="43200"/>
          </a:xfrm>
          <a:prstGeom prst="rect">
            <a:avLst/>
          </a:prstGeom>
          <a:solidFill>
            <a:srgbClr val="ED1D2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15410"/>
            <a:ext cx="306000" cy="306000"/>
          </a:xfrm>
          <a:prstGeom prst="ellipse">
            <a:avLst/>
          </a:prstGeom>
          <a:solidFill>
            <a:srgbClr val="ED1D2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15410"/>
            <a:ext cx="306000" cy="306000"/>
          </a:xfrm>
          <a:prstGeom prst="rect">
            <a:avLst/>
          </a:prstGeom>
          <a:noFill/>
        </p:spPr>
        <p:txBody>
          <a:bodyPr wrap="square" anchor="ctr"/>
          <a:lstStyle/>
          <a:p>
            <a:pPr algn="ctr"/>
            <a:r>
              <a:rPr sz="1400" b="1" i="0">
                <a:solidFill>
                  <a:srgbClr val="7E5925"/>
                </a:solidFill>
                <a:latin typeface="Calibri"/>
              </a:rPr>
              <a:t>1</a:t>
            </a:r>
          </a:p>
        </p:txBody>
      </p:sp>
      <p:sp>
        <p:nvSpPr>
          <p:cNvPr id="8" name="TextBox 7"/>
          <p:cNvSpPr txBox="1"/>
          <p:nvPr/>
        </p:nvSpPr>
        <p:spPr>
          <a:xfrm>
            <a:off x="990000" y="1512000"/>
            <a:ext cx="10662119" cy="1112820"/>
          </a:xfrm>
          <a:prstGeom prst="rect">
            <a:avLst/>
          </a:prstGeom>
          <a:noFill/>
        </p:spPr>
        <p:txBody>
          <a:bodyPr wrap="square" anchor="ctr"/>
          <a:lstStyle/>
          <a:p>
            <a:pPr algn="l"/>
            <a:r>
              <a:rPr sz="1800" b="0" i="0">
                <a:solidFill>
                  <a:srgbClr val="FFFFFF"/>
                </a:solidFill>
                <a:latin typeface="Calibri"/>
              </a:rPr>
              <a:t>A source is useful when it helps answer a specific historical question about industrial life, not just when it sounds detailed or dramatic.</a:t>
            </a:r>
          </a:p>
        </p:txBody>
      </p:sp>
      <p:sp>
        <p:nvSpPr>
          <p:cNvPr id="9" name="Oval 8"/>
          <p:cNvSpPr/>
          <p:nvPr/>
        </p:nvSpPr>
        <p:spPr>
          <a:xfrm>
            <a:off x="540000" y="3028230"/>
            <a:ext cx="306000" cy="306000"/>
          </a:xfrm>
          <a:prstGeom prst="ellipse">
            <a:avLst/>
          </a:prstGeom>
          <a:solidFill>
            <a:srgbClr val="ED1D2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28230"/>
            <a:ext cx="306000" cy="306000"/>
          </a:xfrm>
          <a:prstGeom prst="rect">
            <a:avLst/>
          </a:prstGeom>
          <a:noFill/>
        </p:spPr>
        <p:txBody>
          <a:bodyPr wrap="square" anchor="ctr"/>
          <a:lstStyle/>
          <a:p>
            <a:pPr algn="ctr"/>
            <a:r>
              <a:rPr sz="1400" b="1" i="0">
                <a:solidFill>
                  <a:srgbClr val="7E5925"/>
                </a:solidFill>
                <a:latin typeface="Calibri"/>
              </a:rPr>
              <a:t>2</a:t>
            </a:r>
          </a:p>
        </p:txBody>
      </p:sp>
      <p:sp>
        <p:nvSpPr>
          <p:cNvPr id="11" name="TextBox 10"/>
          <p:cNvSpPr txBox="1"/>
          <p:nvPr/>
        </p:nvSpPr>
        <p:spPr>
          <a:xfrm>
            <a:off x="990000" y="2624820"/>
            <a:ext cx="10662119" cy="1112820"/>
          </a:xfrm>
          <a:prstGeom prst="rect">
            <a:avLst/>
          </a:prstGeom>
          <a:noFill/>
        </p:spPr>
        <p:txBody>
          <a:bodyPr wrap="square" anchor="ctr"/>
          <a:lstStyle/>
          <a:p>
            <a:pPr algn="l"/>
            <a:r>
              <a:rPr sz="1800" b="0" i="0">
                <a:solidFill>
                  <a:srgbClr val="FFFFFF"/>
                </a:solidFill>
                <a:latin typeface="Calibri"/>
              </a:rPr>
              <a:t>A source is more reliable when its claims are supported by corroboration and you can account for possible bias in its origin and purpose.</a:t>
            </a:r>
          </a:p>
        </p:txBody>
      </p:sp>
      <p:sp>
        <p:nvSpPr>
          <p:cNvPr id="12" name="Oval 11"/>
          <p:cNvSpPr/>
          <p:nvPr/>
        </p:nvSpPr>
        <p:spPr>
          <a:xfrm>
            <a:off x="540000" y="4141050"/>
            <a:ext cx="306000" cy="306000"/>
          </a:xfrm>
          <a:prstGeom prst="ellipse">
            <a:avLst/>
          </a:prstGeom>
          <a:solidFill>
            <a:srgbClr val="ED1D2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141050"/>
            <a:ext cx="306000" cy="306000"/>
          </a:xfrm>
          <a:prstGeom prst="rect">
            <a:avLst/>
          </a:prstGeom>
          <a:noFill/>
        </p:spPr>
        <p:txBody>
          <a:bodyPr wrap="square" anchor="ctr"/>
          <a:lstStyle/>
          <a:p>
            <a:pPr algn="ctr"/>
            <a:r>
              <a:rPr sz="1400" b="1" i="0">
                <a:solidFill>
                  <a:srgbClr val="7E5925"/>
                </a:solidFill>
                <a:latin typeface="Calibri"/>
              </a:rPr>
              <a:t>3</a:t>
            </a:r>
          </a:p>
        </p:txBody>
      </p:sp>
      <p:sp>
        <p:nvSpPr>
          <p:cNvPr id="14" name="TextBox 13"/>
          <p:cNvSpPr txBox="1"/>
          <p:nvPr/>
        </p:nvSpPr>
        <p:spPr>
          <a:xfrm>
            <a:off x="990000" y="3737640"/>
            <a:ext cx="10662119" cy="1112820"/>
          </a:xfrm>
          <a:prstGeom prst="rect">
            <a:avLst/>
          </a:prstGeom>
          <a:noFill/>
        </p:spPr>
        <p:txBody>
          <a:bodyPr wrap="square" anchor="ctr"/>
          <a:lstStyle/>
          <a:p>
            <a:pPr algn="l"/>
            <a:r>
              <a:rPr sz="1800" b="0" i="0">
                <a:solidFill>
                  <a:srgbClr val="FFFFFF"/>
                </a:solidFill>
                <a:latin typeface="Calibri"/>
              </a:rPr>
              <a:t>Primary sources give direct evidence from the time, but they can still be biased, so historians often test them against other sources.</a:t>
            </a:r>
          </a:p>
        </p:txBody>
      </p:sp>
      <p:sp>
        <p:nvSpPr>
          <p:cNvPr id="15" name="Oval 14"/>
          <p:cNvSpPr/>
          <p:nvPr/>
        </p:nvSpPr>
        <p:spPr>
          <a:xfrm>
            <a:off x="540000" y="5253870"/>
            <a:ext cx="306000" cy="306000"/>
          </a:xfrm>
          <a:prstGeom prst="ellipse">
            <a:avLst/>
          </a:prstGeom>
          <a:solidFill>
            <a:srgbClr val="ED1D2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253870"/>
            <a:ext cx="306000" cy="306000"/>
          </a:xfrm>
          <a:prstGeom prst="rect">
            <a:avLst/>
          </a:prstGeom>
          <a:noFill/>
        </p:spPr>
        <p:txBody>
          <a:bodyPr wrap="square" anchor="ctr"/>
          <a:lstStyle/>
          <a:p>
            <a:pPr algn="ctr"/>
            <a:r>
              <a:rPr sz="1400" b="1" i="0">
                <a:solidFill>
                  <a:srgbClr val="7E5925"/>
                </a:solidFill>
                <a:latin typeface="Calibri"/>
              </a:rPr>
              <a:t>4</a:t>
            </a:r>
          </a:p>
        </p:txBody>
      </p:sp>
      <p:sp>
        <p:nvSpPr>
          <p:cNvPr id="17" name="TextBox 16"/>
          <p:cNvSpPr txBox="1"/>
          <p:nvPr/>
        </p:nvSpPr>
        <p:spPr>
          <a:xfrm>
            <a:off x="990000" y="4850460"/>
            <a:ext cx="10662119" cy="1112820"/>
          </a:xfrm>
          <a:prstGeom prst="rect">
            <a:avLst/>
          </a:prstGeom>
          <a:noFill/>
        </p:spPr>
        <p:txBody>
          <a:bodyPr wrap="square" anchor="ctr"/>
          <a:lstStyle/>
          <a:p>
            <a:pPr algn="l"/>
            <a:r>
              <a:rPr sz="1800" b="0" i="0">
                <a:solidFill>
                  <a:srgbClr val="FFFFFF"/>
                </a:solidFill>
                <a:latin typeface="Calibri"/>
              </a:rPr>
              <a:t>Secondary sources help explain the past by interpreting evidence, but they should still be checked against primary sources and government reports.</a:t>
            </a:r>
          </a:p>
        </p:txBody>
      </p:sp>
      <p:sp>
        <p:nvSpPr>
          <p:cNvPr id="18" name="Rounded Rectangle 17"/>
          <p:cNvSpPr/>
          <p:nvPr/>
        </p:nvSpPr>
        <p:spPr>
          <a:xfrm>
            <a:off x="540000" y="6071280"/>
            <a:ext cx="11112119" cy="606720"/>
          </a:xfrm>
          <a:prstGeom prst="roundRect">
            <a:avLst>
              <a:gd name="adj" fmla="val 4000"/>
            </a:avLst>
          </a:prstGeom>
          <a:solidFill>
            <a:srgbClr val="ED1D2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071280"/>
            <a:ext cx="10752119" cy="606720"/>
          </a:xfrm>
          <a:prstGeom prst="rect">
            <a:avLst/>
          </a:prstGeom>
          <a:noFill/>
        </p:spPr>
        <p:txBody>
          <a:bodyPr wrap="square" anchor="ctr"/>
          <a:lstStyle/>
          <a:p>
            <a:pPr algn="l"/>
            <a:r>
              <a:rPr sz="1400" b="0" i="1">
                <a:solidFill>
                  <a:srgbClr val="7E5925"/>
                </a:solidFill>
                <a:latin typeface="Calibri"/>
              </a:rPr>
              <a:t>Exit ticket:  In two sentences, explain usefulness and reliability of sources about industrial life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900" b="1" i="0">
                <a:solidFill>
                  <a:srgbClr val="C0A37C"/>
                </a:solidFill>
                <a:latin typeface="Calibri"/>
              </a:rPr>
              <a:t>LEARNING INTENTION</a:t>
            </a:r>
          </a:p>
        </p:txBody>
      </p:sp>
      <p:sp>
        <p:nvSpPr>
          <p:cNvPr id="4" name="Rectangle 3"/>
          <p:cNvSpPr/>
          <p:nvPr/>
        </p:nvSpPr>
        <p:spPr>
          <a:xfrm>
            <a:off x="540000" y="827999"/>
            <a:ext cx="720000" cy="36000"/>
          </a:xfrm>
          <a:prstGeom prst="rect">
            <a:avLst/>
          </a:prstGeom>
          <a:solidFill>
            <a:srgbClr val="C0A3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1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apply criteria to evaluate the usefulness and reliability of sources about industrial life</a:t>
            </a:r>
          </a:p>
        </p:txBody>
      </p:sp>
      <p:sp>
        <p:nvSpPr>
          <p:cNvPr id="7" name="TextBox 6"/>
          <p:cNvSpPr txBox="1"/>
          <p:nvPr/>
        </p:nvSpPr>
        <p:spPr>
          <a:xfrm>
            <a:off x="5760000" y="540000"/>
            <a:ext cx="6162119" cy="216000"/>
          </a:xfrm>
          <a:prstGeom prst="rect">
            <a:avLst/>
          </a:prstGeom>
          <a:noFill/>
        </p:spPr>
        <p:txBody>
          <a:bodyPr wrap="square"/>
          <a:lstStyle/>
          <a:p>
            <a:pPr algn="l"/>
            <a:r>
              <a:rPr sz="900" b="1" i="0">
                <a:solidFill>
                  <a:srgbClr val="7E5925"/>
                </a:solidFill>
                <a:latin typeface="Calibri"/>
              </a:rPr>
              <a:t>SUCCESS CRITERIA</a:t>
            </a:r>
          </a:p>
        </p:txBody>
      </p:sp>
      <p:sp>
        <p:nvSpPr>
          <p:cNvPr id="8" name="Rectangle 7"/>
          <p:cNvSpPr/>
          <p:nvPr/>
        </p:nvSpPr>
        <p:spPr>
          <a:xfrm>
            <a:off x="5760000" y="827999"/>
            <a:ext cx="720000" cy="360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211B12"/>
                </a:solidFill>
                <a:latin typeface="Calibri"/>
              </a:rPr>
              <a:t>I can compare how well different sources answer a historical question</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ED1D2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211B12"/>
                </a:solidFill>
                <a:latin typeface="Calibri"/>
              </a:rPr>
              <a:t>I can analyse whether a source is trustworthy by checking evidence and bias</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211B12"/>
                </a:solidFill>
                <a:latin typeface="Calibri"/>
              </a:rPr>
              <a:t>I can give examples of primary and secondary sources about industrial life</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ED1D2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211B12"/>
                </a:solidFill>
                <a:latin typeface="Calibri"/>
              </a:rPr>
              <a:t>I can identify and describe how corroboration can strengthen a judgement</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ED1D2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9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100" b="1" i="0">
                <a:solidFill>
                  <a:srgbClr val="7E59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100" b="0" i="0">
                <a:solidFill>
                  <a:srgbClr val="FFFFFF"/>
                </a:solidFill>
                <a:latin typeface="Calibri"/>
              </a:rPr>
              <a:t>Think on your own, then compare ideas with your partner before we hear a few class responses.</a:t>
            </a:r>
          </a:p>
        </p:txBody>
      </p:sp>
      <p:sp>
        <p:nvSpPr>
          <p:cNvPr id="8" name="TextBox 7"/>
          <p:cNvSpPr txBox="1"/>
          <p:nvPr/>
        </p:nvSpPr>
        <p:spPr>
          <a:xfrm>
            <a:off x="540000" y="720000"/>
            <a:ext cx="11112119" cy="360000"/>
          </a:xfrm>
          <a:prstGeom prst="rect">
            <a:avLst/>
          </a:prstGeom>
          <a:noFill/>
        </p:spPr>
        <p:txBody>
          <a:bodyPr wrap="square"/>
          <a:lstStyle/>
          <a:p>
            <a:pPr algn="l"/>
            <a:r>
              <a:rPr sz="2900" b="1" i="0">
                <a:solidFill>
                  <a:srgbClr val="7E5925"/>
                </a:solidFill>
                <a:latin typeface="Calibri Light"/>
              </a:rPr>
              <a:t>Factory Stories: Who Would You Believe?</a:t>
            </a:r>
          </a:p>
        </p:txBody>
      </p:sp>
      <p:sp>
        <p:nvSpPr>
          <p:cNvPr id="9" name="Rectangle 8"/>
          <p:cNvSpPr/>
          <p:nvPr/>
        </p:nvSpPr>
        <p:spPr>
          <a:xfrm>
            <a:off x="540000" y="1116000"/>
            <a:ext cx="1260000" cy="432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300" b="0" i="0">
                <a:solidFill>
                  <a:srgbClr val="211B12"/>
                </a:solidFill>
                <a:latin typeface="Calibri"/>
              </a:rPr>
              <a:t>If a factory owner and a reformer described the same workplace, whose version might you trust first, and why?</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300" b="0" i="0">
                <a:solidFill>
                  <a:srgbClr val="211B12"/>
                </a:solidFill>
                <a:latin typeface="Calibri"/>
              </a:rPr>
              <a:t>What clues might help you decide whether a source about factory life is convincing?</a:t>
            </a:r>
          </a:p>
        </p:txBody>
      </p:sp>
      <p:sp>
        <p:nvSpPr>
          <p:cNvPr id="18" name="Rounded Rectangle 17"/>
          <p:cNvSpPr/>
          <p:nvPr/>
        </p:nvSpPr>
        <p:spPr>
          <a:xfrm>
            <a:off x="540000" y="6210000"/>
            <a:ext cx="11112119" cy="468000"/>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100" b="0" i="1">
                <a:solidFill>
                  <a:srgbClr val="7E59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700" b="1" i="0">
                <a:solidFill>
                  <a:srgbClr val="7E5925"/>
                </a:solidFill>
                <a:latin typeface="Calibri Light"/>
              </a:rPr>
              <a:t>Key Vocabulary</a:t>
            </a:r>
          </a:p>
        </p:txBody>
      </p:sp>
      <p:sp>
        <p:nvSpPr>
          <p:cNvPr id="3" name="Rectangle 2"/>
          <p:cNvSpPr/>
          <p:nvPr/>
        </p:nvSpPr>
        <p:spPr>
          <a:xfrm>
            <a:off x="540000" y="1170000"/>
            <a:ext cx="1260000" cy="50400"/>
          </a:xfrm>
          <a:prstGeom prst="rect">
            <a:avLst/>
          </a:prstGeom>
          <a:solidFill>
            <a:srgbClr val="ED1D2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2284921"/>
            <a:ext cx="5448059" cy="93071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2320921"/>
            <a:ext cx="5232059" cy="360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428921"/>
            <a:ext cx="5124059" cy="234000"/>
          </a:xfrm>
          <a:prstGeom prst="rect">
            <a:avLst/>
          </a:prstGeom>
          <a:noFill/>
        </p:spPr>
        <p:txBody>
          <a:bodyPr wrap="square"/>
          <a:lstStyle/>
          <a:p>
            <a:pPr algn="l"/>
            <a:r>
              <a:rPr sz="1400" b="1" i="0">
                <a:solidFill>
                  <a:srgbClr val="7E5925"/>
                </a:solidFill>
                <a:latin typeface="Calibri Light"/>
              </a:rPr>
              <a:t>INDUSTRIAL REVOLUTION</a:t>
            </a:r>
          </a:p>
        </p:txBody>
      </p:sp>
      <p:sp>
        <p:nvSpPr>
          <p:cNvPr id="8" name="TextBox 7"/>
          <p:cNvSpPr txBox="1"/>
          <p:nvPr/>
        </p:nvSpPr>
        <p:spPr>
          <a:xfrm>
            <a:off x="702000" y="2662921"/>
            <a:ext cx="5124059" cy="462719"/>
          </a:xfrm>
          <a:prstGeom prst="rect">
            <a:avLst/>
          </a:prstGeom>
          <a:noFill/>
        </p:spPr>
        <p:txBody>
          <a:bodyPr wrap="square"/>
          <a:lstStyle/>
          <a:p>
            <a:pPr algn="l"/>
            <a:r>
              <a:rPr sz="1400" b="0" i="0">
                <a:solidFill>
                  <a:srgbClr val="211B12"/>
                </a:solidFill>
                <a:latin typeface="Calibri"/>
              </a:rPr>
              <a:t>The period when machines, factories and mass production transformed work and daily life.</a:t>
            </a:r>
          </a:p>
        </p:txBody>
      </p:sp>
      <p:sp>
        <p:nvSpPr>
          <p:cNvPr id="9" name="Rounded Rectangle 8"/>
          <p:cNvSpPr/>
          <p:nvPr/>
        </p:nvSpPr>
        <p:spPr>
          <a:xfrm>
            <a:off x="6204059" y="2284921"/>
            <a:ext cx="5448059" cy="93071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2320921"/>
            <a:ext cx="5232059" cy="36000"/>
          </a:xfrm>
          <a:prstGeom prst="rect">
            <a:avLst/>
          </a:prstGeom>
          <a:solidFill>
            <a:srgbClr val="ED1D2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428921"/>
            <a:ext cx="5124059" cy="234000"/>
          </a:xfrm>
          <a:prstGeom prst="rect">
            <a:avLst/>
          </a:prstGeom>
          <a:noFill/>
        </p:spPr>
        <p:txBody>
          <a:bodyPr wrap="square"/>
          <a:lstStyle/>
          <a:p>
            <a:pPr algn="l"/>
            <a:r>
              <a:rPr sz="1400" b="1" i="0">
                <a:solidFill>
                  <a:srgbClr val="ED1D2D"/>
                </a:solidFill>
                <a:latin typeface="Calibri Light"/>
              </a:rPr>
              <a:t>CORROBORATION</a:t>
            </a:r>
          </a:p>
        </p:txBody>
      </p:sp>
      <p:sp>
        <p:nvSpPr>
          <p:cNvPr id="12" name="TextBox 11"/>
          <p:cNvSpPr txBox="1"/>
          <p:nvPr/>
        </p:nvSpPr>
        <p:spPr>
          <a:xfrm>
            <a:off x="6366059" y="2662921"/>
            <a:ext cx="5124059" cy="462719"/>
          </a:xfrm>
          <a:prstGeom prst="rect">
            <a:avLst/>
          </a:prstGeom>
          <a:noFill/>
        </p:spPr>
        <p:txBody>
          <a:bodyPr wrap="square"/>
          <a:lstStyle/>
          <a:p>
            <a:pPr algn="l"/>
            <a:r>
              <a:rPr sz="1400" b="0" i="0">
                <a:solidFill>
                  <a:srgbClr val="211B12"/>
                </a:solidFill>
                <a:latin typeface="Calibri"/>
              </a:rPr>
              <a:t>Using more than one source to check whether a claim is supported by evidence.</a:t>
            </a:r>
          </a:p>
        </p:txBody>
      </p:sp>
      <p:sp>
        <p:nvSpPr>
          <p:cNvPr id="13" name="Rounded Rectangle 12"/>
          <p:cNvSpPr/>
          <p:nvPr/>
        </p:nvSpPr>
        <p:spPr>
          <a:xfrm>
            <a:off x="540000" y="3359640"/>
            <a:ext cx="5448059" cy="93071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395640"/>
            <a:ext cx="5232059" cy="360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3503640"/>
            <a:ext cx="5124059" cy="234000"/>
          </a:xfrm>
          <a:prstGeom prst="rect">
            <a:avLst/>
          </a:prstGeom>
          <a:noFill/>
        </p:spPr>
        <p:txBody>
          <a:bodyPr wrap="square"/>
          <a:lstStyle/>
          <a:p>
            <a:pPr algn="l"/>
            <a:r>
              <a:rPr sz="1400" b="1" i="0">
                <a:solidFill>
                  <a:srgbClr val="7E5925"/>
                </a:solidFill>
                <a:latin typeface="Calibri Light"/>
              </a:rPr>
              <a:t>FACTORY OWNER</a:t>
            </a:r>
          </a:p>
        </p:txBody>
      </p:sp>
      <p:sp>
        <p:nvSpPr>
          <p:cNvPr id="16" name="TextBox 15"/>
          <p:cNvSpPr txBox="1"/>
          <p:nvPr/>
        </p:nvSpPr>
        <p:spPr>
          <a:xfrm>
            <a:off x="702000" y="3737640"/>
            <a:ext cx="5124059" cy="462719"/>
          </a:xfrm>
          <a:prstGeom prst="rect">
            <a:avLst/>
          </a:prstGeom>
          <a:noFill/>
        </p:spPr>
        <p:txBody>
          <a:bodyPr wrap="square"/>
          <a:lstStyle/>
          <a:p>
            <a:pPr algn="l"/>
            <a:r>
              <a:rPr sz="1400" b="0" i="0">
                <a:solidFill>
                  <a:srgbClr val="211B12"/>
                </a:solidFill>
                <a:latin typeface="Calibri"/>
              </a:rPr>
              <a:t>A person who controlled a factory and often wrote to defend how workers were treated.</a:t>
            </a:r>
          </a:p>
        </p:txBody>
      </p:sp>
      <p:sp>
        <p:nvSpPr>
          <p:cNvPr id="17" name="Rounded Rectangle 16"/>
          <p:cNvSpPr/>
          <p:nvPr/>
        </p:nvSpPr>
        <p:spPr>
          <a:xfrm>
            <a:off x="6204059" y="3359640"/>
            <a:ext cx="5448059" cy="93071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395640"/>
            <a:ext cx="5232059" cy="36000"/>
          </a:xfrm>
          <a:prstGeom prst="rect">
            <a:avLst/>
          </a:prstGeom>
          <a:solidFill>
            <a:srgbClr val="ED1D2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3503640"/>
            <a:ext cx="5124059" cy="234000"/>
          </a:xfrm>
          <a:prstGeom prst="rect">
            <a:avLst/>
          </a:prstGeom>
          <a:noFill/>
        </p:spPr>
        <p:txBody>
          <a:bodyPr wrap="square"/>
          <a:lstStyle/>
          <a:p>
            <a:pPr algn="l"/>
            <a:r>
              <a:rPr sz="1400" b="1" i="0">
                <a:solidFill>
                  <a:srgbClr val="ED1D2D"/>
                </a:solidFill>
                <a:latin typeface="Calibri Light"/>
              </a:rPr>
              <a:t>REFORMER</a:t>
            </a:r>
          </a:p>
        </p:txBody>
      </p:sp>
      <p:sp>
        <p:nvSpPr>
          <p:cNvPr id="20" name="TextBox 19"/>
          <p:cNvSpPr txBox="1"/>
          <p:nvPr/>
        </p:nvSpPr>
        <p:spPr>
          <a:xfrm>
            <a:off x="6366059" y="3737640"/>
            <a:ext cx="5124059" cy="462719"/>
          </a:xfrm>
          <a:prstGeom prst="rect">
            <a:avLst/>
          </a:prstGeom>
          <a:noFill/>
        </p:spPr>
        <p:txBody>
          <a:bodyPr wrap="square"/>
          <a:lstStyle/>
          <a:p>
            <a:pPr algn="l"/>
            <a:r>
              <a:rPr sz="1400" b="0" i="0">
                <a:solidFill>
                  <a:srgbClr val="211B12"/>
                </a:solidFill>
                <a:latin typeface="Calibri"/>
              </a:rPr>
              <a:t>A person who argued for change because they believed conditions were unfair or dangerous.</a:t>
            </a:r>
          </a:p>
        </p:txBody>
      </p:sp>
      <p:sp>
        <p:nvSpPr>
          <p:cNvPr id="21" name="Rounded Rectangle 20"/>
          <p:cNvSpPr/>
          <p:nvPr/>
        </p:nvSpPr>
        <p:spPr>
          <a:xfrm>
            <a:off x="540000" y="4434359"/>
            <a:ext cx="5448059" cy="93071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Rectangle 21"/>
          <p:cNvSpPr/>
          <p:nvPr/>
        </p:nvSpPr>
        <p:spPr>
          <a:xfrm>
            <a:off x="648000" y="4470359"/>
            <a:ext cx="5232059" cy="360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TextBox 22"/>
          <p:cNvSpPr txBox="1"/>
          <p:nvPr/>
        </p:nvSpPr>
        <p:spPr>
          <a:xfrm>
            <a:off x="702000" y="4578359"/>
            <a:ext cx="5124059" cy="234000"/>
          </a:xfrm>
          <a:prstGeom prst="rect">
            <a:avLst/>
          </a:prstGeom>
          <a:noFill/>
        </p:spPr>
        <p:txBody>
          <a:bodyPr wrap="square"/>
          <a:lstStyle/>
          <a:p>
            <a:pPr algn="l"/>
            <a:r>
              <a:rPr sz="1400" b="1" i="0">
                <a:solidFill>
                  <a:srgbClr val="7E5925"/>
                </a:solidFill>
                <a:latin typeface="Calibri Light"/>
              </a:rPr>
              <a:t>GOVERNMENT REPORTS</a:t>
            </a:r>
          </a:p>
        </p:txBody>
      </p:sp>
      <p:sp>
        <p:nvSpPr>
          <p:cNvPr id="24" name="TextBox 23"/>
          <p:cNvSpPr txBox="1"/>
          <p:nvPr/>
        </p:nvSpPr>
        <p:spPr>
          <a:xfrm>
            <a:off x="702000" y="4812359"/>
            <a:ext cx="5124059" cy="462719"/>
          </a:xfrm>
          <a:prstGeom prst="rect">
            <a:avLst/>
          </a:prstGeom>
          <a:noFill/>
        </p:spPr>
        <p:txBody>
          <a:bodyPr wrap="square"/>
          <a:lstStyle/>
          <a:p>
            <a:pPr algn="l"/>
            <a:r>
              <a:rPr sz="1400" b="0" i="0">
                <a:solidFill>
                  <a:srgbClr val="211B12"/>
                </a:solidFill>
                <a:latin typeface="Calibri"/>
              </a:rPr>
              <a:t>Official records made by the state that often investigated workplaces and public conditions.</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A3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700" b="1" i="0">
                <a:solidFill>
                  <a:srgbClr val="FFFFFF"/>
                </a:solidFill>
                <a:latin typeface="Calibri Light"/>
              </a:rPr>
              <a:t>Usefulness of Sources</a:t>
            </a:r>
          </a:p>
        </p:txBody>
      </p:sp>
      <p:pic>
        <p:nvPicPr>
          <p:cNvPr id="5" name="Picture 4" descr="tmp3fya5fir.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314"/>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300" b="0" i="0">
                <a:solidFill>
                  <a:srgbClr val="211B12"/>
                </a:solidFill>
                <a:latin typeface="Calibri"/>
              </a:rPr>
              <a:t>A source is useful when it helps answer a specific historical question. The best source is not always the longest or most dramatic one; it is the one that gives evidence for the question you are asking.</a:t>
            </a:r>
          </a:p>
        </p:txBody>
      </p:sp>
      <p:sp>
        <p:nvSpPr>
          <p:cNvPr id="8" name="Oval 7"/>
          <p:cNvSpPr/>
          <p:nvPr/>
        </p:nvSpPr>
        <p:spPr>
          <a:xfrm>
            <a:off x="6042059" y="3600000"/>
            <a:ext cx="108000" cy="108000"/>
          </a:xfrm>
          <a:prstGeom prst="ellipse">
            <a:avLst/>
          </a:prstGeom>
          <a:solidFill>
            <a:srgbClr val="C0A3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E58"/>
                </a:solidFill>
                <a:latin typeface="Calibri"/>
              </a:rPr>
              <a:t>e.g.  A photograph of a crowded factory floor might be very useful for a question about noise, space and machinery. It would be less useful for asking how workers felt at the end of a shift, because the image cannot show their thoughts or conversations. The same source can be highly useful for one question and weak for another.</a:t>
            </a:r>
          </a:p>
        </p:txBody>
      </p:sp>
      <p:sp>
        <p:nvSpPr>
          <p:cNvPr id="10" name="Rectangle 9"/>
          <p:cNvSpPr/>
          <p:nvPr/>
        </p:nvSpPr>
        <p:spPr>
          <a:xfrm>
            <a:off x="0" y="6768000"/>
            <a:ext cx="12192119" cy="900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A3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700" b="1" i="0">
                <a:solidFill>
                  <a:srgbClr val="FFFFFF"/>
                </a:solidFill>
                <a:latin typeface="Calibri Light"/>
              </a:rPr>
              <a:t>Reliability of Sources</a:t>
            </a:r>
          </a:p>
        </p:txBody>
      </p:sp>
      <p:pic>
        <p:nvPicPr>
          <p:cNvPr id="5" name="Picture 4" descr="tmpi1msjsz8.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314"/>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300" b="0" i="0">
                <a:solidFill>
                  <a:srgbClr val="211B12"/>
                </a:solidFill>
                <a:latin typeface="Calibri"/>
              </a:rPr>
              <a:t>A reliable source is one you can trust more because its claims are accurate, supported by other evidence and not strongly shaped by hidden interests.</a:t>
            </a:r>
          </a:p>
        </p:txBody>
      </p:sp>
      <p:sp>
        <p:nvSpPr>
          <p:cNvPr id="8" name="Oval 7"/>
          <p:cNvSpPr/>
          <p:nvPr/>
        </p:nvSpPr>
        <p:spPr>
          <a:xfrm>
            <a:off x="6042059" y="3600000"/>
            <a:ext cx="108000" cy="108000"/>
          </a:xfrm>
          <a:prstGeom prst="ellipse">
            <a:avLst/>
          </a:prstGeom>
          <a:solidFill>
            <a:srgbClr val="C0A3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E58"/>
                </a:solidFill>
                <a:latin typeface="Calibri"/>
              </a:rPr>
              <a:t>e.g.  A newspaper article from the 1800s might describe factories as healthy and orderly, but that does not make it reliable on its own. If a government report and a reformer's speech report overcrowding and injuries too, the newspaper claim becomes easier to test. Reliability grows when sources agree across different viewpoints and purposes.</a:t>
            </a:r>
          </a:p>
        </p:txBody>
      </p:sp>
      <p:sp>
        <p:nvSpPr>
          <p:cNvPr id="10" name="Rectangle 9"/>
          <p:cNvSpPr/>
          <p:nvPr/>
        </p:nvSpPr>
        <p:spPr>
          <a:xfrm>
            <a:off x="0" y="6768000"/>
            <a:ext cx="12192119" cy="900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700" b="1" i="0">
                <a:solidFill>
                  <a:srgbClr val="7E5925"/>
                </a:solidFill>
                <a:latin typeface="Calibri Light"/>
              </a:rPr>
              <a:t>Primary and Secondary Sources</a:t>
            </a:r>
          </a:p>
        </p:txBody>
      </p:sp>
      <p:sp>
        <p:nvSpPr>
          <p:cNvPr id="3" name="Rectangle 2"/>
          <p:cNvSpPr/>
          <p:nvPr/>
        </p:nvSpPr>
        <p:spPr>
          <a:xfrm>
            <a:off x="540000" y="1170000"/>
            <a:ext cx="1260000" cy="50400"/>
          </a:xfrm>
          <a:prstGeom prst="rect">
            <a:avLst/>
          </a:prstGeom>
          <a:solidFill>
            <a:srgbClr val="ED1D2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1332000"/>
            <a:ext cx="5443021" cy="4986000"/>
          </a:xfrm>
          <a:prstGeom prst="roundRect">
            <a:avLst>
              <a:gd name="adj" fmla="val 2314"/>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1386000"/>
            <a:ext cx="5227021" cy="432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56000" y="1530000"/>
            <a:ext cx="5011021" cy="288000"/>
          </a:xfrm>
          <a:prstGeom prst="rect">
            <a:avLst/>
          </a:prstGeom>
          <a:noFill/>
        </p:spPr>
        <p:txBody>
          <a:bodyPr wrap="square"/>
          <a:lstStyle/>
          <a:p>
            <a:pPr algn="l"/>
            <a:r>
              <a:rPr sz="1400" b="1" i="0">
                <a:solidFill>
                  <a:srgbClr val="7E5925"/>
                </a:solidFill>
                <a:latin typeface="Calibri Light"/>
              </a:rPr>
              <a:t>PRIMARY SOURCES</a:t>
            </a:r>
          </a:p>
        </p:txBody>
      </p:sp>
      <p:sp>
        <p:nvSpPr>
          <p:cNvPr id="8" name="TextBox 7"/>
          <p:cNvSpPr txBox="1"/>
          <p:nvPr/>
        </p:nvSpPr>
        <p:spPr>
          <a:xfrm>
            <a:off x="756000" y="1872000"/>
            <a:ext cx="5011021" cy="4302000"/>
          </a:xfrm>
          <a:prstGeom prst="rect">
            <a:avLst/>
          </a:prstGeom>
          <a:noFill/>
        </p:spPr>
        <p:txBody>
          <a:bodyPr wrap="square"/>
          <a:lstStyle/>
          <a:p>
            <a:pPr algn="l"/>
            <a:r>
              <a:rPr sz="1800" b="0" i="0">
                <a:solidFill>
                  <a:srgbClr val="211B12"/>
                </a:solidFill>
                <a:latin typeface="Calibri"/>
              </a:rPr>
              <a:t>Primary sources are original materials from the time being studied, such as diaries, photographs, letters or government reports. They can give direct evidence about industrial life because they come from people close to the events. However, they still reflect one person's position, purpose or experience, so they are not automatically accurate. A factory owner's letter may reveal what he wanted others to believe, not the whole truth about conditions.</a:t>
            </a:r>
          </a:p>
        </p:txBody>
      </p:sp>
      <p:sp>
        <p:nvSpPr>
          <p:cNvPr id="9" name="Rounded Rectangle 8"/>
          <p:cNvSpPr/>
          <p:nvPr/>
        </p:nvSpPr>
        <p:spPr>
          <a:xfrm>
            <a:off x="6209098" y="1332000"/>
            <a:ext cx="5443021" cy="4986000"/>
          </a:xfrm>
          <a:prstGeom prst="roundRect">
            <a:avLst>
              <a:gd name="adj" fmla="val 2314"/>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7098" y="1386000"/>
            <a:ext cx="5227021" cy="43200"/>
          </a:xfrm>
          <a:prstGeom prst="rect">
            <a:avLst/>
          </a:prstGeom>
          <a:solidFill>
            <a:srgbClr val="ED1D2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25098" y="1530000"/>
            <a:ext cx="5011021" cy="288000"/>
          </a:xfrm>
          <a:prstGeom prst="rect">
            <a:avLst/>
          </a:prstGeom>
          <a:noFill/>
        </p:spPr>
        <p:txBody>
          <a:bodyPr wrap="square"/>
          <a:lstStyle/>
          <a:p>
            <a:pPr algn="l"/>
            <a:r>
              <a:rPr sz="1400" b="1" i="0">
                <a:solidFill>
                  <a:srgbClr val="ED1D2D"/>
                </a:solidFill>
                <a:latin typeface="Calibri Light"/>
              </a:rPr>
              <a:t>SECONDARY SOURCES</a:t>
            </a:r>
          </a:p>
        </p:txBody>
      </p:sp>
      <p:sp>
        <p:nvSpPr>
          <p:cNvPr id="12" name="TextBox 11"/>
          <p:cNvSpPr txBox="1"/>
          <p:nvPr/>
        </p:nvSpPr>
        <p:spPr>
          <a:xfrm>
            <a:off x="6425098" y="1872000"/>
            <a:ext cx="5011021" cy="4302000"/>
          </a:xfrm>
          <a:prstGeom prst="rect">
            <a:avLst/>
          </a:prstGeom>
          <a:noFill/>
        </p:spPr>
        <p:txBody>
          <a:bodyPr wrap="square"/>
          <a:lstStyle/>
          <a:p>
            <a:pPr algn="l"/>
            <a:r>
              <a:rPr sz="1800" b="0" i="0">
                <a:solidFill>
                  <a:srgbClr val="211B12"/>
                </a:solidFill>
                <a:latin typeface="Calibri"/>
              </a:rPr>
              <a:t>Secondary sources are later accounts that use primary sources to explain or interpret the past, such as textbooks or documentaries. They can be useful because they compare evidence and build a wider picture. They are not the original evidence, but they can help students understand patterns, causes and consequences. Good secondary sources still need checking against primary evidence.</a:t>
            </a: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A3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700" b="1" i="0">
                <a:solidFill>
                  <a:srgbClr val="FFFFFF"/>
                </a:solidFill>
                <a:latin typeface="Calibri Light"/>
              </a:rPr>
              <a:t>Bias</a:t>
            </a:r>
          </a:p>
        </p:txBody>
      </p:sp>
      <p:pic>
        <p:nvPicPr>
          <p:cNvPr id="5" name="Picture 4" descr="tmpwxx7c8ph.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314"/>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300" b="0" i="0">
                <a:solidFill>
                  <a:srgbClr val="211B12"/>
                </a:solidFill>
                <a:latin typeface="Calibri"/>
              </a:rPr>
              <a:t>Bias is a tendency to present information in a way that reflects one perspective or goal. A biased source is not automatically useless, but it must be read carefully because it may leave out or soften unwanted facts.</a:t>
            </a:r>
          </a:p>
        </p:txBody>
      </p:sp>
      <p:sp>
        <p:nvSpPr>
          <p:cNvPr id="8" name="Oval 7"/>
          <p:cNvSpPr/>
          <p:nvPr/>
        </p:nvSpPr>
        <p:spPr>
          <a:xfrm>
            <a:off x="6042059" y="3600000"/>
            <a:ext cx="108000" cy="108000"/>
          </a:xfrm>
          <a:prstGeom prst="ellipse">
            <a:avLst/>
          </a:prstGeom>
          <a:solidFill>
            <a:srgbClr val="C0A3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E58"/>
                </a:solidFill>
                <a:latin typeface="Calibri"/>
              </a:rPr>
              <a:t>e.g.  A reformer's speech about factory life might emphasise children, danger and exhaustion to persuade the public to support change. That does not make the speech worthless; it makes it valuable for understanding reformers' arguments and opinions. To judge the working conditions themselves, historians would still need to compare it with other sources.</a:t>
            </a:r>
          </a:p>
        </p:txBody>
      </p:sp>
      <p:sp>
        <p:nvSpPr>
          <p:cNvPr id="10" name="Rectangle 9"/>
          <p:cNvSpPr/>
          <p:nvPr/>
        </p:nvSpPr>
        <p:spPr>
          <a:xfrm>
            <a:off x="0" y="6768000"/>
            <a:ext cx="12192119" cy="900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700" b="1" i="0">
                <a:solidFill>
                  <a:srgbClr val="7E5925"/>
                </a:solidFill>
                <a:latin typeface="Calibri Light"/>
              </a:rPr>
              <a:t>Source Check: Rank and Justify</a:t>
            </a:r>
          </a:p>
        </p:txBody>
      </p:sp>
      <p:sp>
        <p:nvSpPr>
          <p:cNvPr id="3" name="Rectangle 2"/>
          <p:cNvSpPr/>
          <p:nvPr/>
        </p:nvSpPr>
        <p:spPr>
          <a:xfrm>
            <a:off x="540000" y="1170000"/>
            <a:ext cx="1260000" cy="50400"/>
          </a:xfrm>
          <a:prstGeom prst="rect">
            <a:avLst/>
          </a:prstGeom>
          <a:solidFill>
            <a:srgbClr val="ED1D2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Oval 4"/>
          <p:cNvSpPr/>
          <p:nvPr/>
        </p:nvSpPr>
        <p:spPr>
          <a:xfrm>
            <a:off x="540000" y="1368000"/>
            <a:ext cx="342862" cy="342862"/>
          </a:xfrm>
          <a:prstGeom prst="ellipse">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1368000"/>
            <a:ext cx="342862" cy="342862"/>
          </a:xfrm>
          <a:prstGeom prst="rect">
            <a:avLst/>
          </a:prstGeom>
          <a:noFill/>
        </p:spPr>
        <p:txBody>
          <a:bodyPr wrap="square" anchor="ctr"/>
          <a:lstStyle/>
          <a:p>
            <a:pPr algn="ctr"/>
            <a:r>
              <a:rPr sz="1400" b="1" i="0">
                <a:solidFill>
                  <a:srgbClr val="FFFFFF"/>
                </a:solidFill>
                <a:latin typeface="Calibri Light"/>
              </a:rPr>
              <a:t>1</a:t>
            </a:r>
          </a:p>
        </p:txBody>
      </p:sp>
      <p:sp>
        <p:nvSpPr>
          <p:cNvPr id="7" name="TextBox 6"/>
          <p:cNvSpPr txBox="1"/>
          <p:nvPr/>
        </p:nvSpPr>
        <p:spPr>
          <a:xfrm>
            <a:off x="1021986" y="1332000"/>
            <a:ext cx="10630133" cy="306000"/>
          </a:xfrm>
          <a:prstGeom prst="rect">
            <a:avLst/>
          </a:prstGeom>
          <a:noFill/>
        </p:spPr>
        <p:txBody>
          <a:bodyPr wrap="square"/>
          <a:lstStyle/>
          <a:p>
            <a:pPr algn="l"/>
            <a:r>
              <a:rPr sz="1800" b="1" i="0">
                <a:solidFill>
                  <a:srgbClr val="211B12"/>
                </a:solidFill>
                <a:latin typeface="Calibri"/>
              </a:rPr>
              <a:t>Step 1</a:t>
            </a:r>
          </a:p>
        </p:txBody>
      </p:sp>
      <p:sp>
        <p:nvSpPr>
          <p:cNvPr id="8" name="TextBox 7"/>
          <p:cNvSpPr txBox="1"/>
          <p:nvPr/>
        </p:nvSpPr>
        <p:spPr>
          <a:xfrm>
            <a:off x="1021986" y="1638000"/>
            <a:ext cx="10630133" cy="474338"/>
          </a:xfrm>
          <a:prstGeom prst="rect">
            <a:avLst/>
          </a:prstGeom>
          <a:noFill/>
        </p:spPr>
        <p:txBody>
          <a:bodyPr wrap="square"/>
          <a:lstStyle/>
          <a:p>
            <a:pPr algn="l"/>
            <a:r>
              <a:rPr sz="1400" b="0" i="0">
                <a:solidFill>
                  <a:srgbClr val="7E6E58"/>
                </a:solidFill>
                <a:latin typeface="Calibri"/>
              </a:rPr>
              <a:t>Step 1 — Read the factory owner's letter, the reformer's speech and the government report.</a:t>
            </a:r>
          </a:p>
        </p:txBody>
      </p:sp>
      <p:sp>
        <p:nvSpPr>
          <p:cNvPr id="9" name="Rectangle 8"/>
          <p:cNvSpPr/>
          <p:nvPr/>
        </p:nvSpPr>
        <p:spPr>
          <a:xfrm>
            <a:off x="1021986" y="2254176"/>
            <a:ext cx="10630133" cy="144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Oval 9"/>
          <p:cNvSpPr/>
          <p:nvPr/>
        </p:nvSpPr>
        <p:spPr>
          <a:xfrm>
            <a:off x="540000" y="2410415"/>
            <a:ext cx="342862" cy="342862"/>
          </a:xfrm>
          <a:prstGeom prst="ellipse">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40000" y="2410415"/>
            <a:ext cx="342862" cy="342862"/>
          </a:xfrm>
          <a:prstGeom prst="rect">
            <a:avLst/>
          </a:prstGeom>
          <a:noFill/>
        </p:spPr>
        <p:txBody>
          <a:bodyPr wrap="square" anchor="ctr"/>
          <a:lstStyle/>
          <a:p>
            <a:pPr algn="ctr"/>
            <a:r>
              <a:rPr sz="1400" b="1" i="0">
                <a:solidFill>
                  <a:srgbClr val="FFFFFF"/>
                </a:solidFill>
                <a:latin typeface="Calibri Light"/>
              </a:rPr>
              <a:t>2</a:t>
            </a:r>
          </a:p>
        </p:txBody>
      </p:sp>
      <p:sp>
        <p:nvSpPr>
          <p:cNvPr id="12" name="TextBox 11"/>
          <p:cNvSpPr txBox="1"/>
          <p:nvPr/>
        </p:nvSpPr>
        <p:spPr>
          <a:xfrm>
            <a:off x="1021986" y="2374415"/>
            <a:ext cx="10630133" cy="306000"/>
          </a:xfrm>
          <a:prstGeom prst="rect">
            <a:avLst/>
          </a:prstGeom>
          <a:noFill/>
        </p:spPr>
        <p:txBody>
          <a:bodyPr wrap="square"/>
          <a:lstStyle/>
          <a:p>
            <a:pPr algn="l"/>
            <a:r>
              <a:rPr sz="1800" b="1" i="0">
                <a:solidFill>
                  <a:srgbClr val="211B12"/>
                </a:solidFill>
                <a:latin typeface="Calibri"/>
              </a:rPr>
              <a:t>Step 2</a:t>
            </a:r>
          </a:p>
        </p:txBody>
      </p:sp>
      <p:sp>
        <p:nvSpPr>
          <p:cNvPr id="13" name="TextBox 12"/>
          <p:cNvSpPr txBox="1"/>
          <p:nvPr/>
        </p:nvSpPr>
        <p:spPr>
          <a:xfrm>
            <a:off x="1021986" y="2680415"/>
            <a:ext cx="10630133" cy="474338"/>
          </a:xfrm>
          <a:prstGeom prst="rect">
            <a:avLst/>
          </a:prstGeom>
          <a:noFill/>
        </p:spPr>
        <p:txBody>
          <a:bodyPr wrap="square"/>
          <a:lstStyle/>
          <a:p>
            <a:pPr algn="l"/>
            <a:r>
              <a:rPr sz="1400" b="0" i="0">
                <a:solidFill>
                  <a:srgbClr val="7E6E58"/>
                </a:solidFill>
                <a:latin typeface="Calibri"/>
              </a:rPr>
              <a:t>Step 2 — Rank the sources from most useful to least useful for answering a question about working conditions.</a:t>
            </a:r>
          </a:p>
        </p:txBody>
      </p:sp>
      <p:sp>
        <p:nvSpPr>
          <p:cNvPr id="14" name="Rectangle 13"/>
          <p:cNvSpPr/>
          <p:nvPr/>
        </p:nvSpPr>
        <p:spPr>
          <a:xfrm>
            <a:off x="1021986" y="3296591"/>
            <a:ext cx="10630133" cy="144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540000" y="3452830"/>
            <a:ext cx="342862" cy="342862"/>
          </a:xfrm>
          <a:prstGeom prst="ellipse">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3452830"/>
            <a:ext cx="342862" cy="342862"/>
          </a:xfrm>
          <a:prstGeom prst="rect">
            <a:avLst/>
          </a:prstGeom>
          <a:noFill/>
        </p:spPr>
        <p:txBody>
          <a:bodyPr wrap="square" anchor="ctr"/>
          <a:lstStyle/>
          <a:p>
            <a:pPr algn="ctr"/>
            <a:r>
              <a:rPr sz="1400" b="1" i="0">
                <a:solidFill>
                  <a:srgbClr val="FFFFFF"/>
                </a:solidFill>
                <a:latin typeface="Calibri Light"/>
              </a:rPr>
              <a:t>3</a:t>
            </a:r>
          </a:p>
        </p:txBody>
      </p:sp>
      <p:sp>
        <p:nvSpPr>
          <p:cNvPr id="17" name="TextBox 16"/>
          <p:cNvSpPr txBox="1"/>
          <p:nvPr/>
        </p:nvSpPr>
        <p:spPr>
          <a:xfrm>
            <a:off x="1021986" y="3416830"/>
            <a:ext cx="10630133" cy="306000"/>
          </a:xfrm>
          <a:prstGeom prst="rect">
            <a:avLst/>
          </a:prstGeom>
          <a:noFill/>
        </p:spPr>
        <p:txBody>
          <a:bodyPr wrap="square"/>
          <a:lstStyle/>
          <a:p>
            <a:pPr algn="l"/>
            <a:r>
              <a:rPr sz="1800" b="1" i="0">
                <a:solidFill>
                  <a:srgbClr val="211B12"/>
                </a:solidFill>
                <a:latin typeface="Calibri"/>
              </a:rPr>
              <a:t>Step 3</a:t>
            </a:r>
          </a:p>
        </p:txBody>
      </p:sp>
      <p:sp>
        <p:nvSpPr>
          <p:cNvPr id="18" name="TextBox 17"/>
          <p:cNvSpPr txBox="1"/>
          <p:nvPr/>
        </p:nvSpPr>
        <p:spPr>
          <a:xfrm>
            <a:off x="1021986" y="3722830"/>
            <a:ext cx="10630133" cy="474338"/>
          </a:xfrm>
          <a:prstGeom prst="rect">
            <a:avLst/>
          </a:prstGeom>
          <a:noFill/>
        </p:spPr>
        <p:txBody>
          <a:bodyPr wrap="square"/>
          <a:lstStyle/>
          <a:p>
            <a:pPr algn="l"/>
            <a:r>
              <a:rPr sz="1400" b="0" i="0">
                <a:solidFill>
                  <a:srgbClr val="7E6E58"/>
                </a:solidFill>
                <a:latin typeface="Calibri"/>
              </a:rPr>
              <a:t>Step 3 — Annotate each source with one reason about usefulness, reliability or bias.</a:t>
            </a:r>
          </a:p>
        </p:txBody>
      </p:sp>
      <p:sp>
        <p:nvSpPr>
          <p:cNvPr id="19" name="Rectangle 18"/>
          <p:cNvSpPr/>
          <p:nvPr/>
        </p:nvSpPr>
        <p:spPr>
          <a:xfrm>
            <a:off x="1021986" y="4339006"/>
            <a:ext cx="10630133" cy="144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Oval 19"/>
          <p:cNvSpPr/>
          <p:nvPr/>
        </p:nvSpPr>
        <p:spPr>
          <a:xfrm>
            <a:off x="540000" y="4495246"/>
            <a:ext cx="342862" cy="342862"/>
          </a:xfrm>
          <a:prstGeom prst="ellipse">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TextBox 20"/>
          <p:cNvSpPr txBox="1"/>
          <p:nvPr/>
        </p:nvSpPr>
        <p:spPr>
          <a:xfrm>
            <a:off x="540000" y="4495246"/>
            <a:ext cx="342862" cy="342862"/>
          </a:xfrm>
          <a:prstGeom prst="rect">
            <a:avLst/>
          </a:prstGeom>
          <a:noFill/>
        </p:spPr>
        <p:txBody>
          <a:bodyPr wrap="square" anchor="ctr"/>
          <a:lstStyle/>
          <a:p>
            <a:pPr algn="ctr"/>
            <a:r>
              <a:rPr sz="1400" b="1" i="0">
                <a:solidFill>
                  <a:srgbClr val="FFFFFF"/>
                </a:solidFill>
                <a:latin typeface="Calibri Light"/>
              </a:rPr>
              <a:t>4</a:t>
            </a:r>
          </a:p>
        </p:txBody>
      </p:sp>
      <p:sp>
        <p:nvSpPr>
          <p:cNvPr id="22" name="TextBox 21"/>
          <p:cNvSpPr txBox="1"/>
          <p:nvPr/>
        </p:nvSpPr>
        <p:spPr>
          <a:xfrm>
            <a:off x="1021986" y="4459246"/>
            <a:ext cx="10630133" cy="306000"/>
          </a:xfrm>
          <a:prstGeom prst="rect">
            <a:avLst/>
          </a:prstGeom>
          <a:noFill/>
        </p:spPr>
        <p:txBody>
          <a:bodyPr wrap="square"/>
          <a:lstStyle/>
          <a:p>
            <a:pPr algn="l"/>
            <a:r>
              <a:rPr sz="1800" b="1" i="0">
                <a:solidFill>
                  <a:srgbClr val="211B12"/>
                </a:solidFill>
                <a:latin typeface="Calibri"/>
              </a:rPr>
              <a:t>Step 4</a:t>
            </a:r>
          </a:p>
        </p:txBody>
      </p:sp>
      <p:sp>
        <p:nvSpPr>
          <p:cNvPr id="23" name="TextBox 22"/>
          <p:cNvSpPr txBox="1"/>
          <p:nvPr/>
        </p:nvSpPr>
        <p:spPr>
          <a:xfrm>
            <a:off x="1021986" y="4765246"/>
            <a:ext cx="10630133" cy="474338"/>
          </a:xfrm>
          <a:prstGeom prst="rect">
            <a:avLst/>
          </a:prstGeom>
          <a:noFill/>
        </p:spPr>
        <p:txBody>
          <a:bodyPr wrap="square"/>
          <a:lstStyle/>
          <a:p>
            <a:pPr algn="l"/>
            <a:r>
              <a:rPr sz="1400" b="0" i="0">
                <a:solidFill>
                  <a:srgbClr val="7E6E58"/>
                </a:solidFill>
                <a:latin typeface="Calibri"/>
              </a:rPr>
              <a:t>Step 4 — Add one sentence explaining which source you would trust most and why.</a:t>
            </a:r>
          </a:p>
        </p:txBody>
      </p:sp>
      <p:sp>
        <p:nvSpPr>
          <p:cNvPr id="24" name="Rectangle 23"/>
          <p:cNvSpPr/>
          <p:nvPr/>
        </p:nvSpPr>
        <p:spPr>
          <a:xfrm>
            <a:off x="1021986" y="5381422"/>
            <a:ext cx="10630133" cy="144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Oval 24"/>
          <p:cNvSpPr/>
          <p:nvPr/>
        </p:nvSpPr>
        <p:spPr>
          <a:xfrm>
            <a:off x="540000" y="5537661"/>
            <a:ext cx="342862" cy="342862"/>
          </a:xfrm>
          <a:prstGeom prst="ellipse">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6" name="TextBox 25"/>
          <p:cNvSpPr txBox="1"/>
          <p:nvPr/>
        </p:nvSpPr>
        <p:spPr>
          <a:xfrm>
            <a:off x="540000" y="5537661"/>
            <a:ext cx="342862" cy="342862"/>
          </a:xfrm>
          <a:prstGeom prst="rect">
            <a:avLst/>
          </a:prstGeom>
          <a:noFill/>
        </p:spPr>
        <p:txBody>
          <a:bodyPr wrap="square" anchor="ctr"/>
          <a:lstStyle/>
          <a:p>
            <a:pPr algn="ctr"/>
            <a:r>
              <a:rPr sz="1400" b="1" i="0">
                <a:solidFill>
                  <a:srgbClr val="FFFFFF"/>
                </a:solidFill>
                <a:latin typeface="Calibri Light"/>
              </a:rPr>
              <a:t>5</a:t>
            </a:r>
          </a:p>
        </p:txBody>
      </p:sp>
      <p:sp>
        <p:nvSpPr>
          <p:cNvPr id="27" name="TextBox 26"/>
          <p:cNvSpPr txBox="1"/>
          <p:nvPr/>
        </p:nvSpPr>
        <p:spPr>
          <a:xfrm>
            <a:off x="1021986" y="5501661"/>
            <a:ext cx="10630133" cy="306000"/>
          </a:xfrm>
          <a:prstGeom prst="rect">
            <a:avLst/>
          </a:prstGeom>
          <a:noFill/>
        </p:spPr>
        <p:txBody>
          <a:bodyPr wrap="square"/>
          <a:lstStyle/>
          <a:p>
            <a:pPr algn="l"/>
            <a:r>
              <a:rPr sz="1800" b="1" i="0">
                <a:solidFill>
                  <a:srgbClr val="211B12"/>
                </a:solidFill>
                <a:latin typeface="Calibri"/>
              </a:rPr>
              <a:t>Step 5</a:t>
            </a:r>
          </a:p>
        </p:txBody>
      </p:sp>
      <p:sp>
        <p:nvSpPr>
          <p:cNvPr id="28" name="TextBox 27"/>
          <p:cNvSpPr txBox="1"/>
          <p:nvPr/>
        </p:nvSpPr>
        <p:spPr>
          <a:xfrm>
            <a:off x="1021986" y="5807661"/>
            <a:ext cx="10630133" cy="474338"/>
          </a:xfrm>
          <a:prstGeom prst="rect">
            <a:avLst/>
          </a:prstGeom>
          <a:noFill/>
        </p:spPr>
        <p:txBody>
          <a:bodyPr wrap="square"/>
          <a:lstStyle/>
          <a:p>
            <a:pPr algn="l"/>
            <a:r>
              <a:rPr sz="1400" b="0" i="0">
                <a:solidFill>
                  <a:srgbClr val="7E6E58"/>
                </a:solidFill>
                <a:latin typeface="Calibri"/>
              </a:rPr>
              <a:t>Step 5 — Share your ranking with a partner and compare one difference.</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