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jp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9"/>
    <p:sldId id="258" r:id="rId10"/>
    <p:sldId id="259" r:id="rId11"/>
    <p:sldId id="260" r:id="rId12"/>
    <p:sldId id="261" r:id="rId13"/>
    <p:sldId id="262" r:id="rId14"/>
    <p:sldId id="263" r:id="rId15"/>
    <p:sldId id="264" r:id="rId16"/>
    <p:sldId id="265" r:id="rId17"/>
    <p:sldId id="266" r:id="rId18"/>
  </p:sldIdLst>
  <p:sldSz cx="12192119"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notesMaster" Target="notesMasters/notesMaster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Read the hook aloud exactly as written</a:t>
            </a:r>
          </a:p>
          <a:p>
            <a:r>
              <a:t>- Ask students to notice what living and non-living parts are present</a:t>
            </a:r>
          </a:p>
          <a:p>
            <a:r>
              <a:t>- Link to how everything in an ecosystem is connected</a:t>
            </a:r>
          </a:p>
          <a:p>
            <a:r>
              <a:t>Opening hook — say this: "Did you know that without sunlight, plants couldn't grow, and without plants, many animals wouldn't survive? Let's explore how everything in an ecosystem is connected."</a:t>
            </a:r>
          </a:p>
        </p:txBody>
      </p:sp>
      <p:sp>
        <p:nvSpPr>
          <p:cNvPr id="4" name="Slide Number Placeholder 3"/>
          <p:cNvSpPr>
            <a:spLocks noGrp="1"/>
          </p:cNvSpPr>
          <p:nvPr>
            <p:ph type="sldNum" idx="5" sz="quarter"/>
          </p:nvPr>
        </p:nvSpPr>
        <p:spPr/>
      </p:sp>
    </p:spTree>
  </p:cSld>
  <p:clrMapOvr>
    <a:masterClrMapping/>
  </p:clrMapOvr>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ANSWER KEY: Q1: B. Less sunlight reaching the water | Q2: C. It reduces water, which affects plants and then animals | Q3: A. Sunlight helping plants grow</a:t>
            </a:r>
          </a:p>
          <a:p/>
          <a:p>
            <a:r>
              <a:t>- Questions focus on applying the ideas, not just naming words</a:t>
            </a:r>
          </a:p>
          <a:p>
            <a:r>
              <a:t>- Check for understanding of how changes spread through an ecosystem</a:t>
            </a:r>
          </a:p>
          <a:p>
            <a:r>
              <a:t>- Use responses to correct misconceptions before the summary</a:t>
            </a:r>
          </a:p>
        </p:txBody>
      </p:sp>
      <p:sp>
        <p:nvSpPr>
          <p:cNvPr id="4" name="Slide Number Placeholder 3"/>
          <p:cNvSpPr>
            <a:spLocks noGrp="1"/>
          </p:cNvSpPr>
          <p:nvPr>
            <p:ph type="sldNum" idx="5" sz="quarter"/>
          </p:nvPr>
        </p:nvSpPr>
        <p:spPr/>
      </p:sp>
    </p:spTree>
  </p:cSld>
  <p:clrMapOvr>
    <a:masterClrMapping/>
  </p:clrMapOvr>
</p:notes>
</file>

<file path=ppt/notesSlides/notesSlide1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the exit ticket in two sentences</a:t>
            </a:r>
          </a:p>
          <a:p>
            <a:r>
              <a:t>- Students should use at least two lesson ideas</a:t>
            </a:r>
          </a:p>
          <a:p>
            <a:r>
              <a:t>- Check for a real-world example from pond, desert or forest</a:t>
            </a:r>
          </a:p>
        </p:txBody>
      </p:sp>
      <p:sp>
        <p:nvSpPr>
          <p:cNvPr id="4" name="Slide Number Placeholder 3"/>
          <p:cNvSpPr>
            <a:spLocks noGrp="1"/>
          </p:cNvSpPr>
          <p:nvPr>
            <p:ph type="sldNum" idx="5" sz="quarter"/>
          </p:nvPr>
        </p:nvSpPr>
        <p:spPr/>
      </p:sp>
    </p:spTree>
  </p:cSld>
  <p:clrMapOvr>
    <a:masterClrMapping/>
  </p:clrMapOvr>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the focus on living and non-living parts</a:t>
            </a:r>
          </a:p>
          <a:p>
            <a:r>
              <a:t>- Success criteria should be checked during the activity and quiz</a:t>
            </a:r>
          </a:p>
          <a:p>
            <a:r>
              <a:t>- Use examples students can see in nature</a:t>
            </a:r>
          </a:p>
        </p:txBody>
      </p:sp>
      <p:sp>
        <p:nvSpPr>
          <p:cNvPr id="4" name="Slide Number Placeholder 3"/>
          <p:cNvSpPr>
            <a:spLocks noGrp="1"/>
          </p:cNvSpPr>
          <p:nvPr>
            <p:ph type="sldNum" idx="5" sz="quarter"/>
          </p:nvPr>
        </p:nvSpPr>
        <p:spPr/>
      </p:sp>
    </p:spTree>
  </p:cSld>
  <p:clrMapOvr>
    <a:masterClrMapping/>
  </p:clrMapOvr>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Activate prior knowledge about nature places</a:t>
            </a:r>
          </a:p>
          <a:p>
            <a:r>
              <a:t>- Listen for examples of living and non-living parts</a:t>
            </a:r>
          </a:p>
          <a:p>
            <a:r>
              <a:t>- Do not correct answers yet; collect ideas for later</a:t>
            </a:r>
          </a:p>
        </p:txBody>
      </p:sp>
      <p:sp>
        <p:nvSpPr>
          <p:cNvPr id="4" name="Slide Number Placeholder 3"/>
          <p:cNvSpPr>
            <a:spLocks noGrp="1"/>
          </p:cNvSpPr>
          <p:nvPr>
            <p:ph type="sldNum" idx="5" sz="quarter"/>
          </p:nvPr>
        </p:nvSpPr>
        <p:spPr/>
      </p:sp>
    </p:spTree>
  </p:cSld>
  <p:clrMapOvr>
    <a:masterClrMapping/>
  </p:clrMapOvr>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definitions short and usable</a:t>
            </a:r>
          </a:p>
          <a:p>
            <a:r>
              <a:t>- Point out that students will use these words in the lesson</a:t>
            </a:r>
          </a:p>
          <a:p>
            <a:r>
              <a:t>- Emphasise that interactions go both ways</a:t>
            </a:r>
          </a:p>
        </p:txBody>
      </p:sp>
      <p:sp>
        <p:nvSpPr>
          <p:cNvPr id="4" name="Slide Number Placeholder 3"/>
          <p:cNvSpPr>
            <a:spLocks noGrp="1"/>
          </p:cNvSpPr>
          <p:nvPr>
            <p:ph type="sldNum" idx="5" sz="quarter"/>
          </p:nvPr>
        </p:nvSpPr>
        <p:spPr/>
      </p:sp>
    </p:spTree>
  </p:cSld>
  <p:clrMapOvr>
    <a:masterClrMapping/>
  </p:clrMapOvr>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Stress that an ecosystem is a system, not just a location</a:t>
            </a:r>
          </a:p>
          <a:p>
            <a:r>
              <a:t>- Use the pond example as the anchor model</a:t>
            </a:r>
          </a:p>
          <a:p>
            <a:r>
              <a:t>- Ask students to spot both living and non-living parts</a:t>
            </a:r>
          </a:p>
        </p:txBody>
      </p:sp>
      <p:sp>
        <p:nvSpPr>
          <p:cNvPr id="4" name="Slide Number Placeholder 3"/>
          <p:cNvSpPr>
            <a:spLocks noGrp="1"/>
          </p:cNvSpPr>
          <p:nvPr>
            <p:ph type="sldNum" idx="5" sz="quarter"/>
          </p:nvPr>
        </p:nvSpPr>
        <p:spPr/>
      </p:sp>
    </p:spTree>
  </p:cSld>
  <p:clrMapOvr>
    <a:masterClrMapping/>
  </p:clrMapOvr>
</p:notes>
</file>

<file path=ppt/notesSlides/notesSlide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Make the contrast very clear: living versus non-living</a:t>
            </a:r>
          </a:p>
          <a:p>
            <a:r>
              <a:t>- Keep returning to the forest and desert examples</a:t>
            </a:r>
          </a:p>
          <a:p>
            <a:r>
              <a:t>- This slide should remove the idea that only living things matter</a:t>
            </a:r>
          </a:p>
        </p:txBody>
      </p:sp>
      <p:sp>
        <p:nvSpPr>
          <p:cNvPr id="4" name="Slide Number Placeholder 3"/>
          <p:cNvSpPr>
            <a:spLocks noGrp="1"/>
          </p:cNvSpPr>
          <p:nvPr>
            <p:ph type="sldNum" idx="5" sz="quarter"/>
          </p:nvPr>
        </p:nvSpPr>
        <p:spPr/>
      </p:sp>
    </p:spTree>
  </p:cSld>
  <p:clrMapOvr>
    <a:masterClrMapping/>
  </p:clrMapOvr>
</p:notes>
</file>

<file path=ppt/notesSlides/notesSlide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Link habitat to what an organism needs</a:t>
            </a:r>
          </a:p>
          <a:p>
            <a:r>
              <a:t>- Use the desert example to show that habitats differ</a:t>
            </a:r>
          </a:p>
          <a:p>
            <a:r>
              <a:t>- Check that students can connect habitat to survival</a:t>
            </a:r>
          </a:p>
        </p:txBody>
      </p:sp>
      <p:sp>
        <p:nvSpPr>
          <p:cNvPr id="4" name="Slide Number Placeholder 3"/>
          <p:cNvSpPr>
            <a:spLocks noGrp="1"/>
          </p:cNvSpPr>
          <p:nvPr>
            <p:ph type="sldNum" idx="5" sz="quarter"/>
          </p:nvPr>
        </p:nvSpPr>
        <p:spPr/>
      </p:sp>
    </p:spTree>
  </p:cSld>
  <p:clrMapOvr>
    <a:masterClrMapping/>
  </p:clrMapOvr>
</p:notes>
</file>

<file path=ppt/notesSlides/notesSlide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Use pond, desert or forest images already discussed</a:t>
            </a:r>
          </a:p>
          <a:p>
            <a:r>
              <a:t>- Students need a written or annotated product to share</a:t>
            </a:r>
          </a:p>
          <a:p>
            <a:r>
              <a:t>- Look for correct use of biotic, abiotic and habitat</a:t>
            </a:r>
          </a:p>
        </p:txBody>
      </p:sp>
      <p:sp>
        <p:nvSpPr>
          <p:cNvPr id="4" name="Slide Number Placeholder 3"/>
          <p:cNvSpPr>
            <a:spLocks noGrp="1"/>
          </p:cNvSpPr>
          <p:nvPr>
            <p:ph type="sldNum" idx="5" sz="quarter"/>
          </p:nvPr>
        </p:nvSpPr>
        <p:spPr/>
      </p:sp>
    </p:spTree>
  </p:cSld>
  <p:clrMapOvr>
    <a:masterClrMapping/>
  </p:clrMapOvr>
</p:notes>
</file>

<file path=ppt/notesSlides/notesSlide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This is the main takeaway to remember</a:t>
            </a:r>
          </a:p>
          <a:p>
            <a:r>
              <a:t>- Connect the idea to drought and ecosystem change</a:t>
            </a:r>
          </a:p>
          <a:p>
            <a:r>
              <a:t>- Prepare students for the quiz and summary</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g"/><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g"/><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g"/><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g"/><Relationship Id="rId3" Type="http://schemas.openxmlformats.org/officeDocument/2006/relationships/notesSlide" Target="../notesSlides/notesSlide9.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rm1tns9w.jpg"/>
          <p:cNvPicPr>
            <a:picLocks noChangeAspect="1"/>
          </p:cNvPicPr>
          <p:nvPr/>
        </p:nvPicPr>
        <p:blipFill>
          <a:blip r:embed="rId2"/>
          <a:stretch>
            <a:fillRect/>
          </a:stretch>
        </p:blipFill>
        <p:spPr>
          <a:xfrm>
            <a:off x="0" y="0"/>
            <a:ext cx="12192119" cy="6858000"/>
          </a:xfrm>
          <a:prstGeom prst="rect">
            <a:avLst/>
          </a:prstGeom>
        </p:spPr>
      </p:pic>
      <p:sp>
        <p:nvSpPr>
          <p:cNvPr id="3" name="Rectangle 2"/>
          <p:cNvSpPr/>
          <p:nvPr/>
        </p:nvSpPr>
        <p:spPr>
          <a:xfrm>
            <a:off x="0" y="2057400"/>
            <a:ext cx="12192119" cy="4800600"/>
          </a:xfrm>
          <a:prstGeom prst="rect">
            <a:avLst/>
          </a:prstGeom>
          <a:gradFill>
            <a:gsLst>
              <a:gs pos="0">
                <a:srgbClr val="0A0A0A">
                  <a:alpha val="0"/>
                </a:srgbClr>
              </a:gs>
              <a:gs pos="100000">
                <a:srgbClr val="0A0A0A">
                  <a:alpha val="72000"/>
                </a:srgbClr>
              </a:gs>
            </a:gsLst>
            <a:lin ang="5400000"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684000"/>
            <a:ext cx="7778483" cy="324000"/>
          </a:xfrm>
          <a:prstGeom prst="rect">
            <a:avLst/>
          </a:prstGeom>
          <a:noFill/>
        </p:spPr>
        <p:txBody>
          <a:bodyPr wrap="square"/>
          <a:lstStyle/>
          <a:p>
            <a:pPr algn="l"/>
            <a:r>
              <a:rPr sz="1100" b="1" i="0">
                <a:solidFill>
                  <a:srgbClr val="FFFFFF"/>
                </a:solidFill>
                <a:latin typeface="Calibri"/>
              </a:rPr>
              <a:t>SCIENCE  ·  YEAR 7</a:t>
            </a:r>
          </a:p>
        </p:txBody>
      </p:sp>
      <p:sp>
        <p:nvSpPr>
          <p:cNvPr id="5" name="Rectangle 4"/>
          <p:cNvSpPr/>
          <p:nvPr/>
        </p:nvSpPr>
        <p:spPr>
          <a:xfrm>
            <a:off x="540000" y="3564000"/>
            <a:ext cx="792000" cy="57600"/>
          </a:xfrm>
          <a:prstGeom prst="rect">
            <a:avLst/>
          </a:prstGeom>
          <a:solidFill>
            <a:srgbClr val="2FDA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3744000"/>
            <a:ext cx="9111937" cy="1872000"/>
          </a:xfrm>
          <a:prstGeom prst="rect">
            <a:avLst/>
          </a:prstGeom>
          <a:noFill/>
        </p:spPr>
        <p:txBody>
          <a:bodyPr wrap="square"/>
          <a:lstStyle/>
          <a:p>
            <a:pPr algn="l"/>
            <a:r>
              <a:rPr sz="4300" b="1" i="0">
                <a:solidFill>
                  <a:srgbClr val="FFFFFF"/>
                </a:solidFill>
                <a:latin typeface="Trebuchet MS"/>
              </a:rPr>
              <a:t>Ecosystems: Living and Non-Living Connections</a:t>
            </a:r>
          </a:p>
        </p:txBody>
      </p:sp>
      <p:sp>
        <p:nvSpPr>
          <p:cNvPr id="7" name="TextBox 6"/>
          <p:cNvSpPr txBox="1"/>
          <p:nvPr/>
        </p:nvSpPr>
        <p:spPr>
          <a:xfrm>
            <a:off x="540000" y="5652000"/>
            <a:ext cx="7333998" cy="720000"/>
          </a:xfrm>
          <a:prstGeom prst="rect">
            <a:avLst/>
          </a:prstGeom>
          <a:noFill/>
        </p:spPr>
        <p:txBody>
          <a:bodyPr wrap="square"/>
          <a:lstStyle/>
          <a:p>
            <a:pPr algn="l"/>
            <a:r>
              <a:rPr sz="1800" b="0" i="1">
                <a:solidFill>
                  <a:srgbClr val="FFFFFF"/>
                </a:solidFill>
                <a:latin typeface="Calibri"/>
              </a:rPr>
              <a:t>Did you know that without sunlight, plants couldn't grow, and without plants, many animals wouldn't survive? Let's explore how everything…</a:t>
            </a:r>
          </a:p>
        </p:txBody>
      </p:sp>
      <p:sp>
        <p:nvSpPr>
          <p:cNvPr id="8" name="Rectangle 7"/>
          <p:cNvSpPr/>
          <p:nvPr/>
        </p:nvSpPr>
        <p:spPr>
          <a:xfrm>
            <a:off x="0" y="6757200"/>
            <a:ext cx="12192119" cy="100800"/>
          </a:xfrm>
          <a:prstGeom prst="rect">
            <a:avLst/>
          </a:prstGeom>
          <a:solidFill>
            <a:srgbClr val="2FDA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44000"/>
          </a:xfrm>
          <a:prstGeom prst="rect">
            <a:avLst/>
          </a:prstGeom>
          <a:solidFill>
            <a:srgbClr val="2FDA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216000"/>
            <a:ext cx="11112119" cy="432000"/>
          </a:xfrm>
          <a:prstGeom prst="rect">
            <a:avLst/>
          </a:prstGeom>
          <a:noFill/>
        </p:spPr>
        <p:txBody>
          <a:bodyPr wrap="square"/>
          <a:lstStyle/>
          <a:p>
            <a:pPr algn="l"/>
            <a:r>
              <a:rPr sz="2100" b="1" i="0">
                <a:solidFill>
                  <a:srgbClr val="257E7E"/>
                </a:solidFill>
                <a:latin typeface="Trebuchet MS"/>
              </a:rPr>
              <a:t>✓ Check Your Understanding</a:t>
            </a:r>
          </a:p>
        </p:txBody>
      </p:sp>
      <p:sp>
        <p:nvSpPr>
          <p:cNvPr id="4" name="Rectangle 3"/>
          <p:cNvSpPr/>
          <p:nvPr/>
        </p:nvSpPr>
        <p:spPr>
          <a:xfrm>
            <a:off x="540000" y="684000"/>
            <a:ext cx="1260000" cy="36000"/>
          </a:xfrm>
          <a:prstGeom prst="rect">
            <a:avLst/>
          </a:prstGeom>
          <a:solidFill>
            <a:srgbClr val="2FDA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864000"/>
            <a:ext cx="11112119" cy="360000"/>
          </a:xfrm>
          <a:prstGeom prst="rect">
            <a:avLst/>
          </a:prstGeom>
          <a:noFill/>
        </p:spPr>
        <p:txBody>
          <a:bodyPr wrap="square"/>
          <a:lstStyle/>
          <a:p>
            <a:pPr algn="l"/>
            <a:r>
              <a:rPr sz="1800" b="1" i="0">
                <a:solidFill>
                  <a:srgbClr val="122121"/>
                </a:solidFill>
                <a:latin typeface="Calibri"/>
              </a:rPr>
              <a:t>Q1.  In a pond, which change would most likely reduce the number of fish?</a:t>
            </a:r>
          </a:p>
        </p:txBody>
      </p:sp>
      <p:sp>
        <p:nvSpPr>
          <p:cNvPr id="6" name="Rounded Rectangle 5"/>
          <p:cNvSpPr/>
          <p:nvPr/>
        </p:nvSpPr>
        <p:spPr>
          <a:xfrm>
            <a:off x="540000" y="124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648000" y="1242000"/>
            <a:ext cx="5250059" cy="432000"/>
          </a:xfrm>
          <a:prstGeom prst="rect">
            <a:avLst/>
          </a:prstGeom>
          <a:noFill/>
        </p:spPr>
        <p:txBody>
          <a:bodyPr wrap="square" anchor="ctr"/>
          <a:lstStyle/>
          <a:p>
            <a:pPr algn="l"/>
            <a:r>
              <a:rPr sz="1500" b="0" i="0">
                <a:solidFill>
                  <a:srgbClr val="122121"/>
                </a:solidFill>
                <a:latin typeface="Calibri"/>
              </a:rPr>
              <a:t>A.  More rocks around the edge</a:t>
            </a:r>
          </a:p>
        </p:txBody>
      </p:sp>
      <p:sp>
        <p:nvSpPr>
          <p:cNvPr id="8" name="Rounded Rectangle 7"/>
          <p:cNvSpPr/>
          <p:nvPr/>
        </p:nvSpPr>
        <p:spPr>
          <a:xfrm>
            <a:off x="6186059" y="124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6294059" y="1242000"/>
            <a:ext cx="5250059" cy="432000"/>
          </a:xfrm>
          <a:prstGeom prst="rect">
            <a:avLst/>
          </a:prstGeom>
          <a:noFill/>
        </p:spPr>
        <p:txBody>
          <a:bodyPr wrap="square" anchor="ctr"/>
          <a:lstStyle/>
          <a:p>
            <a:pPr algn="l"/>
            <a:r>
              <a:rPr sz="1500" b="0" i="0">
                <a:solidFill>
                  <a:srgbClr val="122121"/>
                </a:solidFill>
                <a:latin typeface="Calibri"/>
              </a:rPr>
              <a:t>B.  Less sunlight reaching the water</a:t>
            </a:r>
          </a:p>
        </p:txBody>
      </p:sp>
      <p:sp>
        <p:nvSpPr>
          <p:cNvPr id="10" name="Rounded Rectangle 9"/>
          <p:cNvSpPr/>
          <p:nvPr/>
        </p:nvSpPr>
        <p:spPr>
          <a:xfrm>
            <a:off x="540000" y="1728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8000" y="1728000"/>
            <a:ext cx="5250059" cy="432000"/>
          </a:xfrm>
          <a:prstGeom prst="rect">
            <a:avLst/>
          </a:prstGeom>
          <a:noFill/>
        </p:spPr>
        <p:txBody>
          <a:bodyPr wrap="square" anchor="ctr"/>
          <a:lstStyle/>
          <a:p>
            <a:pPr algn="l"/>
            <a:r>
              <a:rPr sz="1500" b="0" i="0">
                <a:solidFill>
                  <a:srgbClr val="122121"/>
                </a:solidFill>
                <a:latin typeface="Calibri"/>
              </a:rPr>
              <a:t>C.  More birds flying overhead</a:t>
            </a:r>
          </a:p>
        </p:txBody>
      </p:sp>
      <p:sp>
        <p:nvSpPr>
          <p:cNvPr id="12" name="Rounded Rectangle 11"/>
          <p:cNvSpPr/>
          <p:nvPr/>
        </p:nvSpPr>
        <p:spPr>
          <a:xfrm>
            <a:off x="6186059" y="1728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6294059" y="1728000"/>
            <a:ext cx="5250059" cy="432000"/>
          </a:xfrm>
          <a:prstGeom prst="rect">
            <a:avLst/>
          </a:prstGeom>
          <a:noFill/>
        </p:spPr>
        <p:txBody>
          <a:bodyPr wrap="square" anchor="ctr"/>
          <a:lstStyle/>
          <a:p>
            <a:pPr algn="l"/>
            <a:r>
              <a:rPr sz="1500" b="0" i="0">
                <a:solidFill>
                  <a:srgbClr val="122121"/>
                </a:solidFill>
                <a:latin typeface="Calibri"/>
              </a:rPr>
              <a:t>D.  A bigger bank of sand</a:t>
            </a:r>
          </a:p>
        </p:txBody>
      </p:sp>
      <p:sp>
        <p:nvSpPr>
          <p:cNvPr id="14" name="TextBox 13"/>
          <p:cNvSpPr txBox="1"/>
          <p:nvPr/>
        </p:nvSpPr>
        <p:spPr>
          <a:xfrm>
            <a:off x="540000" y="2766000"/>
            <a:ext cx="11112119" cy="360000"/>
          </a:xfrm>
          <a:prstGeom prst="rect">
            <a:avLst/>
          </a:prstGeom>
          <a:noFill/>
        </p:spPr>
        <p:txBody>
          <a:bodyPr wrap="square"/>
          <a:lstStyle/>
          <a:p>
            <a:pPr algn="l"/>
            <a:r>
              <a:rPr sz="1800" b="1" i="0">
                <a:solidFill>
                  <a:srgbClr val="122121"/>
                </a:solidFill>
                <a:latin typeface="Calibri"/>
              </a:rPr>
              <a:t>Q2.  Why can a drought affect animals in an ecosystem?</a:t>
            </a:r>
          </a:p>
        </p:txBody>
      </p:sp>
      <p:sp>
        <p:nvSpPr>
          <p:cNvPr id="15" name="Rounded Rectangle 14"/>
          <p:cNvSpPr/>
          <p:nvPr/>
        </p:nvSpPr>
        <p:spPr>
          <a:xfrm>
            <a:off x="540000" y="3144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48000" y="3144000"/>
            <a:ext cx="5250059" cy="432000"/>
          </a:xfrm>
          <a:prstGeom prst="rect">
            <a:avLst/>
          </a:prstGeom>
          <a:noFill/>
        </p:spPr>
        <p:txBody>
          <a:bodyPr wrap="square" anchor="ctr"/>
          <a:lstStyle/>
          <a:p>
            <a:pPr algn="l"/>
            <a:r>
              <a:rPr sz="1500" b="0" i="0">
                <a:solidFill>
                  <a:srgbClr val="122121"/>
                </a:solidFill>
                <a:latin typeface="Calibri"/>
              </a:rPr>
              <a:t>A.  It only changes the weather for one day</a:t>
            </a:r>
          </a:p>
        </p:txBody>
      </p:sp>
      <p:sp>
        <p:nvSpPr>
          <p:cNvPr id="17" name="Rounded Rectangle 16"/>
          <p:cNvSpPr/>
          <p:nvPr/>
        </p:nvSpPr>
        <p:spPr>
          <a:xfrm>
            <a:off x="6186059" y="3144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294059" y="3144000"/>
            <a:ext cx="5250059" cy="432000"/>
          </a:xfrm>
          <a:prstGeom prst="rect">
            <a:avLst/>
          </a:prstGeom>
          <a:noFill/>
        </p:spPr>
        <p:txBody>
          <a:bodyPr wrap="square" anchor="ctr"/>
          <a:lstStyle/>
          <a:p>
            <a:pPr algn="l"/>
            <a:r>
              <a:rPr sz="1500" b="0" i="0">
                <a:solidFill>
                  <a:srgbClr val="122121"/>
                </a:solidFill>
                <a:latin typeface="Calibri"/>
              </a:rPr>
              <a:t>B.  It removes all living things immediately</a:t>
            </a:r>
          </a:p>
        </p:txBody>
      </p:sp>
      <p:sp>
        <p:nvSpPr>
          <p:cNvPr id="19" name="Rounded Rectangle 18"/>
          <p:cNvSpPr/>
          <p:nvPr/>
        </p:nvSpPr>
        <p:spPr>
          <a:xfrm>
            <a:off x="540000" y="3630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648000" y="3630000"/>
            <a:ext cx="5250059" cy="432000"/>
          </a:xfrm>
          <a:prstGeom prst="rect">
            <a:avLst/>
          </a:prstGeom>
          <a:noFill/>
        </p:spPr>
        <p:txBody>
          <a:bodyPr wrap="square" anchor="ctr"/>
          <a:lstStyle/>
          <a:p>
            <a:pPr algn="l"/>
            <a:r>
              <a:rPr sz="1500" b="0" i="0">
                <a:solidFill>
                  <a:srgbClr val="122121"/>
                </a:solidFill>
                <a:latin typeface="Calibri"/>
              </a:rPr>
              <a:t>C.  It reduces water, which affects plants and then animals</a:t>
            </a:r>
          </a:p>
        </p:txBody>
      </p:sp>
      <p:sp>
        <p:nvSpPr>
          <p:cNvPr id="21" name="Rounded Rectangle 20"/>
          <p:cNvSpPr/>
          <p:nvPr/>
        </p:nvSpPr>
        <p:spPr>
          <a:xfrm>
            <a:off x="6186059" y="3630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6294059" y="3630000"/>
            <a:ext cx="5250059" cy="432000"/>
          </a:xfrm>
          <a:prstGeom prst="rect">
            <a:avLst/>
          </a:prstGeom>
          <a:noFill/>
        </p:spPr>
        <p:txBody>
          <a:bodyPr wrap="square" anchor="ctr"/>
          <a:lstStyle/>
          <a:p>
            <a:pPr algn="l"/>
            <a:r>
              <a:rPr sz="1500" b="0" i="0">
                <a:solidFill>
                  <a:srgbClr val="122121"/>
                </a:solidFill>
                <a:latin typeface="Calibri"/>
              </a:rPr>
              <a:t>D.  It makes habitats disappear everywhere at once</a:t>
            </a:r>
          </a:p>
        </p:txBody>
      </p:sp>
      <p:sp>
        <p:nvSpPr>
          <p:cNvPr id="23" name="TextBox 22"/>
          <p:cNvSpPr txBox="1"/>
          <p:nvPr/>
        </p:nvSpPr>
        <p:spPr>
          <a:xfrm>
            <a:off x="540000" y="4668000"/>
            <a:ext cx="11112119" cy="360000"/>
          </a:xfrm>
          <a:prstGeom prst="rect">
            <a:avLst/>
          </a:prstGeom>
          <a:noFill/>
        </p:spPr>
        <p:txBody>
          <a:bodyPr wrap="square"/>
          <a:lstStyle/>
          <a:p>
            <a:pPr algn="l"/>
            <a:r>
              <a:rPr sz="1800" b="1" i="0">
                <a:solidFill>
                  <a:srgbClr val="122121"/>
                </a:solidFill>
                <a:latin typeface="Calibri"/>
              </a:rPr>
              <a:t>Q3.  Which pair best shows an abiotic factor and a biotic factor interacting?</a:t>
            </a:r>
          </a:p>
        </p:txBody>
      </p:sp>
      <p:sp>
        <p:nvSpPr>
          <p:cNvPr id="24" name="Rounded Rectangle 23"/>
          <p:cNvSpPr/>
          <p:nvPr/>
        </p:nvSpPr>
        <p:spPr>
          <a:xfrm>
            <a:off x="540000" y="5046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648000" y="5046000"/>
            <a:ext cx="5250059" cy="432000"/>
          </a:xfrm>
          <a:prstGeom prst="rect">
            <a:avLst/>
          </a:prstGeom>
          <a:noFill/>
        </p:spPr>
        <p:txBody>
          <a:bodyPr wrap="square" anchor="ctr"/>
          <a:lstStyle/>
          <a:p>
            <a:pPr algn="l"/>
            <a:r>
              <a:rPr sz="1500" b="0" i="0">
                <a:solidFill>
                  <a:srgbClr val="122121"/>
                </a:solidFill>
                <a:latin typeface="Calibri"/>
              </a:rPr>
              <a:t>A.  Sunlight helping plants grow</a:t>
            </a:r>
          </a:p>
        </p:txBody>
      </p:sp>
      <p:sp>
        <p:nvSpPr>
          <p:cNvPr id="26" name="Rounded Rectangle 25"/>
          <p:cNvSpPr/>
          <p:nvPr/>
        </p:nvSpPr>
        <p:spPr>
          <a:xfrm>
            <a:off x="6186059" y="5046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TextBox 26"/>
          <p:cNvSpPr txBox="1"/>
          <p:nvPr/>
        </p:nvSpPr>
        <p:spPr>
          <a:xfrm>
            <a:off x="6294059" y="5046000"/>
            <a:ext cx="5250059" cy="432000"/>
          </a:xfrm>
          <a:prstGeom prst="rect">
            <a:avLst/>
          </a:prstGeom>
          <a:noFill/>
        </p:spPr>
        <p:txBody>
          <a:bodyPr wrap="square" anchor="ctr"/>
          <a:lstStyle/>
          <a:p>
            <a:pPr algn="l"/>
            <a:r>
              <a:rPr sz="1500" b="0" i="0">
                <a:solidFill>
                  <a:srgbClr val="122121"/>
                </a:solidFill>
                <a:latin typeface="Calibri"/>
              </a:rPr>
              <a:t>B.  Fish eating other fish</a:t>
            </a:r>
          </a:p>
        </p:txBody>
      </p:sp>
      <p:sp>
        <p:nvSpPr>
          <p:cNvPr id="28" name="Rounded Rectangle 27"/>
          <p:cNvSpPr/>
          <p:nvPr/>
        </p:nvSpPr>
        <p:spPr>
          <a:xfrm>
            <a:off x="540000" y="553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TextBox 28"/>
          <p:cNvSpPr txBox="1"/>
          <p:nvPr/>
        </p:nvSpPr>
        <p:spPr>
          <a:xfrm>
            <a:off x="648000" y="5532000"/>
            <a:ext cx="5250059" cy="432000"/>
          </a:xfrm>
          <a:prstGeom prst="rect">
            <a:avLst/>
          </a:prstGeom>
          <a:noFill/>
        </p:spPr>
        <p:txBody>
          <a:bodyPr wrap="square" anchor="ctr"/>
          <a:lstStyle/>
          <a:p>
            <a:pPr algn="l"/>
            <a:r>
              <a:rPr sz="1500" b="0" i="0">
                <a:solidFill>
                  <a:srgbClr val="122121"/>
                </a:solidFill>
                <a:latin typeface="Calibri"/>
              </a:rPr>
              <a:t>C.  Birds flying over trees</a:t>
            </a:r>
          </a:p>
        </p:txBody>
      </p:sp>
      <p:sp>
        <p:nvSpPr>
          <p:cNvPr id="30" name="Rounded Rectangle 29"/>
          <p:cNvSpPr/>
          <p:nvPr/>
        </p:nvSpPr>
        <p:spPr>
          <a:xfrm>
            <a:off x="6186059" y="553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TextBox 30"/>
          <p:cNvSpPr txBox="1"/>
          <p:nvPr/>
        </p:nvSpPr>
        <p:spPr>
          <a:xfrm>
            <a:off x="6294059" y="5532000"/>
            <a:ext cx="5250059" cy="432000"/>
          </a:xfrm>
          <a:prstGeom prst="rect">
            <a:avLst/>
          </a:prstGeom>
          <a:noFill/>
        </p:spPr>
        <p:txBody>
          <a:bodyPr wrap="square" anchor="ctr"/>
          <a:lstStyle/>
          <a:p>
            <a:pPr algn="l"/>
            <a:r>
              <a:rPr sz="1500" b="0" i="0">
                <a:solidFill>
                  <a:srgbClr val="122121"/>
                </a:solidFill>
                <a:latin typeface="Calibri"/>
              </a:rPr>
              <a:t>D.  Lizards hiding under rocks</a:t>
            </a:r>
          </a:p>
        </p:txBody>
      </p:sp>
    </p:spTree>
  </p:cSld>
  <p:clrMapOvr>
    <a:masterClrMapping/>
  </p:clrMapOvr>
</p:sld>
</file>

<file path=ppt/slides/slide11.xml><?xml version="1.0" encoding="utf-8"?>
<p:sld xmlns:a="http://schemas.openxmlformats.org/drawingml/2006/main" xmlns:p="http://schemas.openxmlformats.org/presentationml/2006/main" xmlns:r="http://schemas.openxmlformats.org/officeDocument/2006/relationships">
  <p:cSld>
    <p:bg>
      <p:bgPr>
        <a:solidFill>
          <a:srgbClr val="257E7E"/>
        </a:solidFill>
        <a:effectLst/>
      </p:bgPr>
    </p:bg>
    <p:spTree>
      <p:nvGrpSpPr>
        <p:cNvPr id="1" name=""/>
        <p:cNvGrpSpPr/>
        <p:nvPr/>
      </p:nvGrpSpPr>
      <p:grpSpPr/>
      <p:sp>
        <p:nvSpPr>
          <p:cNvPr id="2" name="Rectangle 1"/>
          <p:cNvSpPr/>
          <p:nvPr/>
        </p:nvSpPr>
        <p:spPr>
          <a:xfrm>
            <a:off x="0" y="0"/>
            <a:ext cx="12192119" cy="72000"/>
          </a:xfrm>
          <a:prstGeom prst="rect">
            <a:avLst/>
          </a:prstGeom>
          <a:solidFill>
            <a:srgbClr val="2FDA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300" b="0" i="1">
                <a:solidFill>
                  <a:srgbClr val="2FDA99"/>
                </a:solidFill>
                <a:latin typeface="Calibri"/>
              </a:rPr>
              <a:t>What we covered:</a:t>
            </a:r>
          </a:p>
        </p:txBody>
      </p:sp>
      <p:sp>
        <p:nvSpPr>
          <p:cNvPr id="4" name="TextBox 3"/>
          <p:cNvSpPr txBox="1"/>
          <p:nvPr/>
        </p:nvSpPr>
        <p:spPr>
          <a:xfrm>
            <a:off x="540000" y="432000"/>
            <a:ext cx="11112119" cy="792000"/>
          </a:xfrm>
          <a:prstGeom prst="rect">
            <a:avLst/>
          </a:prstGeom>
          <a:noFill/>
        </p:spPr>
        <p:txBody>
          <a:bodyPr wrap="square"/>
          <a:lstStyle/>
          <a:p>
            <a:pPr algn="ctr"/>
            <a:r>
              <a:rPr sz="2600" b="1" i="0">
                <a:solidFill>
                  <a:srgbClr val="FFFFFF"/>
                </a:solidFill>
                <a:latin typeface="Trebuchet MS"/>
              </a:rPr>
              <a:t>How do living and non-living components interact within an ecosystem?</a:t>
            </a:r>
          </a:p>
        </p:txBody>
      </p:sp>
      <p:sp>
        <p:nvSpPr>
          <p:cNvPr id="5" name="Rectangle 4"/>
          <p:cNvSpPr/>
          <p:nvPr/>
        </p:nvSpPr>
        <p:spPr>
          <a:xfrm>
            <a:off x="5556059" y="1260000"/>
            <a:ext cx="1080000" cy="43200"/>
          </a:xfrm>
          <a:prstGeom prst="rect">
            <a:avLst/>
          </a:prstGeom>
          <a:solidFill>
            <a:srgbClr val="2FDA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Oval 5"/>
          <p:cNvSpPr/>
          <p:nvPr/>
        </p:nvSpPr>
        <p:spPr>
          <a:xfrm>
            <a:off x="540000" y="1911600"/>
            <a:ext cx="306000" cy="306000"/>
          </a:xfrm>
          <a:prstGeom prst="ellipse">
            <a:avLst/>
          </a:prstGeom>
          <a:solidFill>
            <a:srgbClr val="2FDA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540000" y="1911600"/>
            <a:ext cx="306000" cy="306000"/>
          </a:xfrm>
          <a:prstGeom prst="rect">
            <a:avLst/>
          </a:prstGeom>
          <a:noFill/>
        </p:spPr>
        <p:txBody>
          <a:bodyPr wrap="square" anchor="ctr"/>
          <a:lstStyle/>
          <a:p>
            <a:pPr algn="ctr"/>
            <a:r>
              <a:rPr sz="1500" b="1" i="0">
                <a:solidFill>
                  <a:srgbClr val="257E7E"/>
                </a:solidFill>
                <a:latin typeface="Calibri"/>
              </a:rPr>
              <a:t>1</a:t>
            </a:r>
          </a:p>
        </p:txBody>
      </p:sp>
      <p:sp>
        <p:nvSpPr>
          <p:cNvPr id="8" name="TextBox 7"/>
          <p:cNvSpPr txBox="1"/>
          <p:nvPr/>
        </p:nvSpPr>
        <p:spPr>
          <a:xfrm>
            <a:off x="990000" y="1512000"/>
            <a:ext cx="10662119" cy="1105200"/>
          </a:xfrm>
          <a:prstGeom prst="rect">
            <a:avLst/>
          </a:prstGeom>
          <a:noFill/>
        </p:spPr>
        <p:txBody>
          <a:bodyPr wrap="square" anchor="ctr"/>
          <a:lstStyle/>
          <a:p>
            <a:pPr algn="l"/>
            <a:r>
              <a:rPr sz="1800" b="0" i="0">
                <a:solidFill>
                  <a:srgbClr val="FFFFFF"/>
                </a:solidFill>
                <a:latin typeface="Calibri"/>
              </a:rPr>
              <a:t>An ecosystem includes living organisms and the physical environment they depend on, so it works as one connected system.</a:t>
            </a:r>
          </a:p>
        </p:txBody>
      </p:sp>
      <p:sp>
        <p:nvSpPr>
          <p:cNvPr id="9" name="Oval 8"/>
          <p:cNvSpPr/>
          <p:nvPr/>
        </p:nvSpPr>
        <p:spPr>
          <a:xfrm>
            <a:off x="540000" y="3016800"/>
            <a:ext cx="306000" cy="306000"/>
          </a:xfrm>
          <a:prstGeom prst="ellipse">
            <a:avLst/>
          </a:prstGeom>
          <a:solidFill>
            <a:srgbClr val="2FDA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3016800"/>
            <a:ext cx="306000" cy="306000"/>
          </a:xfrm>
          <a:prstGeom prst="rect">
            <a:avLst/>
          </a:prstGeom>
          <a:noFill/>
        </p:spPr>
        <p:txBody>
          <a:bodyPr wrap="square" anchor="ctr"/>
          <a:lstStyle/>
          <a:p>
            <a:pPr algn="ctr"/>
            <a:r>
              <a:rPr sz="1500" b="1" i="0">
                <a:solidFill>
                  <a:srgbClr val="257E7E"/>
                </a:solidFill>
                <a:latin typeface="Calibri"/>
              </a:rPr>
              <a:t>2</a:t>
            </a:r>
          </a:p>
        </p:txBody>
      </p:sp>
      <p:sp>
        <p:nvSpPr>
          <p:cNvPr id="11" name="TextBox 10"/>
          <p:cNvSpPr txBox="1"/>
          <p:nvPr/>
        </p:nvSpPr>
        <p:spPr>
          <a:xfrm>
            <a:off x="990000" y="2617200"/>
            <a:ext cx="10662119" cy="1105200"/>
          </a:xfrm>
          <a:prstGeom prst="rect">
            <a:avLst/>
          </a:prstGeom>
          <a:noFill/>
        </p:spPr>
        <p:txBody>
          <a:bodyPr wrap="square" anchor="ctr"/>
          <a:lstStyle/>
          <a:p>
            <a:pPr algn="l"/>
            <a:r>
              <a:rPr sz="1800" b="0" i="0">
                <a:solidFill>
                  <a:srgbClr val="FFFFFF"/>
                </a:solidFill>
                <a:latin typeface="Calibri"/>
              </a:rPr>
              <a:t>Biotic factors are the living parts, while abiotic factors are the non-living parts that provide resources and shape survival.</a:t>
            </a:r>
          </a:p>
        </p:txBody>
      </p:sp>
      <p:sp>
        <p:nvSpPr>
          <p:cNvPr id="12" name="Oval 11"/>
          <p:cNvSpPr/>
          <p:nvPr/>
        </p:nvSpPr>
        <p:spPr>
          <a:xfrm>
            <a:off x="540000" y="4122000"/>
            <a:ext cx="306000" cy="306000"/>
          </a:xfrm>
          <a:prstGeom prst="ellipse">
            <a:avLst/>
          </a:prstGeom>
          <a:solidFill>
            <a:srgbClr val="2FDA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540000" y="4122000"/>
            <a:ext cx="306000" cy="306000"/>
          </a:xfrm>
          <a:prstGeom prst="rect">
            <a:avLst/>
          </a:prstGeom>
          <a:noFill/>
        </p:spPr>
        <p:txBody>
          <a:bodyPr wrap="square" anchor="ctr"/>
          <a:lstStyle/>
          <a:p>
            <a:pPr algn="ctr"/>
            <a:r>
              <a:rPr sz="1500" b="1" i="0">
                <a:solidFill>
                  <a:srgbClr val="257E7E"/>
                </a:solidFill>
                <a:latin typeface="Calibri"/>
              </a:rPr>
              <a:t>3</a:t>
            </a:r>
          </a:p>
        </p:txBody>
      </p:sp>
      <p:sp>
        <p:nvSpPr>
          <p:cNvPr id="14" name="TextBox 13"/>
          <p:cNvSpPr txBox="1"/>
          <p:nvPr/>
        </p:nvSpPr>
        <p:spPr>
          <a:xfrm>
            <a:off x="990000" y="3722400"/>
            <a:ext cx="10662119" cy="1105200"/>
          </a:xfrm>
          <a:prstGeom prst="rect">
            <a:avLst/>
          </a:prstGeom>
          <a:noFill/>
        </p:spPr>
        <p:txBody>
          <a:bodyPr wrap="square" anchor="ctr"/>
          <a:lstStyle/>
          <a:p>
            <a:pPr algn="l"/>
            <a:r>
              <a:rPr sz="1800" b="0" i="0">
                <a:solidFill>
                  <a:srgbClr val="FFFFFF"/>
                </a:solidFill>
                <a:latin typeface="Calibri"/>
              </a:rPr>
              <a:t>A habitat is the natural place where an organism lives, and it only works when the conditions suit that organism.</a:t>
            </a:r>
          </a:p>
        </p:txBody>
      </p:sp>
      <p:sp>
        <p:nvSpPr>
          <p:cNvPr id="15" name="Oval 14"/>
          <p:cNvSpPr/>
          <p:nvPr/>
        </p:nvSpPr>
        <p:spPr>
          <a:xfrm>
            <a:off x="540000" y="5227200"/>
            <a:ext cx="306000" cy="306000"/>
          </a:xfrm>
          <a:prstGeom prst="ellipse">
            <a:avLst/>
          </a:prstGeom>
          <a:solidFill>
            <a:srgbClr val="2FDA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540000" y="5227200"/>
            <a:ext cx="306000" cy="306000"/>
          </a:xfrm>
          <a:prstGeom prst="rect">
            <a:avLst/>
          </a:prstGeom>
          <a:noFill/>
        </p:spPr>
        <p:txBody>
          <a:bodyPr wrap="square" anchor="ctr"/>
          <a:lstStyle/>
          <a:p>
            <a:pPr algn="ctr"/>
            <a:r>
              <a:rPr sz="1500" b="1" i="0">
                <a:solidFill>
                  <a:srgbClr val="257E7E"/>
                </a:solidFill>
                <a:latin typeface="Calibri"/>
              </a:rPr>
              <a:t>4</a:t>
            </a:r>
          </a:p>
        </p:txBody>
      </p:sp>
      <p:sp>
        <p:nvSpPr>
          <p:cNvPr id="17" name="TextBox 16"/>
          <p:cNvSpPr txBox="1"/>
          <p:nvPr/>
        </p:nvSpPr>
        <p:spPr>
          <a:xfrm>
            <a:off x="990000" y="4827600"/>
            <a:ext cx="10662119" cy="1105200"/>
          </a:xfrm>
          <a:prstGeom prst="rect">
            <a:avLst/>
          </a:prstGeom>
          <a:noFill/>
        </p:spPr>
        <p:txBody>
          <a:bodyPr wrap="square" anchor="ctr"/>
          <a:lstStyle/>
          <a:p>
            <a:pPr algn="l"/>
            <a:r>
              <a:rPr sz="1800" b="0" i="0">
                <a:solidFill>
                  <a:srgbClr val="FFFFFF"/>
                </a:solidFill>
                <a:latin typeface="Calibri"/>
              </a:rPr>
              <a:t>When abiotic factors change, biotic factors can be affected too, as shown by drought reducing water and then changing plant and animal survival.</a:t>
            </a:r>
          </a:p>
        </p:txBody>
      </p:sp>
      <p:sp>
        <p:nvSpPr>
          <p:cNvPr id="18" name="Rounded Rectangle 17"/>
          <p:cNvSpPr/>
          <p:nvPr/>
        </p:nvSpPr>
        <p:spPr>
          <a:xfrm>
            <a:off x="540000" y="6040800"/>
            <a:ext cx="11112119" cy="637200"/>
          </a:xfrm>
          <a:prstGeom prst="roundRect">
            <a:avLst>
              <a:gd name="adj" fmla="val 4000"/>
            </a:avLst>
          </a:prstGeom>
          <a:solidFill>
            <a:srgbClr val="2FDA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720000" y="6040800"/>
            <a:ext cx="10752119" cy="637200"/>
          </a:xfrm>
          <a:prstGeom prst="rect">
            <a:avLst/>
          </a:prstGeom>
          <a:noFill/>
        </p:spPr>
        <p:txBody>
          <a:bodyPr wrap="square" anchor="ctr"/>
          <a:lstStyle/>
          <a:p>
            <a:pPr algn="l"/>
            <a:r>
              <a:rPr sz="1500" b="0" i="1">
                <a:solidFill>
                  <a:srgbClr val="257E7E"/>
                </a:solidFill>
                <a:latin typeface="Calibri"/>
              </a:rPr>
              <a:t>Exit ticket:  In two sentences, explain how biotic and abiotic factors interact in an ecosystem and give one real-world example.</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ounded Rectangle 1"/>
          <p:cNvSpPr/>
          <p:nvPr/>
        </p:nvSpPr>
        <p:spPr>
          <a:xfrm>
            <a:off x="270000" y="270000"/>
            <a:ext cx="5220000" cy="6318000"/>
          </a:xfrm>
          <a:prstGeom prst="roundRect">
            <a:avLst>
              <a:gd name="adj" fmla="val 3000"/>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540000"/>
            <a:ext cx="4680000" cy="216000"/>
          </a:xfrm>
          <a:prstGeom prst="rect">
            <a:avLst/>
          </a:prstGeom>
          <a:noFill/>
        </p:spPr>
        <p:txBody>
          <a:bodyPr wrap="square"/>
          <a:lstStyle/>
          <a:p>
            <a:pPr algn="l"/>
            <a:r>
              <a:rPr sz="1100" b="1" i="0">
                <a:solidFill>
                  <a:srgbClr val="7CBFC0"/>
                </a:solidFill>
                <a:latin typeface="Calibri"/>
              </a:rPr>
              <a:t>LEARNING INTENTION</a:t>
            </a:r>
          </a:p>
        </p:txBody>
      </p:sp>
      <p:sp>
        <p:nvSpPr>
          <p:cNvPr id="4" name="Rectangle 3"/>
          <p:cNvSpPr/>
          <p:nvPr/>
        </p:nvSpPr>
        <p:spPr>
          <a:xfrm>
            <a:off x="540000" y="827999"/>
            <a:ext cx="720000" cy="36000"/>
          </a:xfrm>
          <a:prstGeom prst="rect">
            <a:avLst/>
          </a:prstGeom>
          <a:solidFill>
            <a:srgbClr val="7CBF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972000"/>
            <a:ext cx="4680000" cy="251999"/>
          </a:xfrm>
          <a:prstGeom prst="rect">
            <a:avLst/>
          </a:prstGeom>
          <a:noFill/>
        </p:spPr>
        <p:txBody>
          <a:bodyPr wrap="square"/>
          <a:lstStyle/>
          <a:p>
            <a:pPr algn="l"/>
            <a:r>
              <a:rPr sz="1300" b="1" i="1">
                <a:solidFill>
                  <a:srgbClr val="FFFFFF"/>
                </a:solidFill>
                <a:latin typeface="Trebuchet MS"/>
              </a:rPr>
              <a:t>We are learning to:</a:t>
            </a:r>
          </a:p>
        </p:txBody>
      </p:sp>
      <p:sp>
        <p:nvSpPr>
          <p:cNvPr id="6" name="TextBox 5"/>
          <p:cNvSpPr txBox="1"/>
          <p:nvPr/>
        </p:nvSpPr>
        <p:spPr>
          <a:xfrm>
            <a:off x="540000" y="1332000"/>
            <a:ext cx="4680000" cy="1800000"/>
          </a:xfrm>
          <a:prstGeom prst="rect">
            <a:avLst/>
          </a:prstGeom>
          <a:noFill/>
        </p:spPr>
        <p:txBody>
          <a:bodyPr wrap="square"/>
          <a:lstStyle/>
          <a:p>
            <a:pPr algn="l"/>
            <a:r>
              <a:rPr sz="1800" b="0" i="0">
                <a:solidFill>
                  <a:srgbClr val="FFFFFF"/>
                </a:solidFill>
                <a:latin typeface="Calibri"/>
              </a:rPr>
              <a:t>identify the components of ecosystems and distinguish between biotic and abiotic factors.</a:t>
            </a:r>
          </a:p>
        </p:txBody>
      </p:sp>
      <p:sp>
        <p:nvSpPr>
          <p:cNvPr id="7" name="TextBox 6"/>
          <p:cNvSpPr txBox="1"/>
          <p:nvPr/>
        </p:nvSpPr>
        <p:spPr>
          <a:xfrm>
            <a:off x="5760000" y="540000"/>
            <a:ext cx="6162119" cy="216000"/>
          </a:xfrm>
          <a:prstGeom prst="rect">
            <a:avLst/>
          </a:prstGeom>
          <a:noFill/>
        </p:spPr>
        <p:txBody>
          <a:bodyPr wrap="square"/>
          <a:lstStyle/>
          <a:p>
            <a:pPr algn="l"/>
            <a:r>
              <a:rPr sz="1100" b="1" i="0">
                <a:solidFill>
                  <a:srgbClr val="257E7E"/>
                </a:solidFill>
                <a:latin typeface="Calibri"/>
              </a:rPr>
              <a:t>SUCCESS CRITERIA</a:t>
            </a:r>
          </a:p>
        </p:txBody>
      </p:sp>
      <p:sp>
        <p:nvSpPr>
          <p:cNvPr id="8" name="Rectangle 7"/>
          <p:cNvSpPr/>
          <p:nvPr/>
        </p:nvSpPr>
        <p:spPr>
          <a:xfrm>
            <a:off x="5760000" y="827999"/>
            <a:ext cx="720000" cy="36000"/>
          </a:xfrm>
          <a:prstGeom prst="rect">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ounded Rectangle 8"/>
          <p:cNvSpPr/>
          <p:nvPr/>
        </p:nvSpPr>
        <p:spPr>
          <a:xfrm>
            <a:off x="5760000" y="972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5814000" y="1080000"/>
            <a:ext cx="54000" cy="1084500"/>
          </a:xfrm>
          <a:prstGeom prst="rect">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976000" y="1044000"/>
            <a:ext cx="5802119" cy="1156500"/>
          </a:xfrm>
          <a:prstGeom prst="rect">
            <a:avLst/>
          </a:prstGeom>
          <a:noFill/>
        </p:spPr>
        <p:txBody>
          <a:bodyPr wrap="square"/>
          <a:lstStyle/>
          <a:p>
            <a:pPr algn="l"/>
            <a:r>
              <a:rPr sz="1800" b="0" i="0">
                <a:solidFill>
                  <a:srgbClr val="122121"/>
                </a:solidFill>
                <a:latin typeface="Calibri"/>
              </a:rPr>
              <a:t>I can explain what an ecosystem is using a real example</a:t>
            </a:r>
          </a:p>
        </p:txBody>
      </p:sp>
      <p:sp>
        <p:nvSpPr>
          <p:cNvPr id="12" name="Rounded Rectangle 11"/>
          <p:cNvSpPr/>
          <p:nvPr/>
        </p:nvSpPr>
        <p:spPr>
          <a:xfrm>
            <a:off x="5760000" y="2380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5814000" y="2488500"/>
            <a:ext cx="54000" cy="1084500"/>
          </a:xfrm>
          <a:prstGeom prst="rect">
            <a:avLst/>
          </a:prstGeom>
          <a:solidFill>
            <a:srgbClr val="2FDA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5976000" y="2452500"/>
            <a:ext cx="5802119" cy="1156500"/>
          </a:xfrm>
          <a:prstGeom prst="rect">
            <a:avLst/>
          </a:prstGeom>
          <a:noFill/>
        </p:spPr>
        <p:txBody>
          <a:bodyPr wrap="square"/>
          <a:lstStyle/>
          <a:p>
            <a:pPr algn="l"/>
            <a:r>
              <a:rPr sz="1800" b="0" i="0">
                <a:solidFill>
                  <a:srgbClr val="122121"/>
                </a:solidFill>
                <a:latin typeface="Calibri"/>
              </a:rPr>
              <a:t>I can compare biotic and abiotic factors in an ecosystem</a:t>
            </a:r>
          </a:p>
        </p:txBody>
      </p:sp>
      <p:sp>
        <p:nvSpPr>
          <p:cNvPr id="15" name="Rounded Rectangle 14"/>
          <p:cNvSpPr/>
          <p:nvPr/>
        </p:nvSpPr>
        <p:spPr>
          <a:xfrm>
            <a:off x="5760000" y="3789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Rectangle 15"/>
          <p:cNvSpPr/>
          <p:nvPr/>
        </p:nvSpPr>
        <p:spPr>
          <a:xfrm>
            <a:off x="5814000" y="3897000"/>
            <a:ext cx="54000" cy="1084500"/>
          </a:xfrm>
          <a:prstGeom prst="rect">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5976000" y="3861000"/>
            <a:ext cx="5802119" cy="1156500"/>
          </a:xfrm>
          <a:prstGeom prst="rect">
            <a:avLst/>
          </a:prstGeom>
          <a:noFill/>
        </p:spPr>
        <p:txBody>
          <a:bodyPr wrap="square"/>
          <a:lstStyle/>
          <a:p>
            <a:pPr algn="l"/>
            <a:r>
              <a:rPr sz="1800" b="0" i="0">
                <a:solidFill>
                  <a:srgbClr val="122121"/>
                </a:solidFill>
                <a:latin typeface="Calibri"/>
              </a:rPr>
              <a:t>I can give examples of biotic and abiotic parts in a habitat</a:t>
            </a:r>
          </a:p>
        </p:txBody>
      </p:sp>
      <p:sp>
        <p:nvSpPr>
          <p:cNvPr id="18" name="Rounded Rectangle 17"/>
          <p:cNvSpPr/>
          <p:nvPr/>
        </p:nvSpPr>
        <p:spPr>
          <a:xfrm>
            <a:off x="5760000" y="5197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814000" y="5305500"/>
            <a:ext cx="54000" cy="1084500"/>
          </a:xfrm>
          <a:prstGeom prst="rect">
            <a:avLst/>
          </a:prstGeom>
          <a:solidFill>
            <a:srgbClr val="2FDA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976000" y="5269500"/>
            <a:ext cx="5802119" cy="1156500"/>
          </a:xfrm>
          <a:prstGeom prst="rect">
            <a:avLst/>
          </a:prstGeom>
          <a:noFill/>
        </p:spPr>
        <p:txBody>
          <a:bodyPr wrap="square"/>
          <a:lstStyle/>
          <a:p>
            <a:pPr algn="l"/>
            <a:r>
              <a:rPr sz="1800" b="0" i="0">
                <a:solidFill>
                  <a:srgbClr val="122121"/>
                </a:solidFill>
                <a:latin typeface="Calibri"/>
              </a:rPr>
              <a:t>I can identify how living and non-living parts interact</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2FDA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1100" b="1" i="0">
                <a:solidFill>
                  <a:srgbClr val="FFFFFF"/>
                </a:solidFill>
                <a:latin typeface="Calibri"/>
              </a:rPr>
              <a:t>WARM-UP</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300" b="1" i="0">
                <a:solidFill>
                  <a:srgbClr val="257E7E"/>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300" b="0" i="0">
                <a:solidFill>
                  <a:srgbClr val="FFFFFF"/>
                </a:solidFill>
                <a:latin typeface="Calibri"/>
              </a:rPr>
              <a:t>Think on your own first, then compare ideas with a partner before sharing one example with the class.</a:t>
            </a:r>
          </a:p>
        </p:txBody>
      </p:sp>
      <p:sp>
        <p:nvSpPr>
          <p:cNvPr id="8" name="TextBox 7"/>
          <p:cNvSpPr txBox="1"/>
          <p:nvPr/>
        </p:nvSpPr>
        <p:spPr>
          <a:xfrm>
            <a:off x="540000" y="720000"/>
            <a:ext cx="11112119" cy="360000"/>
          </a:xfrm>
          <a:prstGeom prst="rect">
            <a:avLst/>
          </a:prstGeom>
          <a:noFill/>
        </p:spPr>
        <p:txBody>
          <a:bodyPr wrap="square"/>
          <a:lstStyle/>
          <a:p>
            <a:pPr algn="l"/>
            <a:r>
              <a:rPr sz="2600" b="1" i="0">
                <a:solidFill>
                  <a:srgbClr val="257E7E"/>
                </a:solidFill>
                <a:latin typeface="Trebuchet MS"/>
              </a:rPr>
              <a:t>Sunlight, Water and Living Things</a:t>
            </a:r>
          </a:p>
        </p:txBody>
      </p:sp>
      <p:sp>
        <p:nvSpPr>
          <p:cNvPr id="9" name="Rectangle 8"/>
          <p:cNvSpPr/>
          <p:nvPr/>
        </p:nvSpPr>
        <p:spPr>
          <a:xfrm>
            <a:off x="540000" y="1116000"/>
            <a:ext cx="1260000" cy="43200"/>
          </a:xfrm>
          <a:prstGeom prst="rect">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100" b="0" i="0">
                <a:solidFill>
                  <a:srgbClr val="122121"/>
                </a:solidFill>
                <a:latin typeface="Calibri"/>
              </a:rPr>
              <a:t>What living and non-living things would you expect to find in a pond or forest?</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100" b="0" i="0">
                <a:solidFill>
                  <a:srgbClr val="122121"/>
                </a:solidFill>
                <a:latin typeface="Calibri"/>
              </a:rPr>
              <a:t>Do you think a place can still be an ecosystem if one part changes a lot? Why?</a:t>
            </a:r>
          </a:p>
        </p:txBody>
      </p:sp>
      <p:sp>
        <p:nvSpPr>
          <p:cNvPr id="18" name="Rounded Rectangle 17"/>
          <p:cNvSpPr/>
          <p:nvPr/>
        </p:nvSpPr>
        <p:spPr>
          <a:xfrm>
            <a:off x="540000" y="6210000"/>
            <a:ext cx="11112119" cy="468000"/>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300" b="0" i="1">
                <a:solidFill>
                  <a:srgbClr val="257E7E"/>
                </a:solidFill>
                <a:latin typeface="Calibri"/>
              </a:rPr>
              <a:t>Share what you already know — every idea counts.</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07004"/>
          </a:xfrm>
          <a:prstGeom prst="rect">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84500"/>
            <a:ext cx="11112119" cy="422504"/>
          </a:xfrm>
          <a:prstGeom prst="rect">
            <a:avLst/>
          </a:prstGeom>
          <a:noFill/>
        </p:spPr>
        <p:txBody>
          <a:bodyPr wrap="square"/>
          <a:lstStyle/>
          <a:p>
            <a:pPr algn="l"/>
            <a:r>
              <a:rPr sz="3000" b="1" i="0">
                <a:solidFill>
                  <a:srgbClr val="FFFFFF"/>
                </a:solidFill>
                <a:latin typeface="Trebuchet MS"/>
              </a:rPr>
              <a:t>Key Vocabulary</a:t>
            </a:r>
          </a:p>
        </p:txBody>
      </p:sp>
      <p:sp>
        <p:nvSpPr>
          <p:cNvPr id="4" name="Rounded Rectangle 3"/>
          <p:cNvSpPr/>
          <p:nvPr/>
        </p:nvSpPr>
        <p:spPr>
          <a:xfrm>
            <a:off x="540000" y="1894304"/>
            <a:ext cx="5448059" cy="96119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ectangle 4"/>
          <p:cNvSpPr/>
          <p:nvPr/>
        </p:nvSpPr>
        <p:spPr>
          <a:xfrm>
            <a:off x="648000" y="1930304"/>
            <a:ext cx="5232059" cy="36000"/>
          </a:xfrm>
          <a:prstGeom prst="rect">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702000" y="2038304"/>
            <a:ext cx="5124059" cy="234000"/>
          </a:xfrm>
          <a:prstGeom prst="rect">
            <a:avLst/>
          </a:prstGeom>
          <a:noFill/>
        </p:spPr>
        <p:txBody>
          <a:bodyPr wrap="square"/>
          <a:lstStyle/>
          <a:p>
            <a:pPr algn="l"/>
            <a:r>
              <a:rPr sz="1500" b="1" i="0">
                <a:solidFill>
                  <a:srgbClr val="257E7E"/>
                </a:solidFill>
                <a:latin typeface="Trebuchet MS"/>
              </a:rPr>
              <a:t>ECOSYSTEM</a:t>
            </a:r>
          </a:p>
        </p:txBody>
      </p:sp>
      <p:sp>
        <p:nvSpPr>
          <p:cNvPr id="7" name="TextBox 6"/>
          <p:cNvSpPr txBox="1"/>
          <p:nvPr/>
        </p:nvSpPr>
        <p:spPr>
          <a:xfrm>
            <a:off x="702000" y="2272304"/>
            <a:ext cx="5124059" cy="493199"/>
          </a:xfrm>
          <a:prstGeom prst="rect">
            <a:avLst/>
          </a:prstGeom>
          <a:noFill/>
        </p:spPr>
        <p:txBody>
          <a:bodyPr wrap="square"/>
          <a:lstStyle/>
          <a:p>
            <a:pPr algn="l"/>
            <a:r>
              <a:rPr sz="1500" b="0" i="0">
                <a:solidFill>
                  <a:srgbClr val="122121"/>
                </a:solidFill>
                <a:latin typeface="Calibri"/>
              </a:rPr>
              <a:t>A community of living things and the non-living environment they depend on.</a:t>
            </a:r>
          </a:p>
        </p:txBody>
      </p:sp>
      <p:sp>
        <p:nvSpPr>
          <p:cNvPr id="8" name="Rounded Rectangle 7"/>
          <p:cNvSpPr/>
          <p:nvPr/>
        </p:nvSpPr>
        <p:spPr>
          <a:xfrm>
            <a:off x="6204059" y="1894304"/>
            <a:ext cx="5448059" cy="96119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ectangle 8"/>
          <p:cNvSpPr/>
          <p:nvPr/>
        </p:nvSpPr>
        <p:spPr>
          <a:xfrm>
            <a:off x="6312059" y="1930304"/>
            <a:ext cx="5232059" cy="36000"/>
          </a:xfrm>
          <a:prstGeom prst="rect">
            <a:avLst/>
          </a:prstGeom>
          <a:solidFill>
            <a:srgbClr val="2FDA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6366059" y="2038304"/>
            <a:ext cx="5124059" cy="234000"/>
          </a:xfrm>
          <a:prstGeom prst="rect">
            <a:avLst/>
          </a:prstGeom>
          <a:noFill/>
        </p:spPr>
        <p:txBody>
          <a:bodyPr wrap="square"/>
          <a:lstStyle/>
          <a:p>
            <a:pPr algn="l"/>
            <a:r>
              <a:rPr sz="1500" b="1" i="0">
                <a:solidFill>
                  <a:srgbClr val="2FDA99"/>
                </a:solidFill>
                <a:latin typeface="Trebuchet MS"/>
              </a:rPr>
              <a:t>BIOTIC</a:t>
            </a:r>
          </a:p>
        </p:txBody>
      </p:sp>
      <p:sp>
        <p:nvSpPr>
          <p:cNvPr id="11" name="TextBox 10"/>
          <p:cNvSpPr txBox="1"/>
          <p:nvPr/>
        </p:nvSpPr>
        <p:spPr>
          <a:xfrm>
            <a:off x="6366059" y="2272304"/>
            <a:ext cx="5124059" cy="493199"/>
          </a:xfrm>
          <a:prstGeom prst="rect">
            <a:avLst/>
          </a:prstGeom>
          <a:noFill/>
        </p:spPr>
        <p:txBody>
          <a:bodyPr wrap="square"/>
          <a:lstStyle/>
          <a:p>
            <a:pPr algn="l"/>
            <a:r>
              <a:rPr sz="1500" b="0" i="0">
                <a:solidFill>
                  <a:srgbClr val="122121"/>
                </a:solidFill>
                <a:latin typeface="Calibri"/>
              </a:rPr>
              <a:t>The living parts of an ecosystem, such as plants, animals and fungi.</a:t>
            </a:r>
          </a:p>
        </p:txBody>
      </p:sp>
      <p:sp>
        <p:nvSpPr>
          <p:cNvPr id="12" name="Rounded Rectangle 11"/>
          <p:cNvSpPr/>
          <p:nvPr/>
        </p:nvSpPr>
        <p:spPr>
          <a:xfrm>
            <a:off x="540000" y="2999503"/>
            <a:ext cx="5448059" cy="96119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648000" y="3035503"/>
            <a:ext cx="5232059" cy="36000"/>
          </a:xfrm>
          <a:prstGeom prst="rect">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702000" y="3143503"/>
            <a:ext cx="5124059" cy="234000"/>
          </a:xfrm>
          <a:prstGeom prst="rect">
            <a:avLst/>
          </a:prstGeom>
          <a:noFill/>
        </p:spPr>
        <p:txBody>
          <a:bodyPr wrap="square"/>
          <a:lstStyle/>
          <a:p>
            <a:pPr algn="l"/>
            <a:r>
              <a:rPr sz="1500" b="1" i="0">
                <a:solidFill>
                  <a:srgbClr val="257E7E"/>
                </a:solidFill>
                <a:latin typeface="Trebuchet MS"/>
              </a:rPr>
              <a:t>ABIOTIC</a:t>
            </a:r>
          </a:p>
        </p:txBody>
      </p:sp>
      <p:sp>
        <p:nvSpPr>
          <p:cNvPr id="15" name="TextBox 14"/>
          <p:cNvSpPr txBox="1"/>
          <p:nvPr/>
        </p:nvSpPr>
        <p:spPr>
          <a:xfrm>
            <a:off x="702000" y="3377503"/>
            <a:ext cx="5124059" cy="493199"/>
          </a:xfrm>
          <a:prstGeom prst="rect">
            <a:avLst/>
          </a:prstGeom>
          <a:noFill/>
        </p:spPr>
        <p:txBody>
          <a:bodyPr wrap="square"/>
          <a:lstStyle/>
          <a:p>
            <a:pPr algn="l"/>
            <a:r>
              <a:rPr sz="1500" b="0" i="0">
                <a:solidFill>
                  <a:srgbClr val="122121"/>
                </a:solidFill>
                <a:latin typeface="Calibri"/>
              </a:rPr>
              <a:t>The non-living parts of an ecosystem, such as water, sunlight, air and sand.</a:t>
            </a:r>
          </a:p>
        </p:txBody>
      </p:sp>
      <p:sp>
        <p:nvSpPr>
          <p:cNvPr id="16" name="Rounded Rectangle 15"/>
          <p:cNvSpPr/>
          <p:nvPr/>
        </p:nvSpPr>
        <p:spPr>
          <a:xfrm>
            <a:off x="6204059" y="2999503"/>
            <a:ext cx="5448059" cy="96119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Rectangle 16"/>
          <p:cNvSpPr/>
          <p:nvPr/>
        </p:nvSpPr>
        <p:spPr>
          <a:xfrm>
            <a:off x="6312059" y="3035503"/>
            <a:ext cx="5232059" cy="36000"/>
          </a:xfrm>
          <a:prstGeom prst="rect">
            <a:avLst/>
          </a:prstGeom>
          <a:solidFill>
            <a:srgbClr val="2FDA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366059" y="3143503"/>
            <a:ext cx="5124059" cy="234000"/>
          </a:xfrm>
          <a:prstGeom prst="rect">
            <a:avLst/>
          </a:prstGeom>
          <a:noFill/>
        </p:spPr>
        <p:txBody>
          <a:bodyPr wrap="square"/>
          <a:lstStyle/>
          <a:p>
            <a:pPr algn="l"/>
            <a:r>
              <a:rPr sz="1500" b="1" i="0">
                <a:solidFill>
                  <a:srgbClr val="2FDA99"/>
                </a:solidFill>
                <a:latin typeface="Trebuchet MS"/>
              </a:rPr>
              <a:t>HABITAT</a:t>
            </a:r>
          </a:p>
        </p:txBody>
      </p:sp>
      <p:sp>
        <p:nvSpPr>
          <p:cNvPr id="19" name="TextBox 18"/>
          <p:cNvSpPr txBox="1"/>
          <p:nvPr/>
        </p:nvSpPr>
        <p:spPr>
          <a:xfrm>
            <a:off x="6366059" y="3377503"/>
            <a:ext cx="5124059" cy="493199"/>
          </a:xfrm>
          <a:prstGeom prst="rect">
            <a:avLst/>
          </a:prstGeom>
          <a:noFill/>
        </p:spPr>
        <p:txBody>
          <a:bodyPr wrap="square"/>
          <a:lstStyle/>
          <a:p>
            <a:pPr algn="l"/>
            <a:r>
              <a:rPr sz="1500" b="0" i="0">
                <a:solidFill>
                  <a:srgbClr val="122121"/>
                </a:solidFill>
                <a:latin typeface="Calibri"/>
              </a:rPr>
              <a:t>The natural place where an organism lives and gets what it needs.</a:t>
            </a:r>
          </a:p>
        </p:txBody>
      </p:sp>
      <p:sp>
        <p:nvSpPr>
          <p:cNvPr id="20" name="Rounded Rectangle 19"/>
          <p:cNvSpPr/>
          <p:nvPr/>
        </p:nvSpPr>
        <p:spPr>
          <a:xfrm>
            <a:off x="540000" y="4104702"/>
            <a:ext cx="5448059" cy="96119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1" name="Rectangle 20"/>
          <p:cNvSpPr/>
          <p:nvPr/>
        </p:nvSpPr>
        <p:spPr>
          <a:xfrm>
            <a:off x="648000" y="4140702"/>
            <a:ext cx="5232059" cy="36000"/>
          </a:xfrm>
          <a:prstGeom prst="rect">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702000" y="4248702"/>
            <a:ext cx="5124059" cy="234000"/>
          </a:xfrm>
          <a:prstGeom prst="rect">
            <a:avLst/>
          </a:prstGeom>
          <a:noFill/>
        </p:spPr>
        <p:txBody>
          <a:bodyPr wrap="square"/>
          <a:lstStyle/>
          <a:p>
            <a:pPr algn="l"/>
            <a:r>
              <a:rPr sz="1500" b="1" i="0">
                <a:solidFill>
                  <a:srgbClr val="257E7E"/>
                </a:solidFill>
                <a:latin typeface="Trebuchet MS"/>
              </a:rPr>
              <a:t>INTERACTION</a:t>
            </a:r>
          </a:p>
        </p:txBody>
      </p:sp>
      <p:sp>
        <p:nvSpPr>
          <p:cNvPr id="23" name="TextBox 22"/>
          <p:cNvSpPr txBox="1"/>
          <p:nvPr/>
        </p:nvSpPr>
        <p:spPr>
          <a:xfrm>
            <a:off x="702000" y="4482702"/>
            <a:ext cx="5124059" cy="493199"/>
          </a:xfrm>
          <a:prstGeom prst="rect">
            <a:avLst/>
          </a:prstGeom>
          <a:noFill/>
        </p:spPr>
        <p:txBody>
          <a:bodyPr wrap="square"/>
          <a:lstStyle/>
          <a:p>
            <a:pPr algn="l"/>
            <a:r>
              <a:rPr sz="1500" b="0" i="0">
                <a:solidFill>
                  <a:srgbClr val="122121"/>
                </a:solidFill>
                <a:latin typeface="Calibri"/>
              </a:rPr>
              <a:t>A way living and non-living parts affect one another in an ecosystem.</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100" b="1" i="0">
                <a:solidFill>
                  <a:srgbClr val="7CBFC0"/>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600" b="1" i="0">
                <a:solidFill>
                  <a:srgbClr val="FFFFFF"/>
                </a:solidFill>
                <a:latin typeface="Trebuchet MS"/>
              </a:rPr>
              <a:t>Ecosystem</a:t>
            </a:r>
          </a:p>
        </p:txBody>
      </p:sp>
      <p:pic>
        <p:nvPicPr>
          <p:cNvPr id="5" name="Picture 4" descr="tmpi6n9ar6r.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157"/>
            </a:avLst>
          </a:prstGeom>
          <a:solidFill>
            <a:srgbClr val="F1F4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100" b="0" i="0">
                <a:solidFill>
                  <a:srgbClr val="122121"/>
                </a:solidFill>
                <a:latin typeface="Calibri"/>
              </a:rPr>
              <a:t>An ecosystem is a community of living organisms interacting with their physical environment. The key idea is that it is not just a place full of plants and animals; it is a system where living things and non-living parts rely on one another.</a:t>
            </a:r>
          </a:p>
        </p:txBody>
      </p:sp>
      <p:sp>
        <p:nvSpPr>
          <p:cNvPr id="8" name="Oval 7"/>
          <p:cNvSpPr/>
          <p:nvPr/>
        </p:nvSpPr>
        <p:spPr>
          <a:xfrm>
            <a:off x="6042059" y="3600000"/>
            <a:ext cx="108000" cy="108000"/>
          </a:xfrm>
          <a:prstGeom prst="ellipse">
            <a:avLst/>
          </a:prstGeom>
          <a:solidFill>
            <a:srgbClr val="7CBF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E7E"/>
                </a:solidFill>
                <a:latin typeface="Calibri"/>
              </a:rPr>
              <a:t>e.g.  In a pond ecosystem, fish, water plants, insects and water all matter. The fish need oxygen in the water, the plants need sunlight to grow, and the insects depend on the pond edge for shelter and food. If one part changes, the whole system can shift.</a:t>
            </a:r>
          </a:p>
        </p:txBody>
      </p:sp>
      <p:sp>
        <p:nvSpPr>
          <p:cNvPr id="10" name="Rectangle 9"/>
          <p:cNvSpPr/>
          <p:nvPr/>
        </p:nvSpPr>
        <p:spPr>
          <a:xfrm>
            <a:off x="0" y="6768000"/>
            <a:ext cx="12192119" cy="90000"/>
          </a:xfrm>
          <a:prstGeom prst="rect">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07004"/>
          </a:xfrm>
          <a:prstGeom prst="rect">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84500"/>
            <a:ext cx="11112119" cy="422504"/>
          </a:xfrm>
          <a:prstGeom prst="rect">
            <a:avLst/>
          </a:prstGeom>
          <a:noFill/>
        </p:spPr>
        <p:txBody>
          <a:bodyPr wrap="square"/>
          <a:lstStyle/>
          <a:p>
            <a:pPr algn="l"/>
            <a:r>
              <a:rPr sz="3000" b="1" i="0">
                <a:solidFill>
                  <a:srgbClr val="FFFFFF"/>
                </a:solidFill>
                <a:latin typeface="Trebuchet MS"/>
              </a:rPr>
              <a:t>Biotic and Abiotic Factors</a:t>
            </a:r>
          </a:p>
        </p:txBody>
      </p:sp>
      <p:sp>
        <p:nvSpPr>
          <p:cNvPr id="4" name="Rounded Rectangle 3"/>
          <p:cNvSpPr/>
          <p:nvPr/>
        </p:nvSpPr>
        <p:spPr>
          <a:xfrm>
            <a:off x="540000" y="642205"/>
            <a:ext cx="5446208" cy="5675795"/>
          </a:xfrm>
          <a:prstGeom prst="roundRect">
            <a:avLst>
              <a:gd name="adj" fmla="val 2157"/>
            </a:avLst>
          </a:prstGeom>
          <a:solidFill>
            <a:srgbClr val="F1F4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ectangle 4"/>
          <p:cNvSpPr/>
          <p:nvPr/>
        </p:nvSpPr>
        <p:spPr>
          <a:xfrm>
            <a:off x="648000" y="696205"/>
            <a:ext cx="5230208" cy="43200"/>
          </a:xfrm>
          <a:prstGeom prst="rect">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756000" y="840205"/>
            <a:ext cx="5014208" cy="288000"/>
          </a:xfrm>
          <a:prstGeom prst="rect">
            <a:avLst/>
          </a:prstGeom>
          <a:noFill/>
        </p:spPr>
        <p:txBody>
          <a:bodyPr wrap="square"/>
          <a:lstStyle/>
          <a:p>
            <a:pPr algn="l"/>
            <a:r>
              <a:rPr sz="1500" b="1" i="0">
                <a:solidFill>
                  <a:srgbClr val="257E7E"/>
                </a:solidFill>
                <a:latin typeface="Trebuchet MS"/>
              </a:rPr>
              <a:t>BIOTIC FACTORS</a:t>
            </a:r>
          </a:p>
        </p:txBody>
      </p:sp>
      <p:sp>
        <p:nvSpPr>
          <p:cNvPr id="7" name="TextBox 6"/>
          <p:cNvSpPr txBox="1"/>
          <p:nvPr/>
        </p:nvSpPr>
        <p:spPr>
          <a:xfrm>
            <a:off x="756000" y="1182205"/>
            <a:ext cx="5014208" cy="4991795"/>
          </a:xfrm>
          <a:prstGeom prst="rect">
            <a:avLst/>
          </a:prstGeom>
          <a:noFill/>
        </p:spPr>
        <p:txBody>
          <a:bodyPr wrap="square"/>
          <a:lstStyle/>
          <a:p>
            <a:pPr algn="l"/>
            <a:r>
              <a:rPr sz="1800" b="0" i="0">
                <a:solidFill>
                  <a:srgbClr val="122121"/>
                </a:solidFill>
                <a:latin typeface="Calibri"/>
              </a:rPr>
              <a:t>Biotic factors are the living parts of an ecosystem, including plants, animals and fungi. They grow, feed, move and reproduce, so they change the ecosystem over time. In a forest, trees, birds and insects are biotic factors because they are alive and interacting.</a:t>
            </a:r>
          </a:p>
        </p:txBody>
      </p:sp>
      <p:sp>
        <p:nvSpPr>
          <p:cNvPr id="8" name="Rounded Rectangle 7"/>
          <p:cNvSpPr/>
          <p:nvPr/>
        </p:nvSpPr>
        <p:spPr>
          <a:xfrm>
            <a:off x="6205910" y="642205"/>
            <a:ext cx="5446208" cy="5675795"/>
          </a:xfrm>
          <a:prstGeom prst="roundRect">
            <a:avLst>
              <a:gd name="adj" fmla="val 2157"/>
            </a:avLst>
          </a:prstGeom>
          <a:solidFill>
            <a:srgbClr val="F1F4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ectangle 8"/>
          <p:cNvSpPr/>
          <p:nvPr/>
        </p:nvSpPr>
        <p:spPr>
          <a:xfrm>
            <a:off x="6313910" y="696205"/>
            <a:ext cx="5230208" cy="43200"/>
          </a:xfrm>
          <a:prstGeom prst="rect">
            <a:avLst/>
          </a:prstGeom>
          <a:solidFill>
            <a:srgbClr val="2FDA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6421910" y="840205"/>
            <a:ext cx="5014208" cy="288000"/>
          </a:xfrm>
          <a:prstGeom prst="rect">
            <a:avLst/>
          </a:prstGeom>
          <a:noFill/>
        </p:spPr>
        <p:txBody>
          <a:bodyPr wrap="square"/>
          <a:lstStyle/>
          <a:p>
            <a:pPr algn="l"/>
            <a:r>
              <a:rPr sz="1500" b="1" i="0">
                <a:solidFill>
                  <a:srgbClr val="2FDA99"/>
                </a:solidFill>
                <a:latin typeface="Trebuchet MS"/>
              </a:rPr>
              <a:t>ABIOTIC FACTORS</a:t>
            </a:r>
          </a:p>
        </p:txBody>
      </p:sp>
      <p:sp>
        <p:nvSpPr>
          <p:cNvPr id="11" name="TextBox 10"/>
          <p:cNvSpPr txBox="1"/>
          <p:nvPr/>
        </p:nvSpPr>
        <p:spPr>
          <a:xfrm>
            <a:off x="6421910" y="1182205"/>
            <a:ext cx="5014208" cy="4991795"/>
          </a:xfrm>
          <a:prstGeom prst="rect">
            <a:avLst/>
          </a:prstGeom>
          <a:noFill/>
        </p:spPr>
        <p:txBody>
          <a:bodyPr wrap="square"/>
          <a:lstStyle/>
          <a:p>
            <a:pPr algn="l"/>
            <a:r>
              <a:rPr sz="1800" b="0" i="0">
                <a:solidFill>
                  <a:srgbClr val="122121"/>
                </a:solidFill>
                <a:latin typeface="Calibri"/>
              </a:rPr>
              <a:t>Abiotic factors are the non-living parts of an ecosystem, such as sunlight, water, air, rocks and temperature. They are not alive, but they control what living things can survive there. In a desert, sand, heat and little rainfall shape which organisms can live.</a:t>
            </a: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100" b="1" i="0">
                <a:solidFill>
                  <a:srgbClr val="7CBFC0"/>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600" b="1" i="0">
                <a:solidFill>
                  <a:srgbClr val="FFFFFF"/>
                </a:solidFill>
                <a:latin typeface="Trebuchet MS"/>
              </a:rPr>
              <a:t>Habitat</a:t>
            </a:r>
          </a:p>
        </p:txBody>
      </p:sp>
      <p:pic>
        <p:nvPicPr>
          <p:cNvPr id="5" name="Picture 4" descr="tmpbpf1utmc.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157"/>
            </a:avLst>
          </a:prstGeom>
          <a:solidFill>
            <a:srgbClr val="F1F4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100" b="0" i="0">
                <a:solidFill>
                  <a:srgbClr val="122121"/>
                </a:solidFill>
                <a:latin typeface="Calibri"/>
              </a:rPr>
              <a:t>A habitat is the natural environment where an organism lives. It gives the organism food, water, shelter and the right conditions to survive.</a:t>
            </a:r>
          </a:p>
        </p:txBody>
      </p:sp>
      <p:sp>
        <p:nvSpPr>
          <p:cNvPr id="8" name="Oval 7"/>
          <p:cNvSpPr/>
          <p:nvPr/>
        </p:nvSpPr>
        <p:spPr>
          <a:xfrm>
            <a:off x="6042059" y="3600000"/>
            <a:ext cx="108000" cy="108000"/>
          </a:xfrm>
          <a:prstGeom prst="ellipse">
            <a:avLst/>
          </a:prstGeom>
          <a:solidFill>
            <a:srgbClr val="7CBF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E7E"/>
                </a:solidFill>
                <a:latin typeface="Calibri"/>
              </a:rPr>
              <a:t>e.g.  A cacti lizard in the desert lives among sand, rocks and very little water. That desert habitat works for the lizard because it can find shelter in crevices and avoid heat, but the same place would not suit a fish that needs water.</a:t>
            </a:r>
          </a:p>
        </p:txBody>
      </p:sp>
      <p:sp>
        <p:nvSpPr>
          <p:cNvPr id="10" name="Rectangle 9"/>
          <p:cNvSpPr/>
          <p:nvPr/>
        </p:nvSpPr>
        <p:spPr>
          <a:xfrm>
            <a:off x="0" y="6768000"/>
            <a:ext cx="12192119" cy="90000"/>
          </a:xfrm>
          <a:prstGeom prst="rect">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07004"/>
          </a:xfrm>
          <a:prstGeom prst="rect">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84500"/>
            <a:ext cx="11112119" cy="422504"/>
          </a:xfrm>
          <a:prstGeom prst="rect">
            <a:avLst/>
          </a:prstGeom>
          <a:noFill/>
        </p:spPr>
        <p:txBody>
          <a:bodyPr wrap="square"/>
          <a:lstStyle/>
          <a:p>
            <a:pPr algn="l"/>
            <a:r>
              <a:rPr sz="3000" b="1" i="0">
                <a:solidFill>
                  <a:srgbClr val="FFFFFF"/>
                </a:solidFill>
                <a:latin typeface="Trebuchet MS"/>
              </a:rPr>
              <a:t>Annotate an Ecosystem Scene</a:t>
            </a:r>
          </a:p>
        </p:txBody>
      </p:sp>
      <p:sp>
        <p:nvSpPr>
          <p:cNvPr id="4" name="Oval 3"/>
          <p:cNvSpPr/>
          <p:nvPr/>
        </p:nvSpPr>
        <p:spPr>
          <a:xfrm>
            <a:off x="540000" y="678205"/>
            <a:ext cx="338003" cy="338003"/>
          </a:xfrm>
          <a:prstGeom prst="ellipse">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678205"/>
            <a:ext cx="338003" cy="338003"/>
          </a:xfrm>
          <a:prstGeom prst="rect">
            <a:avLst/>
          </a:prstGeom>
          <a:noFill/>
        </p:spPr>
        <p:txBody>
          <a:bodyPr wrap="square" anchor="ctr"/>
          <a:lstStyle/>
          <a:p>
            <a:pPr algn="ctr"/>
            <a:r>
              <a:rPr sz="1500" b="1" i="0">
                <a:solidFill>
                  <a:srgbClr val="FFFFFF"/>
                </a:solidFill>
                <a:latin typeface="Trebuchet MS"/>
              </a:rPr>
              <a:t>1</a:t>
            </a:r>
          </a:p>
        </p:txBody>
      </p:sp>
      <p:sp>
        <p:nvSpPr>
          <p:cNvPr id="6" name="TextBox 5"/>
          <p:cNvSpPr txBox="1"/>
          <p:nvPr/>
        </p:nvSpPr>
        <p:spPr>
          <a:xfrm>
            <a:off x="1013204" y="642205"/>
            <a:ext cx="10638915" cy="306000"/>
          </a:xfrm>
          <a:prstGeom prst="rect">
            <a:avLst/>
          </a:prstGeom>
          <a:noFill/>
        </p:spPr>
        <p:txBody>
          <a:bodyPr wrap="square"/>
          <a:lstStyle/>
          <a:p>
            <a:pPr algn="l"/>
            <a:r>
              <a:rPr sz="1800" b="1" i="0">
                <a:solidFill>
                  <a:srgbClr val="122121"/>
                </a:solidFill>
                <a:latin typeface="Calibri"/>
              </a:rPr>
              <a:t>Step 1</a:t>
            </a:r>
          </a:p>
        </p:txBody>
      </p:sp>
      <p:sp>
        <p:nvSpPr>
          <p:cNvPr id="7" name="TextBox 6"/>
          <p:cNvSpPr txBox="1"/>
          <p:nvPr/>
        </p:nvSpPr>
        <p:spPr>
          <a:xfrm>
            <a:off x="1013204" y="948205"/>
            <a:ext cx="10638915" cy="823446"/>
          </a:xfrm>
          <a:prstGeom prst="rect">
            <a:avLst/>
          </a:prstGeom>
          <a:noFill/>
        </p:spPr>
        <p:txBody>
          <a:bodyPr wrap="square"/>
          <a:lstStyle/>
          <a:p>
            <a:pPr algn="l"/>
            <a:r>
              <a:rPr sz="1400" b="0" i="0">
                <a:solidFill>
                  <a:srgbClr val="587E7E"/>
                </a:solidFill>
                <a:latin typeface="Calibri"/>
              </a:rPr>
              <a:t>Step 1 — Circle at least three biotic factors and three abiotic factors in the image.</a:t>
            </a:r>
          </a:p>
        </p:txBody>
      </p:sp>
      <p:sp>
        <p:nvSpPr>
          <p:cNvPr id="8" name="Rectangle 7"/>
          <p:cNvSpPr/>
          <p:nvPr/>
        </p:nvSpPr>
        <p:spPr>
          <a:xfrm>
            <a:off x="1013204" y="1969453"/>
            <a:ext cx="10638915"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Oval 8"/>
          <p:cNvSpPr/>
          <p:nvPr/>
        </p:nvSpPr>
        <p:spPr>
          <a:xfrm>
            <a:off x="540000" y="2181654"/>
            <a:ext cx="338003" cy="338003"/>
          </a:xfrm>
          <a:prstGeom prst="ellipse">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2181654"/>
            <a:ext cx="338003" cy="338003"/>
          </a:xfrm>
          <a:prstGeom prst="rect">
            <a:avLst/>
          </a:prstGeom>
          <a:noFill/>
        </p:spPr>
        <p:txBody>
          <a:bodyPr wrap="square" anchor="ctr"/>
          <a:lstStyle/>
          <a:p>
            <a:pPr algn="ctr"/>
            <a:r>
              <a:rPr sz="1500" b="1" i="0">
                <a:solidFill>
                  <a:srgbClr val="FFFFFF"/>
                </a:solidFill>
                <a:latin typeface="Trebuchet MS"/>
              </a:rPr>
              <a:t>2</a:t>
            </a:r>
          </a:p>
        </p:txBody>
      </p:sp>
      <p:sp>
        <p:nvSpPr>
          <p:cNvPr id="11" name="TextBox 10"/>
          <p:cNvSpPr txBox="1"/>
          <p:nvPr/>
        </p:nvSpPr>
        <p:spPr>
          <a:xfrm>
            <a:off x="1013204" y="2145654"/>
            <a:ext cx="10638915" cy="306000"/>
          </a:xfrm>
          <a:prstGeom prst="rect">
            <a:avLst/>
          </a:prstGeom>
          <a:noFill/>
        </p:spPr>
        <p:txBody>
          <a:bodyPr wrap="square"/>
          <a:lstStyle/>
          <a:p>
            <a:pPr algn="l"/>
            <a:r>
              <a:rPr sz="1800" b="1" i="0">
                <a:solidFill>
                  <a:srgbClr val="122121"/>
                </a:solidFill>
                <a:latin typeface="Calibri"/>
              </a:rPr>
              <a:t>Step 2</a:t>
            </a:r>
          </a:p>
        </p:txBody>
      </p:sp>
      <p:sp>
        <p:nvSpPr>
          <p:cNvPr id="12" name="TextBox 11"/>
          <p:cNvSpPr txBox="1"/>
          <p:nvPr/>
        </p:nvSpPr>
        <p:spPr>
          <a:xfrm>
            <a:off x="1013204" y="2451654"/>
            <a:ext cx="10638915" cy="823446"/>
          </a:xfrm>
          <a:prstGeom prst="rect">
            <a:avLst/>
          </a:prstGeom>
          <a:noFill/>
        </p:spPr>
        <p:txBody>
          <a:bodyPr wrap="square"/>
          <a:lstStyle/>
          <a:p>
            <a:pPr algn="l"/>
            <a:r>
              <a:rPr sz="1400" b="0" i="0">
                <a:solidFill>
                  <a:srgbClr val="587E7E"/>
                </a:solidFill>
                <a:latin typeface="Calibri"/>
              </a:rPr>
              <a:t>Step 2 — Label the habitat of one organism shown in the scene.</a:t>
            </a:r>
          </a:p>
        </p:txBody>
      </p:sp>
      <p:sp>
        <p:nvSpPr>
          <p:cNvPr id="13" name="Rectangle 12"/>
          <p:cNvSpPr/>
          <p:nvPr/>
        </p:nvSpPr>
        <p:spPr>
          <a:xfrm>
            <a:off x="1013204" y="3472902"/>
            <a:ext cx="10638915"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Oval 13"/>
          <p:cNvSpPr/>
          <p:nvPr/>
        </p:nvSpPr>
        <p:spPr>
          <a:xfrm>
            <a:off x="540000" y="3685104"/>
            <a:ext cx="338003" cy="338003"/>
          </a:xfrm>
          <a:prstGeom prst="ellipse">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540000" y="3685104"/>
            <a:ext cx="338003" cy="338003"/>
          </a:xfrm>
          <a:prstGeom prst="rect">
            <a:avLst/>
          </a:prstGeom>
          <a:noFill/>
        </p:spPr>
        <p:txBody>
          <a:bodyPr wrap="square" anchor="ctr"/>
          <a:lstStyle/>
          <a:p>
            <a:pPr algn="ctr"/>
            <a:r>
              <a:rPr sz="1500" b="1" i="0">
                <a:solidFill>
                  <a:srgbClr val="FFFFFF"/>
                </a:solidFill>
                <a:latin typeface="Trebuchet MS"/>
              </a:rPr>
              <a:t>3</a:t>
            </a:r>
          </a:p>
        </p:txBody>
      </p:sp>
      <p:sp>
        <p:nvSpPr>
          <p:cNvPr id="16" name="TextBox 15"/>
          <p:cNvSpPr txBox="1"/>
          <p:nvPr/>
        </p:nvSpPr>
        <p:spPr>
          <a:xfrm>
            <a:off x="1013204" y="3649104"/>
            <a:ext cx="10638915" cy="306000"/>
          </a:xfrm>
          <a:prstGeom prst="rect">
            <a:avLst/>
          </a:prstGeom>
          <a:noFill/>
        </p:spPr>
        <p:txBody>
          <a:bodyPr wrap="square"/>
          <a:lstStyle/>
          <a:p>
            <a:pPr algn="l"/>
            <a:r>
              <a:rPr sz="1800" b="1" i="0">
                <a:solidFill>
                  <a:srgbClr val="122121"/>
                </a:solidFill>
                <a:latin typeface="Calibri"/>
              </a:rPr>
              <a:t>Step 3</a:t>
            </a:r>
          </a:p>
        </p:txBody>
      </p:sp>
      <p:sp>
        <p:nvSpPr>
          <p:cNvPr id="17" name="TextBox 16"/>
          <p:cNvSpPr txBox="1"/>
          <p:nvPr/>
        </p:nvSpPr>
        <p:spPr>
          <a:xfrm>
            <a:off x="1013204" y="3955104"/>
            <a:ext cx="10638915" cy="823446"/>
          </a:xfrm>
          <a:prstGeom prst="rect">
            <a:avLst/>
          </a:prstGeom>
          <a:noFill/>
        </p:spPr>
        <p:txBody>
          <a:bodyPr wrap="square"/>
          <a:lstStyle/>
          <a:p>
            <a:pPr algn="l"/>
            <a:r>
              <a:rPr sz="1400" b="0" i="0">
                <a:solidFill>
                  <a:srgbClr val="587E7E"/>
                </a:solidFill>
                <a:latin typeface="Calibri"/>
              </a:rPr>
              <a:t>Step 3 — Write one sentence explaining how a living thing depends on a non-living part.</a:t>
            </a:r>
          </a:p>
        </p:txBody>
      </p:sp>
      <p:sp>
        <p:nvSpPr>
          <p:cNvPr id="18" name="Rectangle 17"/>
          <p:cNvSpPr/>
          <p:nvPr/>
        </p:nvSpPr>
        <p:spPr>
          <a:xfrm>
            <a:off x="1013204" y="4976352"/>
            <a:ext cx="10638915"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Oval 18"/>
          <p:cNvSpPr/>
          <p:nvPr/>
        </p:nvSpPr>
        <p:spPr>
          <a:xfrm>
            <a:off x="540000" y="5188553"/>
            <a:ext cx="338003" cy="338003"/>
          </a:xfrm>
          <a:prstGeom prst="ellipse">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40000" y="5188553"/>
            <a:ext cx="338003" cy="338003"/>
          </a:xfrm>
          <a:prstGeom prst="rect">
            <a:avLst/>
          </a:prstGeom>
          <a:noFill/>
        </p:spPr>
        <p:txBody>
          <a:bodyPr wrap="square" anchor="ctr"/>
          <a:lstStyle/>
          <a:p>
            <a:pPr algn="ctr"/>
            <a:r>
              <a:rPr sz="1500" b="1" i="0">
                <a:solidFill>
                  <a:srgbClr val="FFFFFF"/>
                </a:solidFill>
                <a:latin typeface="Trebuchet MS"/>
              </a:rPr>
              <a:t>4</a:t>
            </a:r>
          </a:p>
        </p:txBody>
      </p:sp>
      <p:sp>
        <p:nvSpPr>
          <p:cNvPr id="21" name="TextBox 20"/>
          <p:cNvSpPr txBox="1"/>
          <p:nvPr/>
        </p:nvSpPr>
        <p:spPr>
          <a:xfrm>
            <a:off x="1013204" y="5152553"/>
            <a:ext cx="10638915" cy="306000"/>
          </a:xfrm>
          <a:prstGeom prst="rect">
            <a:avLst/>
          </a:prstGeom>
          <a:noFill/>
        </p:spPr>
        <p:txBody>
          <a:bodyPr wrap="square"/>
          <a:lstStyle/>
          <a:p>
            <a:pPr algn="l"/>
            <a:r>
              <a:rPr sz="1800" b="1" i="0">
                <a:solidFill>
                  <a:srgbClr val="122121"/>
                </a:solidFill>
                <a:latin typeface="Calibri"/>
              </a:rPr>
              <a:t>Step 4</a:t>
            </a:r>
          </a:p>
        </p:txBody>
      </p:sp>
      <p:sp>
        <p:nvSpPr>
          <p:cNvPr id="22" name="TextBox 21"/>
          <p:cNvSpPr txBox="1"/>
          <p:nvPr/>
        </p:nvSpPr>
        <p:spPr>
          <a:xfrm>
            <a:off x="1013204" y="5458553"/>
            <a:ext cx="10638915" cy="823446"/>
          </a:xfrm>
          <a:prstGeom prst="rect">
            <a:avLst/>
          </a:prstGeom>
          <a:noFill/>
        </p:spPr>
        <p:txBody>
          <a:bodyPr wrap="square"/>
          <a:lstStyle/>
          <a:p>
            <a:pPr algn="l"/>
            <a:r>
              <a:rPr sz="1400" b="0" i="0">
                <a:solidFill>
                  <a:srgbClr val="587E7E"/>
                </a:solidFill>
                <a:latin typeface="Calibri"/>
              </a:rPr>
              <a:t>Step 4 — Share your annotation with a partner and check each other's labels.</a:t>
            </a:r>
          </a:p>
        </p:txBody>
      </p:sp>
      <p:sp>
        <p:nvSpPr>
          <p:cNvPr id="23" name="Rectangle 22"/>
          <p:cNvSpPr/>
          <p:nvPr/>
        </p:nvSpPr>
        <p:spPr>
          <a:xfrm>
            <a:off x="0" y="6773500"/>
            <a:ext cx="12192119" cy="84500"/>
          </a:xfrm>
          <a:prstGeom prst="rect">
            <a:avLst/>
          </a:prstGeom>
          <a:solidFill>
            <a:srgbClr val="257E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4hru3ydd.jpg"/>
          <p:cNvPicPr>
            <a:picLocks noChangeAspect="1"/>
          </p:cNvPicPr>
          <p:nvPr/>
        </p:nvPicPr>
        <p:blipFill>
          <a:blip r:embed="rId2"/>
          <a:stretch>
            <a:fillRect/>
          </a:stretch>
        </p:blipFill>
        <p:spPr>
          <a:xfrm>
            <a:off x="0" y="0"/>
            <a:ext cx="12192119" cy="6858000"/>
          </a:xfrm>
          <a:prstGeom prst="rect">
            <a:avLst/>
          </a:prstGeom>
        </p:spPr>
      </p:pic>
      <p:sp>
        <p:nvSpPr>
          <p:cNvPr id="3" name="TextBox 2"/>
          <p:cNvSpPr txBox="1"/>
          <p:nvPr/>
        </p:nvSpPr>
        <p:spPr>
          <a:xfrm>
            <a:off x="1260000" y="900000"/>
            <a:ext cx="9672119" cy="2520000"/>
          </a:xfrm>
          <a:prstGeom prst="rect">
            <a:avLst/>
          </a:prstGeom>
          <a:noFill/>
        </p:spPr>
        <p:txBody>
          <a:bodyPr wrap="square"/>
          <a:lstStyle/>
          <a:p>
            <a:pPr algn="ctr"/>
            <a:r>
              <a:rPr sz="4300" b="1" i="0">
                <a:solidFill>
                  <a:srgbClr val="FFFFFF"/>
                </a:solidFill>
                <a:latin typeface="Trebuchet MS"/>
              </a:rPr>
              <a:t>When abiotic conditions change, the biotic parts of an ecosystem often change too.</a:t>
            </a:r>
          </a:p>
        </p:txBody>
      </p:sp>
      <p:sp>
        <p:nvSpPr>
          <p:cNvPr id="4" name="Rectangle 3"/>
          <p:cNvSpPr/>
          <p:nvPr/>
        </p:nvSpPr>
        <p:spPr>
          <a:xfrm>
            <a:off x="5376059" y="3600000"/>
            <a:ext cx="1440000" cy="36000"/>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1440000" y="3888000"/>
            <a:ext cx="9312119" cy="1800000"/>
          </a:xfrm>
          <a:prstGeom prst="rect">
            <a:avLst/>
          </a:prstGeom>
          <a:noFill/>
        </p:spPr>
        <p:txBody>
          <a:bodyPr wrap="square"/>
          <a:lstStyle/>
          <a:p>
            <a:pPr algn="ctr"/>
            <a:r>
              <a:rPr sz="1500" b="0" i="0">
                <a:solidFill>
                  <a:srgbClr val="7CBFC0"/>
                </a:solidFill>
                <a:latin typeface="Calibri"/>
              </a:rPr>
              <a:t>A drought can reduce water, which affects plants first. If plants struggle, animals that eat them or live among them may also be impacted. This is why living and non-living parts must be studied together, not separately.</a:t>
            </a:r>
          </a:p>
        </p:txBody>
      </p:sp>
      <p:sp>
        <p:nvSpPr>
          <p:cNvPr id="6" name="Rectangle 5"/>
          <p:cNvSpPr/>
          <p:nvPr/>
        </p:nvSpPr>
        <p:spPr>
          <a:xfrm>
            <a:off x="0" y="6768000"/>
            <a:ext cx="12192119" cy="90000"/>
          </a:xfrm>
          <a:prstGeom prst="rect">
            <a:avLst/>
          </a:prstGeom>
          <a:solidFill>
            <a:srgbClr val="2FDA9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