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wealth, work and change in industrial society.</a:t>
            </a:r>
          </a:p>
          <a:p>
            <a:r>
              <a:t>- Set up the central question for the lesson.</a:t>
            </a:r>
          </a:p>
          <a:p>
            <a:r>
              <a:t>Opening hook — say this: "Did you know that during the Industrial Revolution, some people became incredibly wealthy while others struggled to survive? Let's find out why."</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core takeaway.</a:t>
            </a:r>
          </a:p>
          <a:p>
            <a:r>
              <a:t>- Stress growth plus inequality together.</a:t>
            </a:r>
          </a:p>
          <a:p>
            <a:r>
              <a:t>- Use it as the bridge to the check phase.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It reduced rules and helped profits grow | Q2: People choose jobs and goods, and the market adjusts | Q3: Some owners gained wealth while workers often remained poor</a:t>
            </a:r>
          </a:p>
          <a:p/>
          <a:p>
            <a:r>
              <a:t>- Check understanding of causes and effects.</a:t>
            </a:r>
          </a:p>
          <a:p>
            <a:r>
              <a:t>- Ask students to justify the correct choice.</a:t>
            </a:r>
          </a:p>
          <a:p>
            <a:r>
              <a:t>- Mix business growth with social impact.</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Return to the central question.</a:t>
            </a:r>
          </a:p>
          <a:p>
            <a:r>
              <a:t>- Check that students can connect ideas and examples.</a:t>
            </a:r>
          </a:p>
          <a:p>
            <a:r>
              <a:t>- Close with one sentence of significance and one example.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principles, impacts and examples.</a:t>
            </a:r>
          </a:p>
          <a:p>
            <a:r>
              <a:t>- Success criteria will be revisited in the summary.</a:t>
            </a:r>
          </a:p>
          <a:p>
            <a:r>
              <a:t>- Keep answers tied to industrial society.</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assumptions about profit and fairness.</a:t>
            </a:r>
          </a:p>
          <a:p>
            <a:r>
              <a:t>- No need for historical detail yet.</a:t>
            </a:r>
          </a:p>
          <a:p>
            <a:r>
              <a:t>- Listen for ideas about winners and losers.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definitions linked to industrial society.</a:t>
            </a:r>
          </a:p>
          <a:p>
            <a:r>
              <a:t>- Ask students which words feel familiar and which do not.</a:t>
            </a:r>
          </a:p>
          <a:p>
            <a:r>
              <a:t>- Use these terms as reference points later.</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ownership, control and profit.</a:t>
            </a:r>
          </a:p>
          <a:p>
            <a:r>
              <a:t>- Use the factory owner example to show investment.</a:t>
            </a:r>
          </a:p>
          <a:p>
            <a:r>
              <a:t>- Ask who gains and who carries the risk.</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minimal government interference.</a:t>
            </a:r>
          </a:p>
          <a:p>
            <a:r>
              <a:t>- Connect policy to factory growth and weak protection.</a:t>
            </a:r>
          </a:p>
          <a:p>
            <a:r>
              <a:t>- Encourage students to consider who benefits most.</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the shift from agrarian to industrial.</a:t>
            </a:r>
          </a:p>
          <a:p>
            <a:r>
              <a:t>- Tie railways to trade and production.</a:t>
            </a:r>
          </a:p>
          <a:p>
            <a:r>
              <a:t>- Make the transport link explicit.</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self-interest and wider benefit.</a:t>
            </a:r>
          </a:p>
          <a:p>
            <a:r>
              <a:t>- Do not present it as guaranteed fairness.</a:t>
            </a:r>
          </a:p>
          <a:p>
            <a:r>
              <a:t>- Link back to capitalism and laissez-faire.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students use capitalism, laissez-faire and invisible hand.</a:t>
            </a:r>
          </a:p>
          <a:p>
            <a:r>
              <a:t>- Push them to justify winners and losers.</a:t>
            </a:r>
          </a:p>
          <a:p>
            <a:r>
              <a:t>- Keep the focus on industrial society.</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7qmj6e14.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200" b="1" i="0">
                <a:solidFill>
                  <a:srgbClr val="FFFFFF"/>
                </a:solidFill>
                <a:latin typeface="Calibri Light"/>
              </a:rPr>
              <a:t>Capitalism and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during the Industrial Revolution, some people became incredibly wealthy while others struggled to survive? Let's find o…</a:t>
            </a:r>
          </a:p>
        </p:txBody>
      </p:sp>
      <p:sp>
        <p:nvSpPr>
          <p:cNvPr id="8" name="Rectangle 7"/>
          <p:cNvSpPr/>
          <p:nvPr/>
        </p:nvSpPr>
        <p:spPr>
          <a:xfrm>
            <a:off x="0" y="6757200"/>
            <a:ext cx="12192119" cy="1008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vjs40yc4.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400" b="1" i="0">
                <a:solidFill>
                  <a:srgbClr val="FFFFFF"/>
                </a:solidFill>
                <a:latin typeface="Calibri Light"/>
              </a:rPr>
              <a:t>Capitalism drove industrial growth, but it also created big differences between those who owned production and those who sold their labour.</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A27C"/>
                </a:solidFill>
                <a:latin typeface="Calibri"/>
              </a:rPr>
              <a:t>Factory owners, entrepreneurs and investors could expand quickly when profit was the main goal and government control was limited. For workers, that same system often meant long hours, unsafe conditions and low pay. Industrial capitalism therefore produced both new wealth and new inequality.</a:t>
            </a:r>
          </a:p>
        </p:txBody>
      </p:sp>
      <p:sp>
        <p:nvSpPr>
          <p:cNvPr id="6" name="Rectangle 5"/>
          <p:cNvSpPr/>
          <p:nvPr/>
        </p:nvSpPr>
        <p:spPr>
          <a:xfrm>
            <a:off x="0" y="6768000"/>
            <a:ext cx="12192119" cy="900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5725"/>
                </a:solidFill>
                <a:latin typeface="Calibri Light"/>
              </a:rPr>
              <a:t>✓ Check Your Understanding</a:t>
            </a:r>
          </a:p>
        </p:txBody>
      </p:sp>
      <p:sp>
        <p:nvSpPr>
          <p:cNvPr id="4" name="Rectangle 3"/>
          <p:cNvSpPr/>
          <p:nvPr/>
        </p:nvSpPr>
        <p:spPr>
          <a:xfrm>
            <a:off x="540000" y="684000"/>
            <a:ext cx="1260000" cy="360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A12"/>
                </a:solidFill>
                <a:latin typeface="Calibri"/>
              </a:rPr>
              <a:t>Q1.  Why did many factory owners support laissez-faire during the Industrial Revolution?</a:t>
            </a:r>
          </a:p>
        </p:txBody>
      </p:sp>
      <p:sp>
        <p:nvSpPr>
          <p:cNvPr id="6" name="Rounded Rectangle 5"/>
          <p:cNvSpPr/>
          <p:nvPr/>
        </p:nvSpPr>
        <p:spPr>
          <a:xfrm>
            <a:off x="540000"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A12"/>
                </a:solidFill>
                <a:latin typeface="Calibri"/>
              </a:rPr>
              <a:t>A.  It gave workers stronger legal protection</a:t>
            </a:r>
          </a:p>
        </p:txBody>
      </p:sp>
      <p:sp>
        <p:nvSpPr>
          <p:cNvPr id="8" name="Rounded Rectangle 7"/>
          <p:cNvSpPr/>
          <p:nvPr/>
        </p:nvSpPr>
        <p:spPr>
          <a:xfrm>
            <a:off x="6186059"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A12"/>
                </a:solidFill>
                <a:latin typeface="Calibri"/>
              </a:rPr>
              <a:t>B.  It reduced rules and helped profits grow</a:t>
            </a:r>
          </a:p>
        </p:txBody>
      </p:sp>
      <p:sp>
        <p:nvSpPr>
          <p:cNvPr id="10" name="Rounded Rectangle 9"/>
          <p:cNvSpPr/>
          <p:nvPr/>
        </p:nvSpPr>
        <p:spPr>
          <a:xfrm>
            <a:off x="540000"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A12"/>
                </a:solidFill>
                <a:latin typeface="Calibri"/>
              </a:rPr>
              <a:t>C.  It stopped factories from using machines</a:t>
            </a:r>
          </a:p>
        </p:txBody>
      </p:sp>
      <p:sp>
        <p:nvSpPr>
          <p:cNvPr id="12" name="Rounded Rectangle 11"/>
          <p:cNvSpPr/>
          <p:nvPr/>
        </p:nvSpPr>
        <p:spPr>
          <a:xfrm>
            <a:off x="6186059"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A12"/>
                </a:solidFill>
                <a:latin typeface="Calibri"/>
              </a:rPr>
              <a:t>D.  It made all businesses owned by the state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A12"/>
                </a:solidFill>
                <a:latin typeface="Calibri"/>
              </a:rPr>
              <a:t>Q2.  Which example best shows the invisible hand?</a:t>
            </a:r>
          </a:p>
        </p:txBody>
      </p:sp>
      <p:sp>
        <p:nvSpPr>
          <p:cNvPr id="15" name="Rounded Rectangle 14"/>
          <p:cNvSpPr/>
          <p:nvPr/>
        </p:nvSpPr>
        <p:spPr>
          <a:xfrm>
            <a:off x="540000"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A12"/>
                </a:solidFill>
                <a:latin typeface="Calibri"/>
              </a:rPr>
              <a:t>A.  A king orders all prices in a town</a:t>
            </a:r>
          </a:p>
        </p:txBody>
      </p:sp>
      <p:sp>
        <p:nvSpPr>
          <p:cNvPr id="17" name="Rounded Rectangle 16"/>
          <p:cNvSpPr/>
          <p:nvPr/>
        </p:nvSpPr>
        <p:spPr>
          <a:xfrm>
            <a:off x="6186059"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A12"/>
                </a:solidFill>
                <a:latin typeface="Calibri"/>
              </a:rPr>
              <a:t>B.  People choose jobs and goods, and the market adjusts</a:t>
            </a:r>
          </a:p>
        </p:txBody>
      </p:sp>
      <p:sp>
        <p:nvSpPr>
          <p:cNvPr id="19" name="Rounded Rectangle 18"/>
          <p:cNvSpPr/>
          <p:nvPr/>
        </p:nvSpPr>
        <p:spPr>
          <a:xfrm>
            <a:off x="540000"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A12"/>
                </a:solidFill>
                <a:latin typeface="Calibri"/>
              </a:rPr>
              <a:t>C.  The government bans all trade</a:t>
            </a:r>
          </a:p>
        </p:txBody>
      </p:sp>
      <p:sp>
        <p:nvSpPr>
          <p:cNvPr id="21" name="Rounded Rectangle 20"/>
          <p:cNvSpPr/>
          <p:nvPr/>
        </p:nvSpPr>
        <p:spPr>
          <a:xfrm>
            <a:off x="6186059"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A12"/>
                </a:solidFill>
                <a:latin typeface="Calibri"/>
              </a:rPr>
              <a:t>D.  Workers all earn the same wage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A12"/>
                </a:solidFill>
                <a:latin typeface="Calibri"/>
              </a:rPr>
              <a:t>Q3.  Which outcome best reflects capitalism in industrial society?</a:t>
            </a:r>
          </a:p>
        </p:txBody>
      </p:sp>
      <p:sp>
        <p:nvSpPr>
          <p:cNvPr id="24" name="Rounded Rectangle 23"/>
          <p:cNvSpPr/>
          <p:nvPr/>
        </p:nvSpPr>
        <p:spPr>
          <a:xfrm>
            <a:off x="540000"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A12"/>
                </a:solidFill>
                <a:latin typeface="Calibri"/>
              </a:rPr>
              <a:t>A.  Everyone became equally wealthy</a:t>
            </a:r>
          </a:p>
        </p:txBody>
      </p:sp>
      <p:sp>
        <p:nvSpPr>
          <p:cNvPr id="26" name="Rounded Rectangle 25"/>
          <p:cNvSpPr/>
          <p:nvPr/>
        </p:nvSpPr>
        <p:spPr>
          <a:xfrm>
            <a:off x="6186059"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A12"/>
                </a:solidFill>
                <a:latin typeface="Calibri"/>
              </a:rPr>
              <a:t>B.  No one could own a business</a:t>
            </a:r>
          </a:p>
        </p:txBody>
      </p:sp>
      <p:sp>
        <p:nvSpPr>
          <p:cNvPr id="28" name="Rounded Rectangle 27"/>
          <p:cNvSpPr/>
          <p:nvPr/>
        </p:nvSpPr>
        <p:spPr>
          <a:xfrm>
            <a:off x="540000"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A12"/>
                </a:solidFill>
                <a:latin typeface="Calibri"/>
              </a:rPr>
              <a:t>C.  Some owners gained wealth while workers often remained poor</a:t>
            </a:r>
          </a:p>
        </p:txBody>
      </p:sp>
      <p:sp>
        <p:nvSpPr>
          <p:cNvPr id="30" name="Rounded Rectangle 29"/>
          <p:cNvSpPr/>
          <p:nvPr/>
        </p:nvSpPr>
        <p:spPr>
          <a:xfrm>
            <a:off x="6186059"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A12"/>
                </a:solidFill>
                <a:latin typeface="Calibri"/>
              </a:rPr>
              <a:t>D.  Factories disappeared because of competition</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57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CE3B4D"/>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200" b="1" i="0">
                <a:solidFill>
                  <a:srgbClr val="FFFFFF"/>
                </a:solidFill>
                <a:latin typeface="Calibri Light"/>
              </a:rPr>
              <a:t>How did capitalism shape the lives of people during the Industrial Revolution?</a:t>
            </a:r>
          </a:p>
        </p:txBody>
      </p:sp>
      <p:sp>
        <p:nvSpPr>
          <p:cNvPr id="5" name="Rectangle 4"/>
          <p:cNvSpPr/>
          <p:nvPr/>
        </p:nvSpPr>
        <p:spPr>
          <a:xfrm>
            <a:off x="5556059" y="1260000"/>
            <a:ext cx="1080000" cy="432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095800"/>
            <a:ext cx="306000" cy="306000"/>
          </a:xfrm>
          <a:prstGeom prst="ellipse">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095800"/>
            <a:ext cx="306000" cy="306000"/>
          </a:xfrm>
          <a:prstGeom prst="rect">
            <a:avLst/>
          </a:prstGeom>
          <a:noFill/>
        </p:spPr>
        <p:txBody>
          <a:bodyPr wrap="square" anchor="ctr"/>
          <a:lstStyle/>
          <a:p>
            <a:pPr algn="ctr"/>
            <a:r>
              <a:rPr sz="1500" b="1" i="0">
                <a:solidFill>
                  <a:srgbClr val="7E5725"/>
                </a:solidFill>
                <a:latin typeface="Calibri"/>
              </a:rPr>
              <a:t>1</a:t>
            </a:r>
          </a:p>
        </p:txBody>
      </p:sp>
      <p:sp>
        <p:nvSpPr>
          <p:cNvPr id="8" name="TextBox 7"/>
          <p:cNvSpPr txBox="1"/>
          <p:nvPr/>
        </p:nvSpPr>
        <p:spPr>
          <a:xfrm>
            <a:off x="990000" y="1512000"/>
            <a:ext cx="10662119" cy="1473600"/>
          </a:xfrm>
          <a:prstGeom prst="rect">
            <a:avLst/>
          </a:prstGeom>
          <a:noFill/>
        </p:spPr>
        <p:txBody>
          <a:bodyPr wrap="square" anchor="ctr"/>
          <a:lstStyle/>
          <a:p>
            <a:pPr algn="l"/>
            <a:r>
              <a:rPr sz="1800" b="0" i="0">
                <a:solidFill>
                  <a:srgbClr val="FFFFFF"/>
                </a:solidFill>
                <a:latin typeface="Calibri"/>
              </a:rPr>
              <a:t>Capitalism placed private ownership and profit at the centre of industrial change, so people with money to invest gained the most control over production.</a:t>
            </a:r>
          </a:p>
        </p:txBody>
      </p:sp>
      <p:sp>
        <p:nvSpPr>
          <p:cNvPr id="9" name="Oval 8"/>
          <p:cNvSpPr/>
          <p:nvPr/>
        </p:nvSpPr>
        <p:spPr>
          <a:xfrm>
            <a:off x="540000" y="3569400"/>
            <a:ext cx="306000" cy="306000"/>
          </a:xfrm>
          <a:prstGeom prst="ellipse">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69400"/>
            <a:ext cx="306000" cy="306000"/>
          </a:xfrm>
          <a:prstGeom prst="rect">
            <a:avLst/>
          </a:prstGeom>
          <a:noFill/>
        </p:spPr>
        <p:txBody>
          <a:bodyPr wrap="square" anchor="ctr"/>
          <a:lstStyle/>
          <a:p>
            <a:pPr algn="ctr"/>
            <a:r>
              <a:rPr sz="1500" b="1" i="0">
                <a:solidFill>
                  <a:srgbClr val="7E5725"/>
                </a:solidFill>
                <a:latin typeface="Calibri"/>
              </a:rPr>
              <a:t>2</a:t>
            </a:r>
          </a:p>
        </p:txBody>
      </p:sp>
      <p:sp>
        <p:nvSpPr>
          <p:cNvPr id="11" name="TextBox 10"/>
          <p:cNvSpPr txBox="1"/>
          <p:nvPr/>
        </p:nvSpPr>
        <p:spPr>
          <a:xfrm>
            <a:off x="990000" y="2985600"/>
            <a:ext cx="10662119" cy="1473600"/>
          </a:xfrm>
          <a:prstGeom prst="rect">
            <a:avLst/>
          </a:prstGeom>
          <a:noFill/>
        </p:spPr>
        <p:txBody>
          <a:bodyPr wrap="square" anchor="ctr"/>
          <a:lstStyle/>
          <a:p>
            <a:pPr algn="l"/>
            <a:r>
              <a:rPr sz="1800" b="0" i="0">
                <a:solidFill>
                  <a:srgbClr val="FFFFFF"/>
                </a:solidFill>
                <a:latin typeface="Calibri"/>
              </a:rPr>
              <a:t>Laissez-faire allowed factories and railways to expand quickly, but it also meant workers often had little protection from low pay, long hours and unsafe conditions.</a:t>
            </a:r>
          </a:p>
        </p:txBody>
      </p:sp>
      <p:sp>
        <p:nvSpPr>
          <p:cNvPr id="12" name="Oval 11"/>
          <p:cNvSpPr/>
          <p:nvPr/>
        </p:nvSpPr>
        <p:spPr>
          <a:xfrm>
            <a:off x="540000" y="5043000"/>
            <a:ext cx="306000" cy="306000"/>
          </a:xfrm>
          <a:prstGeom prst="ellipse">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43000"/>
            <a:ext cx="306000" cy="306000"/>
          </a:xfrm>
          <a:prstGeom prst="rect">
            <a:avLst/>
          </a:prstGeom>
          <a:noFill/>
        </p:spPr>
        <p:txBody>
          <a:bodyPr wrap="square" anchor="ctr"/>
          <a:lstStyle/>
          <a:p>
            <a:pPr algn="ctr"/>
            <a:r>
              <a:rPr sz="1500" b="1" i="0">
                <a:solidFill>
                  <a:srgbClr val="7E5725"/>
                </a:solidFill>
                <a:latin typeface="Calibri"/>
              </a:rPr>
              <a:t>3</a:t>
            </a:r>
          </a:p>
        </p:txBody>
      </p:sp>
      <p:sp>
        <p:nvSpPr>
          <p:cNvPr id="14" name="TextBox 13"/>
          <p:cNvSpPr txBox="1"/>
          <p:nvPr/>
        </p:nvSpPr>
        <p:spPr>
          <a:xfrm>
            <a:off x="990000" y="4459200"/>
            <a:ext cx="10662119" cy="1473600"/>
          </a:xfrm>
          <a:prstGeom prst="rect">
            <a:avLst/>
          </a:prstGeom>
          <a:noFill/>
        </p:spPr>
        <p:txBody>
          <a:bodyPr wrap="square" anchor="ctr"/>
          <a:lstStyle/>
          <a:p>
            <a:pPr algn="l"/>
            <a:r>
              <a:rPr sz="1800" b="0" i="0">
                <a:solidFill>
                  <a:srgbClr val="FFFFFF"/>
                </a:solidFill>
                <a:latin typeface="Calibri"/>
              </a:rPr>
              <a:t>Adam Smith’s invisible hand explained why self-interest could grow the economy, yet industrial society still produced unequal outcomes for different classes.</a:t>
            </a:r>
          </a:p>
        </p:txBody>
      </p:sp>
      <p:sp>
        <p:nvSpPr>
          <p:cNvPr id="15" name="Rounded Rectangle 14"/>
          <p:cNvSpPr/>
          <p:nvPr/>
        </p:nvSpPr>
        <p:spPr>
          <a:xfrm>
            <a:off x="540000" y="6040800"/>
            <a:ext cx="11112119" cy="637200"/>
          </a:xfrm>
          <a:prstGeom prst="roundRect">
            <a:avLst>
              <a:gd name="adj" fmla="val 4000"/>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40800"/>
            <a:ext cx="10752119" cy="637200"/>
          </a:xfrm>
          <a:prstGeom prst="rect">
            <a:avLst/>
          </a:prstGeom>
          <a:noFill/>
        </p:spPr>
        <p:txBody>
          <a:bodyPr wrap="square" anchor="ctr"/>
          <a:lstStyle/>
          <a:p>
            <a:pPr algn="l"/>
            <a:r>
              <a:rPr sz="1500" b="0" i="1">
                <a:solidFill>
                  <a:srgbClr val="7E5725"/>
                </a:solidFill>
                <a:latin typeface="Calibri"/>
              </a:rPr>
              <a:t>Exit ticket:  In two sentences, explain capitalism and give one real-world example from the Industrial Revolution.</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C0A27C"/>
                </a:solidFill>
                <a:latin typeface="Calibri"/>
              </a:rPr>
              <a:t>LEARNING INTENTION</a:t>
            </a:r>
          </a:p>
        </p:txBody>
      </p:sp>
      <p:sp>
        <p:nvSpPr>
          <p:cNvPr id="4" name="Rectangle 3"/>
          <p:cNvSpPr/>
          <p:nvPr/>
        </p:nvSpPr>
        <p:spPr>
          <a:xfrm>
            <a:off x="540000" y="827999"/>
            <a:ext cx="720000" cy="36000"/>
          </a:xfrm>
          <a:prstGeom prst="rect">
            <a:avLst/>
          </a:prstGeom>
          <a:solidFill>
            <a:srgbClr val="C0A2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explain the principles of capitalism and its effects on industrial society</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7E5725"/>
                </a:solidFill>
                <a:latin typeface="Calibri"/>
              </a:rPr>
              <a:t>SUCCESS CRITERIA</a:t>
            </a:r>
          </a:p>
        </p:txBody>
      </p:sp>
      <p:sp>
        <p:nvSpPr>
          <p:cNvPr id="8" name="Rectangle 7"/>
          <p:cNvSpPr/>
          <p:nvPr/>
        </p:nvSpPr>
        <p:spPr>
          <a:xfrm>
            <a:off x="5760000" y="827999"/>
            <a:ext cx="720000" cy="36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A12"/>
                </a:solidFill>
                <a:latin typeface="Calibri"/>
              </a:rPr>
              <a:t>I can explain how capitalism is organised around private ownership and profit</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A12"/>
                </a:solidFill>
                <a:latin typeface="Calibri"/>
              </a:rPr>
              <a:t>I can compare how capitalism affected the wealthy and the working class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A12"/>
                </a:solidFill>
                <a:latin typeface="Calibri"/>
              </a:rPr>
              <a:t>I can give examples of how capitalism changed industry during the Industrial Revolution</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A12"/>
                </a:solidFill>
                <a:latin typeface="Calibri"/>
              </a:rPr>
              <a:t>I can identify and describe Adam Smith’s invisible hand</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57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Choose a side first, then share one reason with a partner and be ready to hear a different view.</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7E5725"/>
                </a:solidFill>
                <a:latin typeface="Calibri Light"/>
              </a:rPr>
              <a:t>Wealth and Work in Industrial Britain</a:t>
            </a:r>
          </a:p>
        </p:txBody>
      </p:sp>
      <p:sp>
        <p:nvSpPr>
          <p:cNvPr id="9" name="Rectangle 8"/>
          <p:cNvSpPr/>
          <p:nvPr/>
        </p:nvSpPr>
        <p:spPr>
          <a:xfrm>
            <a:off x="540000" y="1116000"/>
            <a:ext cx="1260000" cy="432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A12"/>
                </a:solidFill>
                <a:latin typeface="Calibri"/>
              </a:rPr>
              <a:t>Think of a time when making profit helped people but also created problems. What happened?</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A12"/>
                </a:solidFill>
                <a:latin typeface="Calibri"/>
              </a:rPr>
              <a:t>Agree or disagree: if a business makes more money, everyone around it benefits too.</a:t>
            </a:r>
          </a:p>
        </p:txBody>
      </p:sp>
      <p:sp>
        <p:nvSpPr>
          <p:cNvPr id="18" name="Rounded Rectangle 17"/>
          <p:cNvSpPr/>
          <p:nvPr/>
        </p:nvSpPr>
        <p:spPr>
          <a:xfrm>
            <a:off x="540000" y="6210000"/>
            <a:ext cx="11112119" cy="468000"/>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57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5725"/>
                </a:solidFill>
                <a:latin typeface="Calibri Light"/>
              </a:rPr>
              <a:t>Key Vocabulary</a:t>
            </a:r>
          </a:p>
        </p:txBody>
      </p:sp>
      <p:sp>
        <p:nvSpPr>
          <p:cNvPr id="3" name="Rectangle 2"/>
          <p:cNvSpPr/>
          <p:nvPr/>
        </p:nvSpPr>
        <p:spPr>
          <a:xfrm>
            <a:off x="540000" y="1170000"/>
            <a:ext cx="1260000" cy="504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896301"/>
            <a:ext cx="5448059" cy="118979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932301"/>
            <a:ext cx="5232059" cy="36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040301"/>
            <a:ext cx="5124059" cy="234000"/>
          </a:xfrm>
          <a:prstGeom prst="rect">
            <a:avLst/>
          </a:prstGeom>
          <a:noFill/>
        </p:spPr>
        <p:txBody>
          <a:bodyPr wrap="square"/>
          <a:lstStyle/>
          <a:p>
            <a:pPr algn="l"/>
            <a:r>
              <a:rPr sz="1500" b="1" i="0">
                <a:solidFill>
                  <a:srgbClr val="7E5725"/>
                </a:solidFill>
                <a:latin typeface="Calibri Light"/>
              </a:rPr>
              <a:t>PROFIT MOTIVE</a:t>
            </a:r>
          </a:p>
        </p:txBody>
      </p:sp>
      <p:sp>
        <p:nvSpPr>
          <p:cNvPr id="8" name="TextBox 7"/>
          <p:cNvSpPr txBox="1"/>
          <p:nvPr/>
        </p:nvSpPr>
        <p:spPr>
          <a:xfrm>
            <a:off x="702000" y="2274301"/>
            <a:ext cx="5124059" cy="721799"/>
          </a:xfrm>
          <a:prstGeom prst="rect">
            <a:avLst/>
          </a:prstGeom>
          <a:noFill/>
        </p:spPr>
        <p:txBody>
          <a:bodyPr wrap="square"/>
          <a:lstStyle/>
          <a:p>
            <a:pPr algn="l"/>
            <a:r>
              <a:rPr sz="1500" b="0" i="0">
                <a:solidFill>
                  <a:srgbClr val="211A12"/>
                </a:solidFill>
                <a:latin typeface="Calibri"/>
              </a:rPr>
              <a:t>The drive to earn money by making goods or services more valuable than they cost to produce.</a:t>
            </a:r>
          </a:p>
        </p:txBody>
      </p:sp>
      <p:sp>
        <p:nvSpPr>
          <p:cNvPr id="9" name="Rounded Rectangle 8"/>
          <p:cNvSpPr/>
          <p:nvPr/>
        </p:nvSpPr>
        <p:spPr>
          <a:xfrm>
            <a:off x="6204059" y="1896301"/>
            <a:ext cx="5448059" cy="118979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1932301"/>
            <a:ext cx="5232059" cy="360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040301"/>
            <a:ext cx="5124059" cy="234000"/>
          </a:xfrm>
          <a:prstGeom prst="rect">
            <a:avLst/>
          </a:prstGeom>
          <a:noFill/>
        </p:spPr>
        <p:txBody>
          <a:bodyPr wrap="square"/>
          <a:lstStyle/>
          <a:p>
            <a:pPr algn="l"/>
            <a:r>
              <a:rPr sz="1500" b="1" i="0">
                <a:solidFill>
                  <a:srgbClr val="CE3B4D"/>
                </a:solidFill>
                <a:latin typeface="Calibri Light"/>
              </a:rPr>
              <a:t>FREE MARKET</a:t>
            </a:r>
          </a:p>
        </p:txBody>
      </p:sp>
      <p:sp>
        <p:nvSpPr>
          <p:cNvPr id="12" name="TextBox 11"/>
          <p:cNvSpPr txBox="1"/>
          <p:nvPr/>
        </p:nvSpPr>
        <p:spPr>
          <a:xfrm>
            <a:off x="6366059" y="2274301"/>
            <a:ext cx="5124059" cy="721799"/>
          </a:xfrm>
          <a:prstGeom prst="rect">
            <a:avLst/>
          </a:prstGeom>
          <a:noFill/>
        </p:spPr>
        <p:txBody>
          <a:bodyPr wrap="square"/>
          <a:lstStyle/>
          <a:p>
            <a:pPr algn="l"/>
            <a:r>
              <a:rPr sz="1500" b="0" i="0">
                <a:solidFill>
                  <a:srgbClr val="211A12"/>
                </a:solidFill>
                <a:latin typeface="Calibri"/>
              </a:rPr>
              <a:t>An economic system where prices and production are shaped by buyers and sellers with limited control.</a:t>
            </a:r>
          </a:p>
        </p:txBody>
      </p:sp>
      <p:sp>
        <p:nvSpPr>
          <p:cNvPr id="13" name="Rounded Rectangle 12"/>
          <p:cNvSpPr/>
          <p:nvPr/>
        </p:nvSpPr>
        <p:spPr>
          <a:xfrm>
            <a:off x="540000" y="3230100"/>
            <a:ext cx="5448059" cy="118979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266100"/>
            <a:ext cx="5232059" cy="36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374100"/>
            <a:ext cx="5124059" cy="234000"/>
          </a:xfrm>
          <a:prstGeom prst="rect">
            <a:avLst/>
          </a:prstGeom>
          <a:noFill/>
        </p:spPr>
        <p:txBody>
          <a:bodyPr wrap="square"/>
          <a:lstStyle/>
          <a:p>
            <a:pPr algn="l"/>
            <a:r>
              <a:rPr sz="1500" b="1" i="0">
                <a:solidFill>
                  <a:srgbClr val="7E5725"/>
                </a:solidFill>
                <a:latin typeface="Calibri Light"/>
              </a:rPr>
              <a:t>ENTREPRENEUR</a:t>
            </a:r>
          </a:p>
        </p:txBody>
      </p:sp>
      <p:sp>
        <p:nvSpPr>
          <p:cNvPr id="16" name="TextBox 15"/>
          <p:cNvSpPr txBox="1"/>
          <p:nvPr/>
        </p:nvSpPr>
        <p:spPr>
          <a:xfrm>
            <a:off x="702000" y="3608100"/>
            <a:ext cx="5124059" cy="721799"/>
          </a:xfrm>
          <a:prstGeom prst="rect">
            <a:avLst/>
          </a:prstGeom>
          <a:noFill/>
        </p:spPr>
        <p:txBody>
          <a:bodyPr wrap="square"/>
          <a:lstStyle/>
          <a:p>
            <a:pPr algn="l"/>
            <a:r>
              <a:rPr sz="1500" b="0" i="0">
                <a:solidFill>
                  <a:srgbClr val="211A12"/>
                </a:solidFill>
                <a:latin typeface="Calibri"/>
              </a:rPr>
              <a:t>A person who starts or backs a business, accepting risk in the hope of reward.</a:t>
            </a:r>
          </a:p>
        </p:txBody>
      </p:sp>
      <p:sp>
        <p:nvSpPr>
          <p:cNvPr id="17" name="Rounded Rectangle 16"/>
          <p:cNvSpPr/>
          <p:nvPr/>
        </p:nvSpPr>
        <p:spPr>
          <a:xfrm>
            <a:off x="6204059" y="3230100"/>
            <a:ext cx="5448059" cy="118979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266100"/>
            <a:ext cx="5232059" cy="360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374100"/>
            <a:ext cx="5124059" cy="234000"/>
          </a:xfrm>
          <a:prstGeom prst="rect">
            <a:avLst/>
          </a:prstGeom>
          <a:noFill/>
        </p:spPr>
        <p:txBody>
          <a:bodyPr wrap="square"/>
          <a:lstStyle/>
          <a:p>
            <a:pPr algn="l"/>
            <a:r>
              <a:rPr sz="1500" b="1" i="0">
                <a:solidFill>
                  <a:srgbClr val="CE3B4D"/>
                </a:solidFill>
                <a:latin typeface="Calibri Light"/>
              </a:rPr>
              <a:t>WORKING CLASS</a:t>
            </a:r>
          </a:p>
        </p:txBody>
      </p:sp>
      <p:sp>
        <p:nvSpPr>
          <p:cNvPr id="20" name="TextBox 19"/>
          <p:cNvSpPr txBox="1"/>
          <p:nvPr/>
        </p:nvSpPr>
        <p:spPr>
          <a:xfrm>
            <a:off x="6366059" y="3608100"/>
            <a:ext cx="5124059" cy="721799"/>
          </a:xfrm>
          <a:prstGeom prst="rect">
            <a:avLst/>
          </a:prstGeom>
          <a:noFill/>
        </p:spPr>
        <p:txBody>
          <a:bodyPr wrap="square"/>
          <a:lstStyle/>
          <a:p>
            <a:pPr algn="l"/>
            <a:r>
              <a:rPr sz="1500" b="0" i="0">
                <a:solidFill>
                  <a:srgbClr val="211A12"/>
                </a:solidFill>
                <a:latin typeface="Calibri"/>
              </a:rPr>
              <a:t>People who sold labour for wages, often in factories or mines during industrialisation.</a:t>
            </a:r>
          </a:p>
        </p:txBody>
      </p:sp>
      <p:sp>
        <p:nvSpPr>
          <p:cNvPr id="21" name="Rounded Rectangle 20"/>
          <p:cNvSpPr/>
          <p:nvPr/>
        </p:nvSpPr>
        <p:spPr>
          <a:xfrm>
            <a:off x="540000" y="4563899"/>
            <a:ext cx="5448059" cy="118979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599899"/>
            <a:ext cx="5232059" cy="36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707899"/>
            <a:ext cx="5124059" cy="234000"/>
          </a:xfrm>
          <a:prstGeom prst="rect">
            <a:avLst/>
          </a:prstGeom>
          <a:noFill/>
        </p:spPr>
        <p:txBody>
          <a:bodyPr wrap="square"/>
          <a:lstStyle/>
          <a:p>
            <a:pPr algn="l"/>
            <a:r>
              <a:rPr sz="1500" b="1" i="0">
                <a:solidFill>
                  <a:srgbClr val="7E5725"/>
                </a:solidFill>
                <a:latin typeface="Calibri Light"/>
              </a:rPr>
              <a:t>MIDDLE CLASS</a:t>
            </a:r>
          </a:p>
        </p:txBody>
      </p:sp>
      <p:sp>
        <p:nvSpPr>
          <p:cNvPr id="24" name="TextBox 23"/>
          <p:cNvSpPr txBox="1"/>
          <p:nvPr/>
        </p:nvSpPr>
        <p:spPr>
          <a:xfrm>
            <a:off x="702000" y="4941899"/>
            <a:ext cx="5124059" cy="721799"/>
          </a:xfrm>
          <a:prstGeom prst="rect">
            <a:avLst/>
          </a:prstGeom>
          <a:noFill/>
        </p:spPr>
        <p:txBody>
          <a:bodyPr wrap="square"/>
          <a:lstStyle/>
          <a:p>
            <a:pPr algn="l"/>
            <a:r>
              <a:rPr sz="1500" b="0" i="0">
                <a:solidFill>
                  <a:srgbClr val="211A12"/>
                </a:solidFill>
                <a:latin typeface="Calibri"/>
              </a:rPr>
              <a:t>A growing group of merchants, owners and professionals who gained wealth and status from industry.</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A2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Capitalism</a:t>
            </a:r>
          </a:p>
        </p:txBody>
      </p:sp>
      <p:pic>
        <p:nvPicPr>
          <p:cNvPr id="5" name="Picture 4" descr="tmpj7h8ae7g.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A12"/>
                </a:solidFill>
                <a:latin typeface="Calibri"/>
              </a:rPr>
              <a:t>Capitalism is an economic system where private individuals own and control businesses so they can make profits. Decisions about what to produce are shaped by competition, investment and the hope of return.</a:t>
            </a:r>
          </a:p>
        </p:txBody>
      </p:sp>
      <p:sp>
        <p:nvSpPr>
          <p:cNvPr id="8" name="Oval 7"/>
          <p:cNvSpPr/>
          <p:nvPr/>
        </p:nvSpPr>
        <p:spPr>
          <a:xfrm>
            <a:off x="6042059" y="3600000"/>
            <a:ext cx="108000" cy="108000"/>
          </a:xfrm>
          <a:prstGeom prst="ellipse">
            <a:avLst/>
          </a:prstGeom>
          <a:solidFill>
            <a:srgbClr val="C0A2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D58"/>
                </a:solidFill>
                <a:latin typeface="Calibri"/>
              </a:rPr>
              <a:t>e.g.  In Manchester, a factory owner might buy new spinning machines because they could produce cloth faster and more cheaply. That investment could increase profit, but it also pushed production harder and changed the lives of the workers who ran the machines.</a:t>
            </a:r>
          </a:p>
        </p:txBody>
      </p:sp>
      <p:sp>
        <p:nvSpPr>
          <p:cNvPr id="10" name="Rectangle 9"/>
          <p:cNvSpPr/>
          <p:nvPr/>
        </p:nvSpPr>
        <p:spPr>
          <a:xfrm>
            <a:off x="0" y="6768000"/>
            <a:ext cx="12192119" cy="90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5725"/>
                </a:solidFill>
                <a:latin typeface="Calibri Light"/>
              </a:rPr>
              <a:t>Laissez-faire and government limits</a:t>
            </a:r>
          </a:p>
        </p:txBody>
      </p:sp>
      <p:sp>
        <p:nvSpPr>
          <p:cNvPr id="3" name="Rectangle 2"/>
          <p:cNvSpPr/>
          <p:nvPr/>
        </p:nvSpPr>
        <p:spPr>
          <a:xfrm>
            <a:off x="540000" y="1170000"/>
            <a:ext cx="1260000" cy="504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b16bna32.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8305" y="1414666"/>
            <a:ext cx="157288" cy="157288"/>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33222" y="1332000"/>
            <a:ext cx="7141609" cy="1012705"/>
          </a:xfrm>
          <a:prstGeom prst="rect">
            <a:avLst/>
          </a:prstGeom>
          <a:noFill/>
        </p:spPr>
        <p:txBody>
          <a:bodyPr wrap="square"/>
          <a:lstStyle/>
          <a:p>
            <a:pPr algn="l"/>
            <a:r>
              <a:rPr sz="1500" b="0" i="0">
                <a:solidFill>
                  <a:srgbClr val="211A12"/>
                </a:solidFill>
                <a:latin typeface="Calibri"/>
              </a:rPr>
              <a:t>Laissez-faire means the government interferes as little as possible in the economy. Supporters believed businesses would work better if owners, buyers and sellers made most decisions themselves. That usually meant fewer rules on wages, prices and working conditions.</a:t>
            </a:r>
          </a:p>
        </p:txBody>
      </p:sp>
      <p:sp>
        <p:nvSpPr>
          <p:cNvPr id="8" name="Rectangle 7"/>
          <p:cNvSpPr/>
          <p:nvPr/>
        </p:nvSpPr>
        <p:spPr>
          <a:xfrm>
            <a:off x="933222" y="2386657"/>
            <a:ext cx="7141609"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8305" y="2525676"/>
            <a:ext cx="157288" cy="157288"/>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33222" y="2443010"/>
            <a:ext cx="7141609" cy="1241305"/>
          </a:xfrm>
          <a:prstGeom prst="rect">
            <a:avLst/>
          </a:prstGeom>
          <a:noFill/>
        </p:spPr>
        <p:txBody>
          <a:bodyPr wrap="square"/>
          <a:lstStyle/>
          <a:p>
            <a:pPr algn="l"/>
            <a:r>
              <a:rPr sz="1500" b="0" i="0">
                <a:solidFill>
                  <a:srgbClr val="211A12"/>
                </a:solidFill>
                <a:latin typeface="Calibri"/>
              </a:rPr>
              <a:t>For industrialists, this was attractive because it reduced restrictions on how factories could operate. A factory owner could chase profit more freely, but workers had less protection when hours were long or conditions were dangerous. The policy often favoured those with capital and power.</a:t>
            </a:r>
          </a:p>
        </p:txBody>
      </p:sp>
      <p:sp>
        <p:nvSpPr>
          <p:cNvPr id="11" name="Rectangle 10"/>
          <p:cNvSpPr/>
          <p:nvPr/>
        </p:nvSpPr>
        <p:spPr>
          <a:xfrm>
            <a:off x="933222" y="3726267"/>
            <a:ext cx="7141609"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8305" y="3865286"/>
            <a:ext cx="157288" cy="157288"/>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33222" y="3782620"/>
            <a:ext cx="7141609" cy="1012705"/>
          </a:xfrm>
          <a:prstGeom prst="rect">
            <a:avLst/>
          </a:prstGeom>
          <a:noFill/>
        </p:spPr>
        <p:txBody>
          <a:bodyPr wrap="square"/>
          <a:lstStyle/>
          <a:p>
            <a:pPr algn="l"/>
            <a:r>
              <a:rPr sz="1500" b="0" i="0">
                <a:solidFill>
                  <a:srgbClr val="211A12"/>
                </a:solidFill>
                <a:latin typeface="Calibri"/>
              </a:rPr>
              <a:t>Opponents argued that leaving industry alone could allow abuse. When there were no strong rules, employers could cut costs by paying very low wages or ignoring safety. In practice, laissez-faire often widened the gap between business owners and labourers.</a:t>
            </a:r>
          </a:p>
        </p:txBody>
      </p:sp>
      <p:sp>
        <p:nvSpPr>
          <p:cNvPr id="14" name="Rectangle 13"/>
          <p:cNvSpPr/>
          <p:nvPr/>
        </p:nvSpPr>
        <p:spPr>
          <a:xfrm>
            <a:off x="933222" y="4837277"/>
            <a:ext cx="7141609"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8305" y="4976296"/>
            <a:ext cx="157288" cy="157288"/>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33222" y="4893630"/>
            <a:ext cx="7141609" cy="1012705"/>
          </a:xfrm>
          <a:prstGeom prst="rect">
            <a:avLst/>
          </a:prstGeom>
          <a:noFill/>
        </p:spPr>
        <p:txBody>
          <a:bodyPr wrap="square"/>
          <a:lstStyle/>
          <a:p>
            <a:pPr algn="l"/>
            <a:r>
              <a:rPr sz="1500" b="0" i="0">
                <a:solidFill>
                  <a:srgbClr val="211A12"/>
                </a:solidFill>
                <a:latin typeface="Calibri"/>
              </a:rPr>
              <a:t>Laissez-faire shaped the Industrial Revolution by making rapid expansion easier. Factories, railways and mines could grow quickly because investors faced fewer barriers. The downside was that the speed of growth often came before concern for human welfare.</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A2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Industrial Revolution</a:t>
            </a:r>
          </a:p>
        </p:txBody>
      </p:sp>
      <p:pic>
        <p:nvPicPr>
          <p:cNvPr id="5" name="Picture 4" descr="tmppngrqs_n.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A12"/>
                </a:solidFill>
                <a:latin typeface="Calibri"/>
              </a:rPr>
              <a:t>The Industrial Revolution was a period of major industrialisation that transformed economies from farming to factory production. Machines, steam power and new transport systems made goods faster and cheaper to produce.</a:t>
            </a:r>
          </a:p>
        </p:txBody>
      </p:sp>
      <p:sp>
        <p:nvSpPr>
          <p:cNvPr id="8" name="Oval 7"/>
          <p:cNvSpPr/>
          <p:nvPr/>
        </p:nvSpPr>
        <p:spPr>
          <a:xfrm>
            <a:off x="6042059" y="3600000"/>
            <a:ext cx="108000" cy="108000"/>
          </a:xfrm>
          <a:prstGeom prst="ellipse">
            <a:avLst/>
          </a:prstGeom>
          <a:solidFill>
            <a:srgbClr val="C0A2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D58"/>
                </a:solidFill>
                <a:latin typeface="Calibri"/>
              </a:rPr>
              <a:t>e.g.  An entrepreneur who opened a new railway company could connect cities, move coal and cloth more quickly, and boost trade. That railway then helped factories reach wider markets, showing how one innovation could speed up the whole industrial economy.</a:t>
            </a:r>
          </a:p>
        </p:txBody>
      </p:sp>
      <p:sp>
        <p:nvSpPr>
          <p:cNvPr id="10" name="Rectangle 9"/>
          <p:cNvSpPr/>
          <p:nvPr/>
        </p:nvSpPr>
        <p:spPr>
          <a:xfrm>
            <a:off x="0" y="6768000"/>
            <a:ext cx="12192119" cy="90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5725"/>
                </a:solidFill>
                <a:latin typeface="Calibri Light"/>
              </a:rPr>
              <a:t>Adam Smith and the invisible hand</a:t>
            </a:r>
          </a:p>
        </p:txBody>
      </p:sp>
      <p:sp>
        <p:nvSpPr>
          <p:cNvPr id="3" name="Rectangle 2"/>
          <p:cNvSpPr/>
          <p:nvPr/>
        </p:nvSpPr>
        <p:spPr>
          <a:xfrm>
            <a:off x="540000" y="1170000"/>
            <a:ext cx="1260000" cy="50400"/>
          </a:xfrm>
          <a:prstGeom prst="rect">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y3uw5awy.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8305" y="1414666"/>
            <a:ext cx="157288" cy="157288"/>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33222" y="1332000"/>
            <a:ext cx="7141609" cy="1012705"/>
          </a:xfrm>
          <a:prstGeom prst="rect">
            <a:avLst/>
          </a:prstGeom>
          <a:noFill/>
        </p:spPr>
        <p:txBody>
          <a:bodyPr wrap="square"/>
          <a:lstStyle/>
          <a:p>
            <a:pPr algn="l"/>
            <a:r>
              <a:rPr sz="1500" b="0" i="0">
                <a:solidFill>
                  <a:srgbClr val="211A12"/>
                </a:solidFill>
                <a:latin typeface="Calibri"/>
              </a:rPr>
              <a:t>Adam Smith argued that people usually act in their own self-interest. He believed that in a free market, those individual choices can unintentionally help the wider economy. This idea became known as the invisible hand.</a:t>
            </a:r>
          </a:p>
        </p:txBody>
      </p:sp>
      <p:sp>
        <p:nvSpPr>
          <p:cNvPr id="8" name="Rectangle 7"/>
          <p:cNvSpPr/>
          <p:nvPr/>
        </p:nvSpPr>
        <p:spPr>
          <a:xfrm>
            <a:off x="933222" y="2386657"/>
            <a:ext cx="7141609"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8305" y="2525676"/>
            <a:ext cx="157288" cy="157288"/>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33222" y="2443010"/>
            <a:ext cx="7141609" cy="1012705"/>
          </a:xfrm>
          <a:prstGeom prst="rect">
            <a:avLst/>
          </a:prstGeom>
          <a:noFill/>
        </p:spPr>
        <p:txBody>
          <a:bodyPr wrap="square"/>
          <a:lstStyle/>
          <a:p>
            <a:pPr algn="l"/>
            <a:r>
              <a:rPr sz="1500" b="0" i="0">
                <a:solidFill>
                  <a:srgbClr val="211A12"/>
                </a:solidFill>
                <a:latin typeface="Calibri"/>
              </a:rPr>
              <a:t>The invisible hand does not mean the market is perfect or fair. It suggests that when many people compete, sell and buy freely, prices and goods can be organised without one central planner. Smith saw this as a powerful force in capitalism.</a:t>
            </a:r>
          </a:p>
        </p:txBody>
      </p:sp>
      <p:sp>
        <p:nvSpPr>
          <p:cNvPr id="11" name="Rectangle 10"/>
          <p:cNvSpPr/>
          <p:nvPr/>
        </p:nvSpPr>
        <p:spPr>
          <a:xfrm>
            <a:off x="933222" y="3497667"/>
            <a:ext cx="7141609"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8305" y="3636686"/>
            <a:ext cx="157288" cy="157288"/>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33222" y="3554020"/>
            <a:ext cx="7141609" cy="1012705"/>
          </a:xfrm>
          <a:prstGeom prst="rect">
            <a:avLst/>
          </a:prstGeom>
          <a:noFill/>
        </p:spPr>
        <p:txBody>
          <a:bodyPr wrap="square"/>
          <a:lstStyle/>
          <a:p>
            <a:pPr algn="l"/>
            <a:r>
              <a:rPr sz="1500" b="0" i="0">
                <a:solidFill>
                  <a:srgbClr val="211A12"/>
                </a:solidFill>
                <a:latin typeface="Calibri"/>
              </a:rPr>
              <a:t>In industrial society, the idea justified letting business expand with fewer controls. If owners chased profit, they would invest, hire and produce more. That could increase wealth overall, even though the benefits were not shared equally.</a:t>
            </a:r>
          </a:p>
        </p:txBody>
      </p:sp>
      <p:sp>
        <p:nvSpPr>
          <p:cNvPr id="14" name="Rectangle 13"/>
          <p:cNvSpPr/>
          <p:nvPr/>
        </p:nvSpPr>
        <p:spPr>
          <a:xfrm>
            <a:off x="933222" y="4608677"/>
            <a:ext cx="7141609"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8305" y="4747696"/>
            <a:ext cx="157288" cy="157288"/>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33222" y="4665030"/>
            <a:ext cx="7141609" cy="1012705"/>
          </a:xfrm>
          <a:prstGeom prst="rect">
            <a:avLst/>
          </a:prstGeom>
          <a:noFill/>
        </p:spPr>
        <p:txBody>
          <a:bodyPr wrap="square"/>
          <a:lstStyle/>
          <a:p>
            <a:pPr algn="l"/>
            <a:r>
              <a:rPr sz="1500" b="0" i="0">
                <a:solidFill>
                  <a:srgbClr val="211A12"/>
                </a:solidFill>
                <a:latin typeface="Calibri"/>
              </a:rPr>
              <a:t>The invisible hand helps explain why industrial capitalism grew so quickly. However, it also helps explain why wealth could accumulate in the hands of owners while workers stayed poor. Economic growth did not automatically create social equality.</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CE3B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57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Talk through the evidence from the lesson, then agree on one group that benefited most and one that suffered most.</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7E5725"/>
                </a:solidFill>
                <a:latin typeface="Calibri Light"/>
              </a:rPr>
              <a:t>Who won in industrial capitalism?</a:t>
            </a:r>
          </a:p>
        </p:txBody>
      </p:sp>
      <p:sp>
        <p:nvSpPr>
          <p:cNvPr id="9" name="Rectangle 8"/>
          <p:cNvSpPr/>
          <p:nvPr/>
        </p:nvSpPr>
        <p:spPr>
          <a:xfrm>
            <a:off x="540000" y="1116000"/>
            <a:ext cx="1260000" cy="432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A12"/>
                </a:solidFill>
                <a:latin typeface="Calibri"/>
              </a:rPr>
              <a:t>Which group had the most power in industrial society: factory owners, entrepreneurs, or workers? Why?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A12"/>
                </a:solidFill>
                <a:latin typeface="Calibri"/>
              </a:rPr>
              <a:t>How did capitalism create wealth for some people while making life harder for others?</a:t>
            </a:r>
          </a:p>
        </p:txBody>
      </p:sp>
      <p:sp>
        <p:nvSpPr>
          <p:cNvPr id="18" name="Rounded Rectangle 17"/>
          <p:cNvSpPr/>
          <p:nvPr/>
        </p:nvSpPr>
        <p:spPr>
          <a:xfrm>
            <a:off x="540000" y="6210000"/>
            <a:ext cx="11112119" cy="468000"/>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7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5725"/>
                </a:solidFill>
                <a:latin typeface="Calibri"/>
              </a:rPr>
              <a:t>Be ready to share your group's key ideas with the class.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