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Ask students to think about how scientists keep track of millions of species</a:t>
            </a:r>
          </a:p>
          <a:p>
            <a:r>
              <a:t>Opening hook — say this: "Did you know that scientists have discovered over 8.7 million species on Earth? But how do they keep track of all these organisms?"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big idea</a:t>
            </a:r>
          </a:p>
          <a:p>
            <a:r>
              <a:t>- Link characteristics, relationships and biodiversity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Group them by the number of legs, body covering, and whether they have feathers or fur | Q2: To help organise huge numbers of living things so patterns are easier to spot and compare | Q3: It asks a sequence of either/or questions to narrow the organism down step by step</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use lesson vocabulary accurately</a:t>
            </a:r>
          </a:p>
          <a:p>
            <a:r>
              <a:t>- Look for one example linked to a key concept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grouping and identifying organisms</a:t>
            </a:r>
          </a:p>
          <a:p>
            <a:r>
              <a:t>- Tell students they will sort, match and justify their choices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similarity and sorting</a:t>
            </a:r>
          </a:p>
          <a:p>
            <a:r>
              <a:t>- Do not correct answers yet; collect student thinking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Point students to the visual clues they will use later</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grouping and organisation</a:t>
            </a:r>
          </a:p>
          <a:p>
            <a:r>
              <a:t>- Link classification to making science manageable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that observable clues come first</a:t>
            </a:r>
          </a:p>
          <a:p>
            <a:r>
              <a:t>- Show how a key uses those clues to identify an organism</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Correct the idea that similar appearance always means close relationship</a:t>
            </a:r>
          </a:p>
          <a:p>
            <a:r>
              <a:t>- Use the lion and house cat example as the anchor</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biodiversity linked to variety of life</a:t>
            </a:r>
          </a:p>
          <a:p>
            <a:r>
              <a:t>- Finish by connecting classification to scientific communication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produce a written key</a:t>
            </a:r>
          </a:p>
          <a:p>
            <a:r>
              <a:t>- Encourage them to test and improve the order of their questions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y1ws8yb7.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Classifying Living Things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using characteristics to sort and identify organisms</a:t>
            </a:r>
          </a:p>
        </p:txBody>
      </p:sp>
      <p:sp>
        <p:nvSpPr>
          <p:cNvPr id="8" name="Rectangle 7"/>
          <p:cNvSpPr/>
          <p:nvPr/>
        </p:nvSpPr>
        <p:spPr>
          <a:xfrm>
            <a:off x="0" y="6757200"/>
            <a:ext cx="12192119" cy="1008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gei8jhm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Scientists classify living things so they can organise life, identify organisms and spot evolutionary patterns more clearly.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3C0"/>
                </a:solidFill>
                <a:latin typeface="Calibri"/>
              </a:rPr>
              <a:t>Classification starts with observable characteristics, but it becomes stronger when scientists also think about evolutionary relationships. That is why the same system can help with naming species, testing ideas and understanding biodiversity.</a:t>
            </a:r>
          </a:p>
        </p:txBody>
      </p:sp>
      <p:sp>
        <p:nvSpPr>
          <p:cNvPr id="6" name="Rectangle 5"/>
          <p:cNvSpPr/>
          <p:nvPr/>
        </p:nvSpPr>
        <p:spPr>
          <a:xfrm>
            <a:off x="0" y="6768000"/>
            <a:ext cx="12192119" cy="90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D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scientist is sorting four unknown animals. Which method best uses observable characteristics to classify them?</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E21"/>
                </a:solidFill>
                <a:latin typeface="Calibri"/>
              </a:rPr>
              <a:t>A.  Group them by the number of legs, body covering, and whether they have feathers or fur</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E21"/>
                </a:solidFill>
                <a:latin typeface="Calibri"/>
              </a:rPr>
              <a:t>B.  Group them by which animals are most popular with people</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E21"/>
                </a:solidFill>
                <a:latin typeface="Calibri"/>
              </a:rPr>
              <a:t>C.  Group them by their size only, because bigger animals are always more closely related</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E21"/>
                </a:solidFill>
                <a:latin typeface="Calibri"/>
              </a:rPr>
              <a:t>D.  Group them by the country where they were first discovered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Why do scientists classify living things?</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E21"/>
                </a:solidFill>
                <a:latin typeface="Calibri"/>
              </a:rPr>
              <a:t>A.  To make all organisms look similar in books and museums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E21"/>
                </a:solidFill>
                <a:latin typeface="Calibri"/>
              </a:rPr>
              <a:t>B.  To help organise huge numbers of living things so patterns are easier to spot and compare</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E21"/>
                </a:solidFill>
                <a:latin typeface="Calibri"/>
              </a:rPr>
              <a:t>C.  To decide which organisms are the most important</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E21"/>
                </a:solidFill>
                <a:latin typeface="Calibri"/>
              </a:rPr>
              <a:t>D.  To stop new species from being discovered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 student uses a dichotomous key to identify an insect. Which statement best explains how the key works?</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E21"/>
                </a:solidFill>
                <a:latin typeface="Calibri"/>
              </a:rPr>
              <a:t>A.  It groups insects together using their habitat only</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E21"/>
                </a:solidFill>
                <a:latin typeface="Calibri"/>
              </a:rPr>
              <a:t>B.  It names an insect by guessing its species from one clue</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E21"/>
                </a:solidFill>
                <a:latin typeface="Calibri"/>
              </a:rPr>
              <a:t>C.  It asks a sequence of either/or questions to narrow the organism down step by step</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E21"/>
                </a:solidFill>
                <a:latin typeface="Calibri"/>
              </a:rPr>
              <a:t>D.  It compares the insect with the largest animal in the class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6D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78"/>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Trebuchet MS"/>
              </a:rPr>
              <a:t>Why do scientists classify living things, and how does this help us understand the natural world?</a:t>
            </a:r>
          </a:p>
        </p:txBody>
      </p:sp>
      <p:sp>
        <p:nvSpPr>
          <p:cNvPr id="5" name="Rectangle 4"/>
          <p:cNvSpPr/>
          <p:nvPr/>
        </p:nvSpPr>
        <p:spPr>
          <a:xfrm>
            <a:off x="5556059" y="1260000"/>
            <a:ext cx="1080000" cy="432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6D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Classification groups organisms by shared characteristics so scientists can organise and compare living things more easily.</a:t>
            </a:r>
          </a:p>
        </p:txBody>
      </p:sp>
      <p:sp>
        <p:nvSpPr>
          <p:cNvPr id="9" name="Oval 8"/>
          <p:cNvSpPr/>
          <p:nvPr/>
        </p:nvSpPr>
        <p:spPr>
          <a:xfrm>
            <a:off x="540000" y="30168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6D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Observable characteristics such as legs, feathers and beak shape give scientists clear clues for sorting and identification.</a:t>
            </a:r>
          </a:p>
        </p:txBody>
      </p:sp>
      <p:sp>
        <p:nvSpPr>
          <p:cNvPr id="12" name="Oval 11"/>
          <p:cNvSpPr/>
          <p:nvPr/>
        </p:nvSpPr>
        <p:spPr>
          <a:xfrm>
            <a:off x="540000" y="41220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6D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Dichotomous keys use two-choice questions to narrow down an organism’s identity step by step.</a:t>
            </a:r>
          </a:p>
        </p:txBody>
      </p:sp>
      <p:sp>
        <p:nvSpPr>
          <p:cNvPr id="15" name="Oval 14"/>
          <p:cNvSpPr/>
          <p:nvPr/>
        </p:nvSpPr>
        <p:spPr>
          <a:xfrm>
            <a:off x="540000" y="52272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6D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Scientists also consider evolutionary relationships, because similar features do not always mean two species are closely related.</a:t>
            </a:r>
          </a:p>
        </p:txBody>
      </p:sp>
      <p:sp>
        <p:nvSpPr>
          <p:cNvPr id="18" name="Rounded Rectangle 17"/>
          <p:cNvSpPr/>
          <p:nvPr/>
        </p:nvSpPr>
        <p:spPr>
          <a:xfrm>
            <a:off x="540000" y="6040800"/>
            <a:ext cx="11112119" cy="637200"/>
          </a:xfrm>
          <a:prstGeom prst="roundRect">
            <a:avLst>
              <a:gd name="adj" fmla="val 4000"/>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6D7E"/>
                </a:solidFill>
                <a:latin typeface="Calibri"/>
              </a:rPr>
              <a:t>Exit ticket:  In two sentences, explain classification and give one real-world example from the lesson.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3C0"/>
                </a:solidFill>
                <a:latin typeface="Calibri"/>
              </a:rPr>
              <a:t>LEARNING INTENTION</a:t>
            </a:r>
          </a:p>
        </p:txBody>
      </p:sp>
      <p:sp>
        <p:nvSpPr>
          <p:cNvPr id="4" name="Rectangle 3"/>
          <p:cNvSpPr/>
          <p:nvPr/>
        </p:nvSpPr>
        <p:spPr>
          <a:xfrm>
            <a:off x="540000" y="827999"/>
            <a:ext cx="720000" cy="36000"/>
          </a:xfrm>
          <a:prstGeom prst="rect">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classify organisms using observable characteristics and explain the purpose of classification.</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6D7E"/>
                </a:solidFill>
                <a:latin typeface="Calibri"/>
              </a:rPr>
              <a:t>SUCCESS CRITERIA</a:t>
            </a:r>
          </a:p>
        </p:txBody>
      </p:sp>
      <p:sp>
        <p:nvSpPr>
          <p:cNvPr id="8" name="Rectangle 7"/>
          <p:cNvSpPr/>
          <p:nvPr/>
        </p:nvSpPr>
        <p:spPr>
          <a:xfrm>
            <a:off x="5760000" y="827999"/>
            <a:ext cx="720000"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why scientists group living things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compare organisms using observable characteristics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give examples of how a dichotomous key helps identify an organism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identify and describe why classification helps us study living things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D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quietly first, then compare your ideas with your partner and be ready to share one clue.</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256D7E"/>
                </a:solidFill>
                <a:latin typeface="Trebuchet MS"/>
              </a:rPr>
              <a:t>Sorting Living Things Before Science</a:t>
            </a:r>
          </a:p>
        </p:txBody>
      </p:sp>
      <p:sp>
        <p:nvSpPr>
          <p:cNvPr id="9" name="Rectangle 8"/>
          <p:cNvSpPr/>
          <p:nvPr/>
        </p:nvSpPr>
        <p:spPr>
          <a:xfrm>
            <a:off x="540000" y="1116000"/>
            <a:ext cx="1260000" cy="432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E21"/>
                </a:solidFill>
                <a:latin typeface="Calibri"/>
              </a:rPr>
              <a:t>When you see two animals with similar features, does that always mean they are closely related?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E21"/>
                </a:solidFill>
                <a:latin typeface="Calibri"/>
              </a:rPr>
              <a:t>What clues could help you sort living things without using a name?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D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9483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30837"/>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38837"/>
            <a:ext cx="5124059" cy="234000"/>
          </a:xfrm>
          <a:prstGeom prst="rect">
            <a:avLst/>
          </a:prstGeom>
          <a:noFill/>
        </p:spPr>
        <p:txBody>
          <a:bodyPr wrap="square"/>
          <a:lstStyle/>
          <a:p>
            <a:pPr algn="l"/>
            <a:r>
              <a:rPr sz="1500" b="1" i="0">
                <a:solidFill>
                  <a:srgbClr val="256D7E"/>
                </a:solidFill>
                <a:latin typeface="Trebuchet MS"/>
              </a:rPr>
              <a:t>CLASSIFICATION</a:t>
            </a:r>
          </a:p>
        </p:txBody>
      </p:sp>
      <p:sp>
        <p:nvSpPr>
          <p:cNvPr id="7" name="TextBox 6"/>
          <p:cNvSpPr txBox="1"/>
          <p:nvPr/>
        </p:nvSpPr>
        <p:spPr>
          <a:xfrm>
            <a:off x="702000" y="2872837"/>
            <a:ext cx="5124059" cy="493199"/>
          </a:xfrm>
          <a:prstGeom prst="rect">
            <a:avLst/>
          </a:prstGeom>
          <a:noFill/>
        </p:spPr>
        <p:txBody>
          <a:bodyPr wrap="square"/>
          <a:lstStyle/>
          <a:p>
            <a:pPr algn="l"/>
            <a:r>
              <a:rPr sz="1500" b="0" i="0">
                <a:solidFill>
                  <a:srgbClr val="121E21"/>
                </a:solidFill>
                <a:latin typeface="Calibri"/>
              </a:rPr>
              <a:t>Grouping living things by shared features so they can be studied more easily.</a:t>
            </a:r>
          </a:p>
        </p:txBody>
      </p:sp>
      <p:sp>
        <p:nvSpPr>
          <p:cNvPr id="8" name="Rounded Rectangle 7"/>
          <p:cNvSpPr/>
          <p:nvPr/>
        </p:nvSpPr>
        <p:spPr>
          <a:xfrm>
            <a:off x="6204059" y="249483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30837"/>
            <a:ext cx="5232059" cy="36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38837"/>
            <a:ext cx="5124059" cy="234000"/>
          </a:xfrm>
          <a:prstGeom prst="rect">
            <a:avLst/>
          </a:prstGeom>
          <a:noFill/>
        </p:spPr>
        <p:txBody>
          <a:bodyPr wrap="square"/>
          <a:lstStyle/>
          <a:p>
            <a:pPr algn="l"/>
            <a:r>
              <a:rPr sz="1500" b="1" i="0">
                <a:solidFill>
                  <a:srgbClr val="2FDA78"/>
                </a:solidFill>
                <a:latin typeface="Trebuchet MS"/>
              </a:rPr>
              <a:t>CHARACTERISTIC</a:t>
            </a:r>
          </a:p>
        </p:txBody>
      </p:sp>
      <p:sp>
        <p:nvSpPr>
          <p:cNvPr id="11" name="TextBox 10"/>
          <p:cNvSpPr txBox="1"/>
          <p:nvPr/>
        </p:nvSpPr>
        <p:spPr>
          <a:xfrm>
            <a:off x="6366059" y="2872837"/>
            <a:ext cx="5124059" cy="493199"/>
          </a:xfrm>
          <a:prstGeom prst="rect">
            <a:avLst/>
          </a:prstGeom>
          <a:noFill/>
        </p:spPr>
        <p:txBody>
          <a:bodyPr wrap="square"/>
          <a:lstStyle/>
          <a:p>
            <a:pPr algn="l"/>
            <a:r>
              <a:rPr sz="1500" b="0" i="0">
                <a:solidFill>
                  <a:srgbClr val="121E21"/>
                </a:solidFill>
                <a:latin typeface="Calibri"/>
              </a:rPr>
              <a:t>A feature of an organism, such as legs, feathers or body covering, that can be observed.</a:t>
            </a:r>
          </a:p>
        </p:txBody>
      </p:sp>
      <p:sp>
        <p:nvSpPr>
          <p:cNvPr id="12" name="Rounded Rectangle 11"/>
          <p:cNvSpPr/>
          <p:nvPr/>
        </p:nvSpPr>
        <p:spPr>
          <a:xfrm>
            <a:off x="540000" y="360003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36036"/>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44036"/>
            <a:ext cx="5124059" cy="234000"/>
          </a:xfrm>
          <a:prstGeom prst="rect">
            <a:avLst/>
          </a:prstGeom>
          <a:noFill/>
        </p:spPr>
        <p:txBody>
          <a:bodyPr wrap="square"/>
          <a:lstStyle/>
          <a:p>
            <a:pPr algn="l"/>
            <a:r>
              <a:rPr sz="1500" b="1" i="0">
                <a:solidFill>
                  <a:srgbClr val="256D7E"/>
                </a:solidFill>
                <a:latin typeface="Trebuchet MS"/>
              </a:rPr>
              <a:t>DICHOTOMOUS KEY</a:t>
            </a:r>
          </a:p>
        </p:txBody>
      </p:sp>
      <p:sp>
        <p:nvSpPr>
          <p:cNvPr id="15" name="TextBox 14"/>
          <p:cNvSpPr txBox="1"/>
          <p:nvPr/>
        </p:nvSpPr>
        <p:spPr>
          <a:xfrm>
            <a:off x="702000" y="3978036"/>
            <a:ext cx="5124059" cy="493199"/>
          </a:xfrm>
          <a:prstGeom prst="rect">
            <a:avLst/>
          </a:prstGeom>
          <a:noFill/>
        </p:spPr>
        <p:txBody>
          <a:bodyPr wrap="square"/>
          <a:lstStyle/>
          <a:p>
            <a:pPr algn="l"/>
            <a:r>
              <a:rPr sz="1500" b="0" i="0">
                <a:solidFill>
                  <a:srgbClr val="121E21"/>
                </a:solidFill>
                <a:latin typeface="Calibri"/>
              </a:rPr>
              <a:t>A question-and-choice tool that narrows down an organism’s identity step by step.</a:t>
            </a:r>
          </a:p>
        </p:txBody>
      </p:sp>
      <p:sp>
        <p:nvSpPr>
          <p:cNvPr id="16" name="Rounded Rectangle 15"/>
          <p:cNvSpPr/>
          <p:nvPr/>
        </p:nvSpPr>
        <p:spPr>
          <a:xfrm>
            <a:off x="6204059" y="360003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36036"/>
            <a:ext cx="5232059" cy="36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44036"/>
            <a:ext cx="5124059" cy="234000"/>
          </a:xfrm>
          <a:prstGeom prst="rect">
            <a:avLst/>
          </a:prstGeom>
          <a:noFill/>
        </p:spPr>
        <p:txBody>
          <a:bodyPr wrap="square"/>
          <a:lstStyle/>
          <a:p>
            <a:pPr algn="l"/>
            <a:r>
              <a:rPr sz="1500" b="1" i="0">
                <a:solidFill>
                  <a:srgbClr val="2FDA78"/>
                </a:solidFill>
                <a:latin typeface="Trebuchet MS"/>
              </a:rPr>
              <a:t>SPECIES</a:t>
            </a:r>
          </a:p>
        </p:txBody>
      </p:sp>
      <p:sp>
        <p:nvSpPr>
          <p:cNvPr id="19" name="TextBox 18"/>
          <p:cNvSpPr txBox="1"/>
          <p:nvPr/>
        </p:nvSpPr>
        <p:spPr>
          <a:xfrm>
            <a:off x="6366059" y="3978036"/>
            <a:ext cx="5124059" cy="493199"/>
          </a:xfrm>
          <a:prstGeom prst="rect">
            <a:avLst/>
          </a:prstGeom>
          <a:noFill/>
        </p:spPr>
        <p:txBody>
          <a:bodyPr wrap="square"/>
          <a:lstStyle/>
          <a:p>
            <a:pPr algn="l"/>
            <a:r>
              <a:rPr sz="1500" b="0" i="0">
                <a:solidFill>
                  <a:srgbClr val="121E21"/>
                </a:solidFill>
                <a:latin typeface="Calibri"/>
              </a:rPr>
              <a:t>A group of organisms that are similar enough to be considered the same kind.</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Classification</a:t>
            </a:r>
          </a:p>
        </p:txBody>
      </p:sp>
      <p:pic>
        <p:nvPicPr>
          <p:cNvPr id="5" name="Picture 4" descr="tmpcgoplsh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Classification is the process of grouping organisms based on shared characteristics. It helps scientists organise huge numbers of living things so patterns are easier to spot and compare.</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 zoologist comparing birds in a park might first separate them by obvious features such as beak shape, body size and feather colour. That sorting turns a messy collection of sightings into a system that can be studied, named and checked by other scientists.</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Observable Characteristics and a Dichotomous Key</a:t>
            </a:r>
          </a:p>
        </p:txBody>
      </p:sp>
      <p:sp>
        <p:nvSpPr>
          <p:cNvPr id="4" name="Rounded Rectangle 3"/>
          <p:cNvSpPr/>
          <p:nvPr/>
        </p:nvSpPr>
        <p:spPr>
          <a:xfrm>
            <a:off x="540000" y="738072"/>
            <a:ext cx="5429810" cy="5579928"/>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92072"/>
            <a:ext cx="5213810" cy="432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936072"/>
            <a:ext cx="4997810" cy="288000"/>
          </a:xfrm>
          <a:prstGeom prst="rect">
            <a:avLst/>
          </a:prstGeom>
          <a:noFill/>
        </p:spPr>
        <p:txBody>
          <a:bodyPr wrap="square"/>
          <a:lstStyle/>
          <a:p>
            <a:pPr algn="l"/>
            <a:r>
              <a:rPr sz="1500" b="1" i="0">
                <a:solidFill>
                  <a:srgbClr val="256D7E"/>
                </a:solidFill>
                <a:latin typeface="Trebuchet MS"/>
              </a:rPr>
              <a:t>OBSERVABLE CHARACTERISTICS</a:t>
            </a:r>
          </a:p>
        </p:txBody>
      </p:sp>
      <p:sp>
        <p:nvSpPr>
          <p:cNvPr id="7" name="TextBox 6"/>
          <p:cNvSpPr txBox="1"/>
          <p:nvPr/>
        </p:nvSpPr>
        <p:spPr>
          <a:xfrm>
            <a:off x="756000" y="1278072"/>
            <a:ext cx="4997810" cy="4895928"/>
          </a:xfrm>
          <a:prstGeom prst="rect">
            <a:avLst/>
          </a:prstGeom>
          <a:noFill/>
        </p:spPr>
        <p:txBody>
          <a:bodyPr wrap="square"/>
          <a:lstStyle/>
          <a:p>
            <a:pPr algn="l"/>
            <a:r>
              <a:rPr sz="1800" b="0" i="0">
                <a:solidFill>
                  <a:srgbClr val="121E21"/>
                </a:solidFill>
                <a:latin typeface="Calibri"/>
              </a:rPr>
              <a:t>These are traits you can see or measure, such as number of legs, body covering, wings or beak shape. Scientists use them because they are clear, repeatable clues that different people can check.</a:t>
            </a:r>
          </a:p>
        </p:txBody>
      </p:sp>
      <p:sp>
        <p:nvSpPr>
          <p:cNvPr id="8" name="Rounded Rectangle 7"/>
          <p:cNvSpPr/>
          <p:nvPr/>
        </p:nvSpPr>
        <p:spPr>
          <a:xfrm>
            <a:off x="6222308" y="738072"/>
            <a:ext cx="5429810" cy="5579928"/>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30308" y="792072"/>
            <a:ext cx="5213810" cy="432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8308" y="936072"/>
            <a:ext cx="4997810" cy="288000"/>
          </a:xfrm>
          <a:prstGeom prst="rect">
            <a:avLst/>
          </a:prstGeom>
          <a:noFill/>
        </p:spPr>
        <p:txBody>
          <a:bodyPr wrap="square"/>
          <a:lstStyle/>
          <a:p>
            <a:pPr algn="l"/>
            <a:r>
              <a:rPr sz="1500" b="1" i="0">
                <a:solidFill>
                  <a:srgbClr val="2FDA78"/>
                </a:solidFill>
                <a:latin typeface="Trebuchet MS"/>
              </a:rPr>
              <a:t>DICHOTOMOUS KEY</a:t>
            </a:r>
          </a:p>
        </p:txBody>
      </p:sp>
      <p:sp>
        <p:nvSpPr>
          <p:cNvPr id="11" name="TextBox 10"/>
          <p:cNvSpPr txBox="1"/>
          <p:nvPr/>
        </p:nvSpPr>
        <p:spPr>
          <a:xfrm>
            <a:off x="6438308" y="1278072"/>
            <a:ext cx="4997810" cy="4895928"/>
          </a:xfrm>
          <a:prstGeom prst="rect">
            <a:avLst/>
          </a:prstGeom>
          <a:noFill/>
        </p:spPr>
        <p:txBody>
          <a:bodyPr wrap="square"/>
          <a:lstStyle/>
          <a:p>
            <a:pPr algn="l"/>
            <a:r>
              <a:rPr sz="1800" b="0" i="0">
                <a:solidFill>
                  <a:srgbClr val="121E21"/>
                </a:solidFill>
                <a:latin typeface="Calibri"/>
              </a:rPr>
              <a:t>This is a tool that asks two-choice questions to narrow down an organism’s identity. Each answer leads to the next question until only one organism fits the clues.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Evolutionary Relationships</a:t>
            </a:r>
          </a:p>
        </p:txBody>
      </p:sp>
      <p:pic>
        <p:nvPicPr>
          <p:cNvPr id="5" name="Picture 4" descr="tmphn4fgs7z.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Evolutionary relationships show how different species are related through common ancestors. Scientists look beyond appearance to see whether species share a history, not just a look.</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 lion and a house cat both belong to the cat family, but they are not the same species. Their shared features make sense when you trace their evolutionary history back to an older common ancestor, which is why scientists do not rely on appearance alone.</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Biodiversity: Why Classification Matters</a:t>
            </a:r>
          </a:p>
        </p:txBody>
      </p:sp>
      <p:pic>
        <p:nvPicPr>
          <p:cNvPr id="4" name="Picture 3" descr="tmpg5gd__2o.jpg"/>
          <p:cNvPicPr>
            <a:picLocks noChangeAspect="1"/>
          </p:cNvPicPr>
          <p:nvPr/>
        </p:nvPicPr>
        <p:blipFill>
          <a:blip r:embed="rId2"/>
          <a:stretch>
            <a:fillRect/>
          </a:stretch>
        </p:blipFill>
        <p:spPr>
          <a:xfrm>
            <a:off x="8232119" y="738072"/>
            <a:ext cx="3420000" cy="5579928"/>
          </a:xfrm>
          <a:prstGeom prst="rect">
            <a:avLst/>
          </a:prstGeom>
        </p:spPr>
      </p:pic>
      <p:sp>
        <p:nvSpPr>
          <p:cNvPr id="5" name="Oval 4"/>
          <p:cNvSpPr/>
          <p:nvPr/>
        </p:nvSpPr>
        <p:spPr>
          <a:xfrm>
            <a:off x="637114" y="845312"/>
            <a:ext cx="155383" cy="155383"/>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8459" y="738072"/>
            <a:ext cx="7148277" cy="1468714"/>
          </a:xfrm>
          <a:prstGeom prst="rect">
            <a:avLst/>
          </a:prstGeom>
          <a:noFill/>
        </p:spPr>
        <p:txBody>
          <a:bodyPr wrap="square"/>
          <a:lstStyle/>
          <a:p>
            <a:pPr algn="l"/>
            <a:r>
              <a:rPr sz="1800" b="0" i="0">
                <a:solidFill>
                  <a:srgbClr val="121E21"/>
                </a:solidFill>
                <a:latin typeface="Calibri"/>
              </a:rPr>
              <a:t>Biodiversity means the variety of life on Earth, including many different species and the living communities they belong to. A rich variety of life gives ecosystems more ways to survive changes such as drought, disease or habitat loss.</a:t>
            </a:r>
          </a:p>
        </p:txBody>
      </p:sp>
      <p:sp>
        <p:nvSpPr>
          <p:cNvPr id="7" name="Rectangle 6"/>
          <p:cNvSpPr/>
          <p:nvPr/>
        </p:nvSpPr>
        <p:spPr>
          <a:xfrm>
            <a:off x="928459" y="2325835"/>
            <a:ext cx="714827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114" y="2566524"/>
            <a:ext cx="155383" cy="155383"/>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8459" y="2459284"/>
            <a:ext cx="7148277" cy="1468714"/>
          </a:xfrm>
          <a:prstGeom prst="rect">
            <a:avLst/>
          </a:prstGeom>
          <a:noFill/>
        </p:spPr>
        <p:txBody>
          <a:bodyPr wrap="square"/>
          <a:lstStyle/>
          <a:p>
            <a:pPr algn="l"/>
            <a:r>
              <a:rPr sz="1800" b="0" i="0">
                <a:solidFill>
                  <a:srgbClr val="121E21"/>
                </a:solidFill>
                <a:latin typeface="Calibri"/>
              </a:rPr>
              <a:t>Classification helps scientists count and compare that variety instead of treating nature as one huge, confusing list. Once organisms are organised, it becomes easier to notice what is common, what is rare and where new species may still be found.</a:t>
            </a:r>
          </a:p>
        </p:txBody>
      </p:sp>
      <p:sp>
        <p:nvSpPr>
          <p:cNvPr id="10" name="Rectangle 9"/>
          <p:cNvSpPr/>
          <p:nvPr/>
        </p:nvSpPr>
        <p:spPr>
          <a:xfrm>
            <a:off x="928459" y="4047047"/>
            <a:ext cx="714827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114" y="4287736"/>
            <a:ext cx="155383" cy="155383"/>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8459" y="4180496"/>
            <a:ext cx="7148277" cy="1468714"/>
          </a:xfrm>
          <a:prstGeom prst="rect">
            <a:avLst/>
          </a:prstGeom>
          <a:noFill/>
        </p:spPr>
        <p:txBody>
          <a:bodyPr wrap="square"/>
          <a:lstStyle/>
          <a:p>
            <a:pPr algn="l"/>
            <a:r>
              <a:rPr sz="1800" b="0" i="0">
                <a:solidFill>
                  <a:srgbClr val="121E21"/>
                </a:solidFill>
                <a:latin typeface="Calibri"/>
              </a:rPr>
              <a:t>When scientists classify living things carefully, they can communicate clearly across countries and languages. That shared system matters because conservation, farming and medicine all depend on knowing exactly which organism is being discussed.</a:t>
            </a:r>
          </a:p>
        </p:txBody>
      </p:sp>
      <p:sp>
        <p:nvSpPr>
          <p:cNvPr id="13" name="Rectangle 12"/>
          <p:cNvSpPr/>
          <p:nvPr/>
        </p:nvSpPr>
        <p:spPr>
          <a:xfrm>
            <a:off x="0" y="6760886"/>
            <a:ext cx="12192119" cy="97114"/>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Build a Classroom Dichotomous Key</a:t>
            </a:r>
          </a:p>
        </p:txBody>
      </p:sp>
      <p:sp>
        <p:nvSpPr>
          <p:cNvPr id="4" name="Oval 3"/>
          <p:cNvSpPr/>
          <p:nvPr/>
        </p:nvSpPr>
        <p:spPr>
          <a:xfrm>
            <a:off x="540000" y="774072"/>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4072"/>
            <a:ext cx="383874" cy="383874"/>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79257" y="738072"/>
            <a:ext cx="10572862"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79257" y="1044072"/>
            <a:ext cx="10572862" cy="571987"/>
          </a:xfrm>
          <a:prstGeom prst="rect">
            <a:avLst/>
          </a:prstGeom>
          <a:noFill/>
        </p:spPr>
        <p:txBody>
          <a:bodyPr wrap="square"/>
          <a:lstStyle/>
          <a:p>
            <a:pPr algn="l"/>
            <a:r>
              <a:rPr sz="1400" b="0" i="0">
                <a:solidFill>
                  <a:srgbClr val="58777E"/>
                </a:solidFill>
                <a:latin typeface="Calibri"/>
              </a:rPr>
              <a:t>Step 1 — Choose four classroom objects such as pens, leaves or erasers.</a:t>
            </a:r>
          </a:p>
        </p:txBody>
      </p:sp>
      <p:sp>
        <p:nvSpPr>
          <p:cNvPr id="8" name="Rectangle 7"/>
          <p:cNvSpPr/>
          <p:nvPr/>
        </p:nvSpPr>
        <p:spPr>
          <a:xfrm>
            <a:off x="1079257" y="1771108"/>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40557"/>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40557"/>
            <a:ext cx="383874" cy="383874"/>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79257" y="1904557"/>
            <a:ext cx="10572862"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79257" y="2210557"/>
            <a:ext cx="10572862" cy="571987"/>
          </a:xfrm>
          <a:prstGeom prst="rect">
            <a:avLst/>
          </a:prstGeom>
          <a:noFill/>
        </p:spPr>
        <p:txBody>
          <a:bodyPr wrap="square"/>
          <a:lstStyle/>
          <a:p>
            <a:pPr algn="l"/>
            <a:r>
              <a:rPr sz="1400" b="0" i="0">
                <a:solidFill>
                  <a:srgbClr val="58777E"/>
                </a:solidFill>
                <a:latin typeface="Calibri"/>
              </a:rPr>
              <a:t>Step 2 — List one observable characteristic for each object, such as colour, shape or number of parts.</a:t>
            </a:r>
          </a:p>
        </p:txBody>
      </p:sp>
      <p:sp>
        <p:nvSpPr>
          <p:cNvPr id="13" name="Rectangle 12"/>
          <p:cNvSpPr/>
          <p:nvPr/>
        </p:nvSpPr>
        <p:spPr>
          <a:xfrm>
            <a:off x="1079257" y="2937593"/>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07042"/>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07042"/>
            <a:ext cx="383874" cy="383874"/>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79257" y="3071042"/>
            <a:ext cx="10572862"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79257" y="3377042"/>
            <a:ext cx="10572862" cy="571987"/>
          </a:xfrm>
          <a:prstGeom prst="rect">
            <a:avLst/>
          </a:prstGeom>
          <a:noFill/>
        </p:spPr>
        <p:txBody>
          <a:bodyPr wrap="square"/>
          <a:lstStyle/>
          <a:p>
            <a:pPr algn="l"/>
            <a:r>
              <a:rPr sz="1400" b="0" i="0">
                <a:solidFill>
                  <a:srgbClr val="58777E"/>
                </a:solidFill>
                <a:latin typeface="Calibri"/>
              </a:rPr>
              <a:t>Step 3 — Write two-choice questions that separate the objects one step at a time.</a:t>
            </a:r>
          </a:p>
        </p:txBody>
      </p:sp>
      <p:sp>
        <p:nvSpPr>
          <p:cNvPr id="18" name="Rectangle 17"/>
          <p:cNvSpPr/>
          <p:nvPr/>
        </p:nvSpPr>
        <p:spPr>
          <a:xfrm>
            <a:off x="1079257" y="4104078"/>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73527"/>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73527"/>
            <a:ext cx="383874" cy="383874"/>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79257" y="4237527"/>
            <a:ext cx="10572862"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79257" y="4543527"/>
            <a:ext cx="10572862" cy="571987"/>
          </a:xfrm>
          <a:prstGeom prst="rect">
            <a:avLst/>
          </a:prstGeom>
          <a:noFill/>
        </p:spPr>
        <p:txBody>
          <a:bodyPr wrap="square"/>
          <a:lstStyle/>
          <a:p>
            <a:pPr algn="l"/>
            <a:r>
              <a:rPr sz="1400" b="0" i="0">
                <a:solidFill>
                  <a:srgbClr val="58777E"/>
                </a:solidFill>
                <a:latin typeface="Calibri"/>
              </a:rPr>
              <a:t>Step 4 — Test your key with a partner and fix any question that leads to the wrong object.</a:t>
            </a:r>
          </a:p>
        </p:txBody>
      </p:sp>
      <p:sp>
        <p:nvSpPr>
          <p:cNvPr id="23" name="Rectangle 22"/>
          <p:cNvSpPr/>
          <p:nvPr/>
        </p:nvSpPr>
        <p:spPr>
          <a:xfrm>
            <a:off x="1079257" y="5270563"/>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40012"/>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40012"/>
            <a:ext cx="383874" cy="383874"/>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79257" y="5404012"/>
            <a:ext cx="10572862"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79257" y="5710012"/>
            <a:ext cx="10572862" cy="571987"/>
          </a:xfrm>
          <a:prstGeom prst="rect">
            <a:avLst/>
          </a:prstGeom>
          <a:noFill/>
        </p:spPr>
        <p:txBody>
          <a:bodyPr wrap="square"/>
          <a:lstStyle/>
          <a:p>
            <a:pPr algn="l"/>
            <a:r>
              <a:rPr sz="1400" b="0" i="0">
                <a:solidFill>
                  <a:srgbClr val="58777E"/>
                </a:solidFill>
                <a:latin typeface="Calibri"/>
              </a:rPr>
              <a:t>Step 5 — Share your finished key on paper or a mini poster.</a:t>
            </a:r>
          </a:p>
        </p:txBody>
      </p:sp>
      <p:sp>
        <p:nvSpPr>
          <p:cNvPr id="28" name="Rectangle 27"/>
          <p:cNvSpPr/>
          <p:nvPr/>
        </p:nvSpPr>
        <p:spPr>
          <a:xfrm>
            <a:off x="0" y="6760886"/>
            <a:ext cx="12192119" cy="97114"/>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