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opening hook aloud exactly as written.</a:t>
            </a:r>
          </a:p>
          <a:p>
            <a:r>
              <a:t>- Link ecosystems, Country, and pattern-finding.</a:t>
            </a:r>
          </a:p>
          <a:p>
            <a:r>
              <a:t>- Keep the focus on relationships, not just labels.</a:t>
            </a:r>
          </a:p>
          <a:p>
            <a:r>
              <a:t>Opening hook — say this: "Did you know that some First Nations Australians recognise six seasons instead of four? This helps them understand and predict changes in their environment."</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Living things, weather, and plants can be linked through seasonal signs that help predict what will happen next | Q2: Because they are connected by how they support each other and the place they live on Country | Q3: Biodiversity matters because more living things can make the ecosystem easier to keep balanced when conditions change</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Close by revisiting the central question.</a:t>
            </a:r>
          </a:p>
          <a:p>
            <a:r>
              <a:t>- Ask students to use one lesson example in their exit response.</a:t>
            </a:r>
          </a:p>
          <a:p>
            <a:r>
              <a:t>- Keep the exit ticket short and specific.</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classification is about connections.</a:t>
            </a:r>
          </a:p>
          <a:p>
            <a:r>
              <a:t>- Success criteria match the lesson actions.</a:t>
            </a:r>
          </a:p>
          <a:p>
            <a:r>
              <a:t>- Keep language Year 7 friendly and specific.</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observations before teaching.</a:t>
            </a:r>
          </a:p>
          <a:p>
            <a:r>
              <a:t>- Notice that seasons can be read from the environment.</a:t>
            </a:r>
          </a:p>
          <a:p>
            <a:r>
              <a:t>- Collect a few examples without correcting yet.</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concrete.</a:t>
            </a:r>
          </a:p>
          <a:p>
            <a:r>
              <a:t>- These words will help students talk about the science ideas.</a:t>
            </a:r>
          </a:p>
          <a:p>
            <a:r>
              <a:t>- Country is about connection, not only a place name.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Classification here means relationships, not only appearance.</a:t>
            </a:r>
          </a:p>
          <a:p>
            <a:r>
              <a:t>- Ask students what information the flowering plant gives.</a:t>
            </a:r>
          </a:p>
          <a:p>
            <a:r>
              <a:t>- Connect to Country as the framework for the system.</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Biodiversity shows variety, not just number of animals.</a:t>
            </a:r>
          </a:p>
          <a:p>
            <a:r>
              <a:t>- More variety often means more connections.</a:t>
            </a:r>
          </a:p>
          <a:p>
            <a:r>
              <a:t>- Link back to the idea of ecosystems as networks.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that seasons can be local and sign-based.</a:t>
            </a:r>
          </a:p>
          <a:p>
            <a:r>
              <a:t>- Use the flowering-and-migration example here.</a:t>
            </a:r>
          </a:p>
          <a:p>
            <a:r>
              <a:t>- Keep the focus on prediction and planning.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idea of care, not damage.</a:t>
            </a:r>
          </a:p>
          <a:p>
            <a:r>
              <a:t>- Burning is about timing and purpose.</a:t>
            </a:r>
          </a:p>
          <a:p>
            <a:r>
              <a:t>- Link to ecosystem health and plant growth.</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big idea to remember.</a:t>
            </a:r>
          </a:p>
          <a:p>
            <a:r>
              <a:t>- Connect classification, seasons, and burning.</a:t>
            </a:r>
          </a:p>
          <a:p>
            <a:r>
              <a:t>- Stress care for Country and ecosystem understanding.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ewu3wdas.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6000" b="1" i="0">
                <a:solidFill>
                  <a:srgbClr val="FFFFFF"/>
                </a:solidFill>
                <a:latin typeface="Trebuchet MS"/>
              </a:rPr>
              <a:t>First Nations Australians and Ecosystems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How knowledge systems classify and understand Country</a:t>
            </a:r>
          </a:p>
        </p:txBody>
      </p:sp>
      <p:sp>
        <p:nvSpPr>
          <p:cNvPr id="8" name="Rectangle 7"/>
          <p:cNvSpPr/>
          <p:nvPr/>
        </p:nvSpPr>
        <p:spPr>
          <a:xfrm>
            <a:off x="0" y="6757200"/>
            <a:ext cx="12192119" cy="1008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1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F21"/>
                </a:solidFill>
                <a:latin typeface="Calibri"/>
              </a:rPr>
              <a:t>Q1.  A group is learning from First Nations knowledge that a certain bird starts nesting when a particular tree begins flowering. What does this show about how ecosystems can be understood on Country?</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F21"/>
                </a:solidFill>
                <a:latin typeface="Calibri"/>
              </a:rPr>
              <a:t>A.  Living things, weather, and plants can be linked through seasonal signs that help predict what will happen next</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F21"/>
                </a:solidFill>
                <a:latin typeface="Calibri"/>
              </a:rPr>
              <a:t>B.  Each species should be studied only by its scientific name, not by its relationships</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F21"/>
                </a:solidFill>
                <a:latin typeface="Calibri"/>
              </a:rPr>
              <a:t>C.  The flowering tree and the bird are unrelated, because seasons are the same everywhere</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F21"/>
                </a:solidFill>
                <a:latin typeface="Calibri"/>
              </a:rPr>
              <a:t>D.  Seasonal changes are random, so they cannot help people plan activities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F21"/>
                </a:solidFill>
                <a:latin typeface="Calibri"/>
              </a:rPr>
              <a:t>Q2.  Why might a First Nations classification system group a plant, an insect, and a waterhole together?</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F21"/>
                </a:solidFill>
                <a:latin typeface="Calibri"/>
              </a:rPr>
              <a:t>A.  Because they all belong to the same Latin name</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F21"/>
                </a:solidFill>
                <a:latin typeface="Calibri"/>
              </a:rPr>
              <a:t>B.  Because they are found in the same textbook chapter</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F21"/>
                </a:solidFill>
                <a:latin typeface="Calibri"/>
              </a:rPr>
              <a:t>C.  Because they have similar colours</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F21"/>
                </a:solidFill>
                <a:latin typeface="Calibri"/>
              </a:rPr>
              <a:t>D.  Because they are connected by how they support each other and the place they live on Country</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F21"/>
                </a:solidFill>
                <a:latin typeface="Calibri"/>
              </a:rPr>
              <a:t>Q3.  A community notices more frogs, more insects, and many kinds of plants after the rains. Which explanation best shows the importance of biodiversity and seasonal patterns?</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F21"/>
                </a:solidFill>
                <a:latin typeface="Calibri"/>
              </a:rPr>
              <a:t>A.  Biodiversity matters because more living things can make the ecosystem easier to keep balanced when conditions change</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F21"/>
                </a:solidFill>
                <a:latin typeface="Calibri"/>
              </a:rPr>
              <a:t>B.  The frogs and insects are only important in summer, so the plant variety does not matter</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F21"/>
                </a:solidFill>
                <a:latin typeface="Calibri"/>
              </a:rPr>
              <a:t>C.  More species means the ecosystem is always the same, even when the weather changes</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F21"/>
                </a:solidFill>
                <a:latin typeface="Calibri"/>
              </a:rPr>
              <a:t>D.  Seasonal changes do not affect living things, so the extra frogs and insects are not meaningful</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1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2FDA7F"/>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do First Nations Australians classify and understand ecosystems differently from Western science?</a:t>
            </a:r>
          </a:p>
        </p:txBody>
      </p:sp>
      <p:sp>
        <p:nvSpPr>
          <p:cNvPr id="5" name="Rectangle 4"/>
          <p:cNvSpPr/>
          <p:nvPr/>
        </p:nvSpPr>
        <p:spPr>
          <a:xfrm>
            <a:off x="5556059" y="1260000"/>
            <a:ext cx="1080000" cy="432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2825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28250"/>
            <a:ext cx="306000" cy="306000"/>
          </a:xfrm>
          <a:prstGeom prst="rect">
            <a:avLst/>
          </a:prstGeom>
          <a:noFill/>
        </p:spPr>
        <p:txBody>
          <a:bodyPr wrap="square" anchor="ctr"/>
          <a:lstStyle/>
          <a:p>
            <a:pPr algn="ctr"/>
            <a:r>
              <a:rPr sz="1400" b="1" i="0">
                <a:solidFill>
                  <a:srgbClr val="25717E"/>
                </a:solidFill>
                <a:latin typeface="Calibri"/>
              </a:rPr>
              <a:t>1</a:t>
            </a:r>
          </a:p>
        </p:txBody>
      </p:sp>
      <p:sp>
        <p:nvSpPr>
          <p:cNvPr id="8" name="TextBox 7"/>
          <p:cNvSpPr txBox="1"/>
          <p:nvPr/>
        </p:nvSpPr>
        <p:spPr>
          <a:xfrm>
            <a:off x="990000" y="1512000"/>
            <a:ext cx="10662119" cy="1138500"/>
          </a:xfrm>
          <a:prstGeom prst="rect">
            <a:avLst/>
          </a:prstGeom>
          <a:noFill/>
        </p:spPr>
        <p:txBody>
          <a:bodyPr wrap="square" anchor="ctr"/>
          <a:lstStyle/>
          <a:p>
            <a:pPr algn="l"/>
            <a:r>
              <a:rPr sz="1800" b="0" i="0">
                <a:solidFill>
                  <a:srgbClr val="FFFFFF"/>
                </a:solidFill>
                <a:latin typeface="Calibri"/>
              </a:rPr>
              <a:t>First Nations classification groups living things by their relationships to Country, so plants, animals, weather, water, and people are understood as connected parts of one system.</a:t>
            </a:r>
          </a:p>
        </p:txBody>
      </p:sp>
      <p:sp>
        <p:nvSpPr>
          <p:cNvPr id="9" name="Oval 8"/>
          <p:cNvSpPr/>
          <p:nvPr/>
        </p:nvSpPr>
        <p:spPr>
          <a:xfrm>
            <a:off x="540000" y="306675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66750"/>
            <a:ext cx="306000" cy="306000"/>
          </a:xfrm>
          <a:prstGeom prst="rect">
            <a:avLst/>
          </a:prstGeom>
          <a:noFill/>
        </p:spPr>
        <p:txBody>
          <a:bodyPr wrap="square" anchor="ctr"/>
          <a:lstStyle/>
          <a:p>
            <a:pPr algn="ctr"/>
            <a:r>
              <a:rPr sz="1400" b="1" i="0">
                <a:solidFill>
                  <a:srgbClr val="25717E"/>
                </a:solidFill>
                <a:latin typeface="Calibri"/>
              </a:rPr>
              <a:t>2</a:t>
            </a:r>
          </a:p>
        </p:txBody>
      </p:sp>
      <p:sp>
        <p:nvSpPr>
          <p:cNvPr id="11" name="TextBox 10"/>
          <p:cNvSpPr txBox="1"/>
          <p:nvPr/>
        </p:nvSpPr>
        <p:spPr>
          <a:xfrm>
            <a:off x="990000" y="2650500"/>
            <a:ext cx="10662119" cy="1138500"/>
          </a:xfrm>
          <a:prstGeom prst="rect">
            <a:avLst/>
          </a:prstGeom>
          <a:noFill/>
        </p:spPr>
        <p:txBody>
          <a:bodyPr wrap="square" anchor="ctr"/>
          <a:lstStyle/>
          <a:p>
            <a:pPr algn="l"/>
            <a:r>
              <a:rPr sz="1800" b="0" i="0">
                <a:solidFill>
                  <a:srgbClr val="FFFFFF"/>
                </a:solidFill>
                <a:latin typeface="Calibri"/>
              </a:rPr>
              <a:t>Seasonal patterns can be read from signs such as flowering, animal movement, and weather shifts, which helps people predict changes and plan carefully.</a:t>
            </a:r>
          </a:p>
        </p:txBody>
      </p:sp>
      <p:sp>
        <p:nvSpPr>
          <p:cNvPr id="12" name="Oval 11"/>
          <p:cNvSpPr/>
          <p:nvPr/>
        </p:nvSpPr>
        <p:spPr>
          <a:xfrm>
            <a:off x="540000" y="420525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205250"/>
            <a:ext cx="306000" cy="306000"/>
          </a:xfrm>
          <a:prstGeom prst="rect">
            <a:avLst/>
          </a:prstGeom>
          <a:noFill/>
        </p:spPr>
        <p:txBody>
          <a:bodyPr wrap="square" anchor="ctr"/>
          <a:lstStyle/>
          <a:p>
            <a:pPr algn="ctr"/>
            <a:r>
              <a:rPr sz="1400" b="1" i="0">
                <a:solidFill>
                  <a:srgbClr val="25717E"/>
                </a:solidFill>
                <a:latin typeface="Calibri"/>
              </a:rPr>
              <a:t>3</a:t>
            </a:r>
          </a:p>
        </p:txBody>
      </p:sp>
      <p:sp>
        <p:nvSpPr>
          <p:cNvPr id="14" name="TextBox 13"/>
          <p:cNvSpPr txBox="1"/>
          <p:nvPr/>
        </p:nvSpPr>
        <p:spPr>
          <a:xfrm>
            <a:off x="990000" y="3789000"/>
            <a:ext cx="10662119" cy="1138500"/>
          </a:xfrm>
          <a:prstGeom prst="rect">
            <a:avLst/>
          </a:prstGeom>
          <a:noFill/>
        </p:spPr>
        <p:txBody>
          <a:bodyPr wrap="square" anchor="ctr"/>
          <a:lstStyle/>
          <a:p>
            <a:pPr algn="l"/>
            <a:r>
              <a:rPr sz="1800" b="0" i="0">
                <a:solidFill>
                  <a:srgbClr val="FFFFFF"/>
                </a:solidFill>
                <a:latin typeface="Calibri"/>
              </a:rPr>
              <a:t>Traditional burning is a purposeful land management practice that can support plant growth and healthier ecosystems when used with detailed local knowledge.</a:t>
            </a:r>
          </a:p>
        </p:txBody>
      </p:sp>
      <p:sp>
        <p:nvSpPr>
          <p:cNvPr id="15" name="Oval 14"/>
          <p:cNvSpPr/>
          <p:nvPr/>
        </p:nvSpPr>
        <p:spPr>
          <a:xfrm>
            <a:off x="540000" y="5343750"/>
            <a:ext cx="306000" cy="306000"/>
          </a:xfrm>
          <a:prstGeom prst="ellipse">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343750"/>
            <a:ext cx="306000" cy="306000"/>
          </a:xfrm>
          <a:prstGeom prst="rect">
            <a:avLst/>
          </a:prstGeom>
          <a:noFill/>
        </p:spPr>
        <p:txBody>
          <a:bodyPr wrap="square" anchor="ctr"/>
          <a:lstStyle/>
          <a:p>
            <a:pPr algn="ctr"/>
            <a:r>
              <a:rPr sz="1400" b="1" i="0">
                <a:solidFill>
                  <a:srgbClr val="25717E"/>
                </a:solidFill>
                <a:latin typeface="Calibri"/>
              </a:rPr>
              <a:t>4</a:t>
            </a:r>
          </a:p>
        </p:txBody>
      </p:sp>
      <p:sp>
        <p:nvSpPr>
          <p:cNvPr id="17" name="TextBox 16"/>
          <p:cNvSpPr txBox="1"/>
          <p:nvPr/>
        </p:nvSpPr>
        <p:spPr>
          <a:xfrm>
            <a:off x="990000" y="4927500"/>
            <a:ext cx="10662119" cy="1138500"/>
          </a:xfrm>
          <a:prstGeom prst="rect">
            <a:avLst/>
          </a:prstGeom>
          <a:noFill/>
        </p:spPr>
        <p:txBody>
          <a:bodyPr wrap="square" anchor="ctr"/>
          <a:lstStyle/>
          <a:p>
            <a:pPr algn="l"/>
            <a:r>
              <a:rPr sz="1800" b="0" i="0">
                <a:solidFill>
                  <a:srgbClr val="FFFFFF"/>
                </a:solidFill>
                <a:latin typeface="Calibri"/>
              </a:rPr>
              <a:t>Ecological knowledge is shared across generations, so it is both scientific observation and cultural responsibility.</a:t>
            </a:r>
          </a:p>
        </p:txBody>
      </p:sp>
      <p:sp>
        <p:nvSpPr>
          <p:cNvPr id="18" name="Rounded Rectangle 17"/>
          <p:cNvSpPr/>
          <p:nvPr/>
        </p:nvSpPr>
        <p:spPr>
          <a:xfrm>
            <a:off x="540000" y="6174001"/>
            <a:ext cx="11112119" cy="503999"/>
          </a:xfrm>
          <a:prstGeom prst="roundRect">
            <a:avLst>
              <a:gd name="adj" fmla="val 4000"/>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174001"/>
            <a:ext cx="10752119" cy="503999"/>
          </a:xfrm>
          <a:prstGeom prst="rect">
            <a:avLst/>
          </a:prstGeom>
          <a:noFill/>
        </p:spPr>
        <p:txBody>
          <a:bodyPr wrap="square" anchor="ctr"/>
          <a:lstStyle/>
          <a:p>
            <a:pPr algn="l"/>
            <a:r>
              <a:rPr sz="1400" b="0" i="1">
                <a:solidFill>
                  <a:srgbClr val="25717E"/>
                </a:solidFill>
                <a:latin typeface="Calibri"/>
              </a:rPr>
              <a:t>Exit ticket:  In two sentences, explain First Nations classification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B6C0"/>
                </a:solidFill>
                <a:latin typeface="Calibri"/>
              </a:rPr>
              <a:t>LEARNING INTENTION</a:t>
            </a:r>
          </a:p>
        </p:txBody>
      </p:sp>
      <p:sp>
        <p:nvSpPr>
          <p:cNvPr id="4" name="Rectangle 3"/>
          <p:cNvSpPr/>
          <p:nvPr/>
        </p:nvSpPr>
        <p:spPr>
          <a:xfrm>
            <a:off x="540000" y="827999"/>
            <a:ext cx="720000" cy="36000"/>
          </a:xfrm>
          <a:prstGeom prst="rect">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examine how First Nations Australians' knowledge systems classify and understand relationships in ecosystems</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17E"/>
                </a:solidFill>
                <a:latin typeface="Calibri"/>
              </a:rPr>
              <a:t>SUCCESS CRITERIA</a:t>
            </a:r>
          </a:p>
        </p:txBody>
      </p:sp>
      <p:sp>
        <p:nvSpPr>
          <p:cNvPr id="8" name="Rectangle 7"/>
          <p:cNvSpPr/>
          <p:nvPr/>
        </p:nvSpPr>
        <p:spPr>
          <a:xfrm>
            <a:off x="5760000" y="827999"/>
            <a:ext cx="720000"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F21"/>
                </a:solidFill>
                <a:latin typeface="Calibri"/>
              </a:rPr>
              <a:t>I can explain how First Nations classification uses relationships on Country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F21"/>
                </a:solidFill>
                <a:latin typeface="Calibri"/>
              </a:rPr>
              <a:t>I can compare First Nations and Western science approaches to ecosystems</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F21"/>
                </a:solidFill>
                <a:latin typeface="Calibri"/>
              </a:rPr>
              <a:t>I can give examples of seasonal patterns, burning, and animal behaviour</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F21"/>
                </a:solidFill>
                <a:latin typeface="Calibri"/>
              </a:rPr>
              <a:t>I can identify and describe how ecological knowledge is passed through generations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1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alone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25717E"/>
                </a:solidFill>
                <a:latin typeface="Trebuchet MS"/>
              </a:rPr>
              <a:t>Season Signs in Nature</a:t>
            </a:r>
          </a:p>
        </p:txBody>
      </p:sp>
      <p:sp>
        <p:nvSpPr>
          <p:cNvPr id="9" name="Rectangle 8"/>
          <p:cNvSpPr/>
          <p:nvPr/>
        </p:nvSpPr>
        <p:spPr>
          <a:xfrm>
            <a:off x="540000" y="1116000"/>
            <a:ext cx="1260000" cy="432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1F21"/>
                </a:solidFill>
                <a:latin typeface="Calibri"/>
              </a:rPr>
              <a:t>Think about the land near where you live. What changes in plants, animals, weather, or water might tell people that a new season is beginning?</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1F21"/>
                </a:solidFill>
                <a:latin typeface="Calibri"/>
              </a:rPr>
              <a:t>Why might different communities notice different seasonal signs if they live in different places on Country?</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1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0579"/>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429"/>
            <a:ext cx="11112119" cy="467150"/>
          </a:xfrm>
          <a:prstGeom prst="rect">
            <a:avLst/>
          </a:prstGeom>
          <a:noFill/>
        </p:spPr>
        <p:txBody>
          <a:bodyPr wrap="square"/>
          <a:lstStyle/>
          <a:p>
            <a:pPr algn="l"/>
            <a:r>
              <a:rPr sz="3700" b="1" i="0">
                <a:solidFill>
                  <a:srgbClr val="FFFFFF"/>
                </a:solidFill>
                <a:latin typeface="Trebuchet MS"/>
              </a:rPr>
              <a:t>Key Vocabulary</a:t>
            </a:r>
          </a:p>
        </p:txBody>
      </p:sp>
      <p:sp>
        <p:nvSpPr>
          <p:cNvPr id="4" name="Rounded Rectangle 3"/>
          <p:cNvSpPr/>
          <p:nvPr/>
        </p:nvSpPr>
        <p:spPr>
          <a:xfrm>
            <a:off x="540000" y="2511314"/>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47314"/>
            <a:ext cx="5232059"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55314"/>
            <a:ext cx="5124059" cy="234000"/>
          </a:xfrm>
          <a:prstGeom prst="rect">
            <a:avLst/>
          </a:prstGeom>
          <a:noFill/>
        </p:spPr>
        <p:txBody>
          <a:bodyPr wrap="square"/>
          <a:lstStyle/>
          <a:p>
            <a:pPr algn="l"/>
            <a:r>
              <a:rPr sz="1400" b="1" i="0">
                <a:solidFill>
                  <a:srgbClr val="25717E"/>
                </a:solidFill>
                <a:latin typeface="Trebuchet MS"/>
              </a:rPr>
              <a:t>ECOLOGICAL KNOWLEDGE</a:t>
            </a:r>
          </a:p>
        </p:txBody>
      </p:sp>
      <p:sp>
        <p:nvSpPr>
          <p:cNvPr id="7" name="TextBox 6"/>
          <p:cNvSpPr txBox="1"/>
          <p:nvPr/>
        </p:nvSpPr>
        <p:spPr>
          <a:xfrm>
            <a:off x="702000" y="2889314"/>
            <a:ext cx="5124059" cy="462719"/>
          </a:xfrm>
          <a:prstGeom prst="rect">
            <a:avLst/>
          </a:prstGeom>
          <a:noFill/>
        </p:spPr>
        <p:txBody>
          <a:bodyPr wrap="square"/>
          <a:lstStyle/>
          <a:p>
            <a:pPr algn="l"/>
            <a:r>
              <a:rPr sz="1400" b="0" i="0">
                <a:solidFill>
                  <a:srgbClr val="121F21"/>
                </a:solidFill>
                <a:latin typeface="Calibri"/>
              </a:rPr>
              <a:t>Detailed knowledge of living things, places, and changes in an environment.</a:t>
            </a:r>
          </a:p>
        </p:txBody>
      </p:sp>
      <p:sp>
        <p:nvSpPr>
          <p:cNvPr id="8" name="Rounded Rectangle 7"/>
          <p:cNvSpPr/>
          <p:nvPr/>
        </p:nvSpPr>
        <p:spPr>
          <a:xfrm>
            <a:off x="6204059" y="2511314"/>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47314"/>
            <a:ext cx="5232059"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55314"/>
            <a:ext cx="5124059" cy="234000"/>
          </a:xfrm>
          <a:prstGeom prst="rect">
            <a:avLst/>
          </a:prstGeom>
          <a:noFill/>
        </p:spPr>
        <p:txBody>
          <a:bodyPr wrap="square"/>
          <a:lstStyle/>
          <a:p>
            <a:pPr algn="l"/>
            <a:r>
              <a:rPr sz="1400" b="1" i="0">
                <a:solidFill>
                  <a:srgbClr val="2FDA7F"/>
                </a:solidFill>
                <a:latin typeface="Trebuchet MS"/>
              </a:rPr>
              <a:t>COUNTRY</a:t>
            </a:r>
          </a:p>
        </p:txBody>
      </p:sp>
      <p:sp>
        <p:nvSpPr>
          <p:cNvPr id="11" name="TextBox 10"/>
          <p:cNvSpPr txBox="1"/>
          <p:nvPr/>
        </p:nvSpPr>
        <p:spPr>
          <a:xfrm>
            <a:off x="6366059" y="2889314"/>
            <a:ext cx="5124059" cy="462719"/>
          </a:xfrm>
          <a:prstGeom prst="rect">
            <a:avLst/>
          </a:prstGeom>
          <a:noFill/>
        </p:spPr>
        <p:txBody>
          <a:bodyPr wrap="square"/>
          <a:lstStyle/>
          <a:p>
            <a:pPr algn="l"/>
            <a:r>
              <a:rPr sz="1400" b="0" i="0">
                <a:solidFill>
                  <a:srgbClr val="121F21"/>
                </a:solidFill>
                <a:latin typeface="Calibri"/>
              </a:rPr>
              <a:t>Land, waters, skies, and life connected through First Nations identity and responsibility.</a:t>
            </a:r>
          </a:p>
        </p:txBody>
      </p:sp>
      <p:sp>
        <p:nvSpPr>
          <p:cNvPr id="12" name="Rounded Rectangle 11"/>
          <p:cNvSpPr/>
          <p:nvPr/>
        </p:nvSpPr>
        <p:spPr>
          <a:xfrm>
            <a:off x="540000" y="3586033"/>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22033"/>
            <a:ext cx="5232059" cy="36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30033"/>
            <a:ext cx="5124059" cy="234000"/>
          </a:xfrm>
          <a:prstGeom prst="rect">
            <a:avLst/>
          </a:prstGeom>
          <a:noFill/>
        </p:spPr>
        <p:txBody>
          <a:bodyPr wrap="square"/>
          <a:lstStyle/>
          <a:p>
            <a:pPr algn="l"/>
            <a:r>
              <a:rPr sz="1400" b="1" i="0">
                <a:solidFill>
                  <a:srgbClr val="25717E"/>
                </a:solidFill>
                <a:latin typeface="Trebuchet MS"/>
              </a:rPr>
              <a:t>CLASSIFICATION</a:t>
            </a:r>
          </a:p>
        </p:txBody>
      </p:sp>
      <p:sp>
        <p:nvSpPr>
          <p:cNvPr id="15" name="TextBox 14"/>
          <p:cNvSpPr txBox="1"/>
          <p:nvPr/>
        </p:nvSpPr>
        <p:spPr>
          <a:xfrm>
            <a:off x="702000" y="3964033"/>
            <a:ext cx="5124059" cy="462719"/>
          </a:xfrm>
          <a:prstGeom prst="rect">
            <a:avLst/>
          </a:prstGeom>
          <a:noFill/>
        </p:spPr>
        <p:txBody>
          <a:bodyPr wrap="square"/>
          <a:lstStyle/>
          <a:p>
            <a:pPr algn="l"/>
            <a:r>
              <a:rPr sz="1400" b="0" i="0">
                <a:solidFill>
                  <a:srgbClr val="121F21"/>
                </a:solidFill>
                <a:latin typeface="Calibri"/>
              </a:rPr>
              <a:t>Grouping living things by important features or relationships.</a:t>
            </a:r>
          </a:p>
        </p:txBody>
      </p:sp>
      <p:sp>
        <p:nvSpPr>
          <p:cNvPr id="16" name="Rounded Rectangle 15"/>
          <p:cNvSpPr/>
          <p:nvPr/>
        </p:nvSpPr>
        <p:spPr>
          <a:xfrm>
            <a:off x="6204059" y="3586033"/>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22033"/>
            <a:ext cx="5232059" cy="36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30033"/>
            <a:ext cx="5124059" cy="234000"/>
          </a:xfrm>
          <a:prstGeom prst="rect">
            <a:avLst/>
          </a:prstGeom>
          <a:noFill/>
        </p:spPr>
        <p:txBody>
          <a:bodyPr wrap="square"/>
          <a:lstStyle/>
          <a:p>
            <a:pPr algn="l"/>
            <a:r>
              <a:rPr sz="1400" b="1" i="0">
                <a:solidFill>
                  <a:srgbClr val="2FDA7F"/>
                </a:solidFill>
                <a:latin typeface="Trebuchet MS"/>
              </a:rPr>
              <a:t>SEASONS</a:t>
            </a:r>
          </a:p>
        </p:txBody>
      </p:sp>
      <p:sp>
        <p:nvSpPr>
          <p:cNvPr id="19" name="TextBox 18"/>
          <p:cNvSpPr txBox="1"/>
          <p:nvPr/>
        </p:nvSpPr>
        <p:spPr>
          <a:xfrm>
            <a:off x="6366059" y="3964033"/>
            <a:ext cx="5124059" cy="462719"/>
          </a:xfrm>
          <a:prstGeom prst="rect">
            <a:avLst/>
          </a:prstGeom>
          <a:noFill/>
        </p:spPr>
        <p:txBody>
          <a:bodyPr wrap="square"/>
          <a:lstStyle/>
          <a:p>
            <a:pPr algn="l"/>
            <a:r>
              <a:rPr sz="1400" b="0" i="0">
                <a:solidFill>
                  <a:srgbClr val="121F21"/>
                </a:solidFill>
                <a:latin typeface="Calibri"/>
              </a:rPr>
              <a:t>Regular environmental changes across the year that can guide activity and planning.</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Trebuchet MS"/>
              </a:rPr>
              <a:t>First Nations Classification</a:t>
            </a:r>
          </a:p>
        </p:txBody>
      </p:sp>
      <p:pic>
        <p:nvPicPr>
          <p:cNvPr id="5" name="Picture 4" descr="tmp3ua4of6z.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1F21"/>
                </a:solidFill>
                <a:latin typeface="Calibri"/>
              </a:rPr>
              <a:t>First Nations classification groups living things by the relationships they have with each other and with the land. It is not just about naming species; it asks how plants, animals, weather, water, and people fit together on Country.</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In some places, people notice when a certain plant flowers and then know that a nearby animal movement is likely to follow. That link between flowering and migration helps communities read the environment as a connected system, not as separate facts.</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Trebuchet MS"/>
              </a:rPr>
              <a:t>Biodiversity</a:t>
            </a:r>
          </a:p>
        </p:txBody>
      </p:sp>
      <p:pic>
        <p:nvPicPr>
          <p:cNvPr id="5" name="Picture 4" descr="tmp__g_u318.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1F21"/>
                </a:solidFill>
                <a:latin typeface="Calibri"/>
              </a:rPr>
              <a:t>Biodiversity is the variety of living things in an ecosystem. A place with many different plants, animals, fungi, and insects often has more ways for life to stay balanced when conditions change.</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A coastal wetland with mangroves, crabs, fish, birds, and insects can support many feeding and breeding links. If one part of that system changes, the others are affected too, so high biodiversity can make the ecosystem more resilient.</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60579"/>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3429"/>
            <a:ext cx="11112119" cy="467150"/>
          </a:xfrm>
          <a:prstGeom prst="rect">
            <a:avLst/>
          </a:prstGeom>
          <a:noFill/>
        </p:spPr>
        <p:txBody>
          <a:bodyPr wrap="square"/>
          <a:lstStyle/>
          <a:p>
            <a:pPr algn="l"/>
            <a:r>
              <a:rPr sz="3700" b="1" i="0">
                <a:solidFill>
                  <a:srgbClr val="FFFFFF"/>
                </a:solidFill>
                <a:latin typeface="Trebuchet MS"/>
              </a:rPr>
              <a:t>Seasonal Patterns on Country</a:t>
            </a:r>
          </a:p>
        </p:txBody>
      </p:sp>
      <p:pic>
        <p:nvPicPr>
          <p:cNvPr id="4" name="Picture 3" descr="tmpkcxrjok0.jpg"/>
          <p:cNvPicPr>
            <a:picLocks noChangeAspect="1"/>
          </p:cNvPicPr>
          <p:nvPr/>
        </p:nvPicPr>
        <p:blipFill>
          <a:blip r:embed="rId2"/>
          <a:stretch>
            <a:fillRect/>
          </a:stretch>
        </p:blipFill>
        <p:spPr>
          <a:xfrm>
            <a:off x="8232119" y="710066"/>
            <a:ext cx="3420000" cy="5607934"/>
          </a:xfrm>
          <a:prstGeom prst="rect">
            <a:avLst/>
          </a:prstGeom>
        </p:spPr>
      </p:pic>
      <p:sp>
        <p:nvSpPr>
          <p:cNvPr id="5" name="Oval 4"/>
          <p:cNvSpPr/>
          <p:nvPr/>
        </p:nvSpPr>
        <p:spPr>
          <a:xfrm>
            <a:off x="633429" y="820254"/>
            <a:ext cx="149487" cy="149487"/>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13719" y="710066"/>
            <a:ext cx="7168913" cy="1289868"/>
          </a:xfrm>
          <a:prstGeom prst="rect">
            <a:avLst/>
          </a:prstGeom>
          <a:noFill/>
        </p:spPr>
        <p:txBody>
          <a:bodyPr wrap="square"/>
          <a:lstStyle/>
          <a:p>
            <a:pPr algn="l"/>
            <a:r>
              <a:rPr sz="1800" b="0" i="0">
                <a:solidFill>
                  <a:srgbClr val="121F21"/>
                </a:solidFill>
                <a:latin typeface="Calibri"/>
              </a:rPr>
              <a:t>Seasonal patterns are changes that happen at different times of the year, but they are not always the same as the four-season calendar used in Western science. First Nations Australians may notice a wet season, flowering time, wind change, or animal movement as the signal for a new season, because those signs matter for life on Country.</a:t>
            </a:r>
          </a:p>
        </p:txBody>
      </p:sp>
      <p:sp>
        <p:nvSpPr>
          <p:cNvPr id="7" name="Rectangle 6"/>
          <p:cNvSpPr/>
          <p:nvPr/>
        </p:nvSpPr>
        <p:spPr>
          <a:xfrm>
            <a:off x="913719" y="2067477"/>
            <a:ext cx="71689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3429" y="2259609"/>
            <a:ext cx="149487" cy="149487"/>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13719" y="2149421"/>
            <a:ext cx="7168913" cy="1289868"/>
          </a:xfrm>
          <a:prstGeom prst="rect">
            <a:avLst/>
          </a:prstGeom>
          <a:noFill/>
        </p:spPr>
        <p:txBody>
          <a:bodyPr wrap="square"/>
          <a:lstStyle/>
          <a:p>
            <a:pPr algn="l"/>
            <a:r>
              <a:rPr sz="1800" b="0" i="0">
                <a:solidFill>
                  <a:srgbClr val="121F21"/>
                </a:solidFill>
                <a:latin typeface="Calibri"/>
              </a:rPr>
              <a:t>These patterns help people predict what will happen next in the environment. If the right plants are flowering, an animal may start migrating, breeding, or becoming easier to find, which helps families plan safe and timely activities.</a:t>
            </a:r>
          </a:p>
        </p:txBody>
      </p:sp>
      <p:sp>
        <p:nvSpPr>
          <p:cNvPr id="10" name="Rectangle 9"/>
          <p:cNvSpPr/>
          <p:nvPr/>
        </p:nvSpPr>
        <p:spPr>
          <a:xfrm>
            <a:off x="913719" y="3506833"/>
            <a:ext cx="71689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3429" y="3698965"/>
            <a:ext cx="149487" cy="149487"/>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13719" y="3588776"/>
            <a:ext cx="7168913" cy="1289868"/>
          </a:xfrm>
          <a:prstGeom prst="rect">
            <a:avLst/>
          </a:prstGeom>
          <a:noFill/>
        </p:spPr>
        <p:txBody>
          <a:bodyPr wrap="square"/>
          <a:lstStyle/>
          <a:p>
            <a:pPr algn="l"/>
            <a:r>
              <a:rPr sz="1800" b="0" i="0">
                <a:solidFill>
                  <a:srgbClr val="121F21"/>
                </a:solidFill>
                <a:latin typeface="Calibri"/>
              </a:rPr>
              <a:t>Observing animals can also guide harvesting. When birds, insects, or other animals behave in a certain way, it can tell people when a resource is ready without damaging the ecosystem.</a:t>
            </a:r>
          </a:p>
        </p:txBody>
      </p:sp>
      <p:sp>
        <p:nvSpPr>
          <p:cNvPr id="13" name="Rectangle 12"/>
          <p:cNvSpPr/>
          <p:nvPr/>
        </p:nvSpPr>
        <p:spPr>
          <a:xfrm>
            <a:off x="913719" y="4946188"/>
            <a:ext cx="7168913"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3429" y="5138320"/>
            <a:ext cx="149487" cy="149487"/>
          </a:xfrm>
          <a:prstGeom prst="ellipse">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13719" y="5028131"/>
            <a:ext cx="7168913" cy="1289868"/>
          </a:xfrm>
          <a:prstGeom prst="rect">
            <a:avLst/>
          </a:prstGeom>
          <a:noFill/>
        </p:spPr>
        <p:txBody>
          <a:bodyPr wrap="square"/>
          <a:lstStyle/>
          <a:p>
            <a:pPr algn="l"/>
            <a:r>
              <a:rPr sz="1800" b="0" i="0">
                <a:solidFill>
                  <a:srgbClr val="121F21"/>
                </a:solidFill>
                <a:latin typeface="Calibri"/>
              </a:rPr>
              <a:t>Seasonal knowledge is built from long-term observation across generations, not from a single day of weather. That makes it a practical system for living with change rather than simply recording it.</a:t>
            </a:r>
          </a:p>
        </p:txBody>
      </p:sp>
      <p:sp>
        <p:nvSpPr>
          <p:cNvPr id="16" name="Rectangle 15"/>
          <p:cNvSpPr/>
          <p:nvPr/>
        </p:nvSpPr>
        <p:spPr>
          <a:xfrm>
            <a:off x="0" y="6764571"/>
            <a:ext cx="12192119" cy="93429"/>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B6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Trebuchet MS"/>
              </a:rPr>
              <a:t>Traditional Burning</a:t>
            </a:r>
          </a:p>
        </p:txBody>
      </p:sp>
      <p:pic>
        <p:nvPicPr>
          <p:cNvPr id="5" name="Picture 4" descr="tmprqemn5do.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1F21"/>
                </a:solidFill>
                <a:latin typeface="Calibri"/>
              </a:rPr>
              <a:t>Traditional burning is a land management practice used by First Nations Australians to care for Country. Small, carefully timed fires can reduce fuel build-up and create conditions that support certain plants and animals.</a:t>
            </a:r>
          </a:p>
        </p:txBody>
      </p:sp>
      <p:sp>
        <p:nvSpPr>
          <p:cNvPr id="8" name="Oval 7"/>
          <p:cNvSpPr/>
          <p:nvPr/>
        </p:nvSpPr>
        <p:spPr>
          <a:xfrm>
            <a:off x="6042059" y="3600000"/>
            <a:ext cx="108000" cy="108000"/>
          </a:xfrm>
          <a:prstGeom prst="ellipse">
            <a:avLst/>
          </a:prstGeom>
          <a:solidFill>
            <a:srgbClr val="7CB6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97E"/>
                </a:solidFill>
                <a:latin typeface="Calibri"/>
              </a:rPr>
              <a:t>e.g.  In some landscapes, burning at the right time can encourage the growth of plants used for food and attract grazing animals back into healthier country. It is a deliberate management choice, shaped by deep knowledge of fire, plants, weather, and place.</a:t>
            </a:r>
          </a:p>
        </p:txBody>
      </p:sp>
      <p:sp>
        <p:nvSpPr>
          <p:cNvPr id="10" name="Rectangle 9"/>
          <p:cNvSpPr/>
          <p:nvPr/>
        </p:nvSpPr>
        <p:spPr>
          <a:xfrm>
            <a:off x="0" y="6768000"/>
            <a:ext cx="12192119" cy="90000"/>
          </a:xfrm>
          <a:prstGeom prst="rect">
            <a:avLst/>
          </a:prstGeom>
          <a:solidFill>
            <a:srgbClr val="2571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0ncv5mna.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3700" b="1" i="0">
                <a:solidFill>
                  <a:srgbClr val="FFFFFF"/>
                </a:solidFill>
                <a:latin typeface="Trebuchet MS"/>
              </a:rPr>
              <a:t>First Nations Australians classify ecosystems by relationships, and that makes Country easier to read, protect, and care for.</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6C0"/>
                </a:solidFill>
                <a:latin typeface="Calibri"/>
              </a:rPr>
              <a:t>This lesson has shown that knowledge can come from linked observations of plants, animals, seasons, and fire. When those relationships are passed down through generations, they become a powerful way to manage ecosystems over time.</a:t>
            </a:r>
          </a:p>
        </p:txBody>
      </p:sp>
      <p:sp>
        <p:nvSpPr>
          <p:cNvPr id="6" name="Rectangle 5"/>
          <p:cNvSpPr/>
          <p:nvPr/>
        </p:nvSpPr>
        <p:spPr>
          <a:xfrm>
            <a:off x="0" y="6768000"/>
            <a:ext cx="12192119" cy="90000"/>
          </a:xfrm>
          <a:prstGeom prst="rect">
            <a:avLst/>
          </a:prstGeom>
          <a:solidFill>
            <a:srgbClr val="2FDA7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