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Set up the lesson question: motives for migration through sources.</a:t>
            </a:r>
          </a:p>
          <a:p>
            <a:r>
              <a:t>Opening hook — say this: "Imagine leaving everything behind to move to a new country. What might drive someone to make such a big decision?"</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They moved mainly because factory work offered better pay and a chance of a more secure life. | Q2: People moved because towns offered work and opportunities, even when city life was difficult. | Q3: It is useful for showing one possible reason people were attracted to migrate, but it may exaggerate the truth.</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tightly linked to the lesson question.</a:t>
            </a:r>
          </a:p>
          <a:p>
            <a:r>
              <a:t>- Ask students to use at least one source type in their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students will use evidence, not guesses.</a:t>
            </a:r>
          </a:p>
          <a:p>
            <a:r>
              <a:t>- Link success criteria to the source work later in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Capture a few ideas on the board as possible motivations.</a:t>
            </a:r>
          </a:p>
          <a:p>
            <a:r>
              <a:t>- Do not correct answers yet; use them as a bridge into the content.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definitions short and linked to migration.</a:t>
            </a:r>
          </a:p>
          <a:p>
            <a:r>
              <a:t>- Ask students which words feel familiar and which feel new.</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Anchor the lesson in the broad idea of migration first.</a:t>
            </a:r>
          </a:p>
          <a:p>
            <a:r>
              <a:t>- Stress that motives can be mixed, not single-cause.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contrast explicit: away from home versus towards a new place.</a:t>
            </a:r>
          </a:p>
          <a:p>
            <a:r>
              <a:t>- Use the Irish famine and Australian land example when discussing the columns.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students focused on the three source-analysis ideas.</a:t>
            </a:r>
          </a:p>
          <a:p>
            <a:r>
              <a:t>- Remind them that useful and reliable are related, but not identical.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Give students 2-3 short primary source extracts from the examples or similar nineteenth-century sources.</a:t>
            </a:r>
          </a:p>
          <a:p>
            <a:r>
              <a:t>- Collect one strong annotation as a model on the board.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takeaway students should remember.</a:t>
            </a:r>
          </a:p>
          <a:p>
            <a:r>
              <a:t>- Link it back to the question about motives and sources.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8ch6_z99.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800" b="1" i="0">
                <a:solidFill>
                  <a:srgbClr val="FFFFFF"/>
                </a:solidFill>
                <a:latin typeface="Calibri Light"/>
              </a:rPr>
              <a:t>Why People Moved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reading historical sources for migration motives</a:t>
            </a:r>
          </a:p>
        </p:txBody>
      </p:sp>
      <p:sp>
        <p:nvSpPr>
          <p:cNvPr id="8" name="Rectangle 7"/>
          <p:cNvSpPr/>
          <p:nvPr/>
        </p:nvSpPr>
        <p:spPr>
          <a:xfrm>
            <a:off x="0" y="6757200"/>
            <a:ext cx="12192119" cy="1008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50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912"/>
                </a:solidFill>
                <a:latin typeface="Calibri"/>
              </a:rPr>
              <a:t>Q1.  A student reads a diary entry from 1842: “The mill takes most of my day, yet I am told wages are better here than in the village. I stay because my family can survive on the pay.” What is the best explanation of why this person migrated?</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912"/>
                </a:solidFill>
                <a:latin typeface="Calibri"/>
              </a:rPr>
              <a:t>A.  They moved mainly because factory work offered better pay and a chance of a more secure life.</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912"/>
                </a:solidFill>
                <a:latin typeface="Calibri"/>
              </a:rPr>
              <a:t>B.  They moved mainly because they were forced to leave by the government.</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912"/>
                </a:solidFill>
                <a:latin typeface="Calibri"/>
              </a:rPr>
              <a:t>C.  They moved mainly because they wanted to travel for entertainment.</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912"/>
                </a:solidFill>
                <a:latin typeface="Calibri"/>
              </a:rPr>
              <a:t>D.  They moved mainly because they disliked all rural life and wanted to live near the sea.</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912"/>
                </a:solidFill>
                <a:latin typeface="Calibri"/>
              </a:rPr>
              <a:t>Q2.  A letter from a migrant in 1851 says: “I miss home, but here there is work every day and enough money to send back to my children. The town is crowded, yet there are opportunities here.” What does this source most strongly suggest about migration during the Industrial Revolution?</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912"/>
                </a:solidFill>
                <a:latin typeface="Calibri"/>
              </a:rPr>
              <a:t>A.  People only moved because they were escaping persecution.</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912"/>
                </a:solidFill>
                <a:latin typeface="Calibri"/>
              </a:rPr>
              <a:t>B.  People moved because towns offered work and opportunities, even when city life was difficult.</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912"/>
                </a:solidFill>
                <a:latin typeface="Calibri"/>
              </a:rPr>
              <a:t>C.  People moved because life in towns was always healthier than life in the countryside.</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912"/>
                </a:solidFill>
                <a:latin typeface="Calibri"/>
              </a:rPr>
              <a:t>D.  People moved because they expected to become rich quickly with no hardships.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912"/>
                </a:solidFill>
                <a:latin typeface="Calibri"/>
              </a:rPr>
              <a:t>Q3.  A historian is studying why families moved to industrial cities. They have a newspaper advert from 1830 promising “steady wages and honest employment,” but they also know adverts are designed to persuade people. How should the historian judge this source?</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912"/>
                </a:solidFill>
                <a:latin typeface="Calibri"/>
              </a:rPr>
              <a:t>A.  It is completely unreliable, so it should be ignored.</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912"/>
                </a:solidFill>
                <a:latin typeface="Calibri"/>
              </a:rPr>
              <a:t>B.  It is useful for showing one possible reason people were attracted to migrate, but it may exaggerate the truth.</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912"/>
                </a:solidFill>
                <a:latin typeface="Calibri"/>
              </a:rPr>
              <a:t>C.  It proves that every migrant definitely earned high wages.</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912"/>
                </a:solidFill>
                <a:latin typeface="Calibri"/>
              </a:rPr>
              <a:t>D.  It is only useful if it explains the entire history of urbanisation by itself.</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0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DA2F40"/>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Why did people move during the Industrial Revolution, and how can we understand their motivations through historical sources?</a:t>
            </a:r>
          </a:p>
        </p:txBody>
      </p:sp>
      <p:sp>
        <p:nvSpPr>
          <p:cNvPr id="5" name="Rectangle 4"/>
          <p:cNvSpPr/>
          <p:nvPr/>
        </p:nvSpPr>
        <p:spPr>
          <a:xfrm>
            <a:off x="5556059" y="1260000"/>
            <a:ext cx="1080000" cy="432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7E50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People migrated during the Industrial Revolution for different reasons, including hardship at home and opportunities in another place.</a:t>
            </a:r>
          </a:p>
        </p:txBody>
      </p:sp>
      <p:sp>
        <p:nvSpPr>
          <p:cNvPr id="9" name="Oval 8"/>
          <p:cNvSpPr/>
          <p:nvPr/>
        </p:nvSpPr>
        <p:spPr>
          <a:xfrm>
            <a:off x="540000" y="3066750"/>
            <a:ext cx="306000" cy="306000"/>
          </a:xfrm>
          <a:prstGeom prst="ellipse">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7E50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Push factors such as famine, unemployment, and persecution helped drive people away from where they lived.</a:t>
            </a:r>
          </a:p>
        </p:txBody>
      </p:sp>
      <p:sp>
        <p:nvSpPr>
          <p:cNvPr id="12" name="Oval 11"/>
          <p:cNvSpPr/>
          <p:nvPr/>
        </p:nvSpPr>
        <p:spPr>
          <a:xfrm>
            <a:off x="540000" y="4205250"/>
            <a:ext cx="306000" cy="306000"/>
          </a:xfrm>
          <a:prstGeom prst="ellipse">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7E50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Pull factors such as land, wages, and freedom attracted migrants to new places like Australia and America.</a:t>
            </a:r>
          </a:p>
        </p:txBody>
      </p:sp>
      <p:sp>
        <p:nvSpPr>
          <p:cNvPr id="15" name="Oval 14"/>
          <p:cNvSpPr/>
          <p:nvPr/>
        </p:nvSpPr>
        <p:spPr>
          <a:xfrm>
            <a:off x="540000" y="5343750"/>
            <a:ext cx="306000" cy="306000"/>
          </a:xfrm>
          <a:prstGeom prst="ellipse">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7E50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Primary sources such as letters and diaries are useful because they show what migrants thought and said at the time.</a:t>
            </a:r>
          </a:p>
        </p:txBody>
      </p:sp>
      <p:sp>
        <p:nvSpPr>
          <p:cNvPr id="18" name="Rounded Rectangle 17"/>
          <p:cNvSpPr/>
          <p:nvPr/>
        </p:nvSpPr>
        <p:spPr>
          <a:xfrm>
            <a:off x="540000" y="6174001"/>
            <a:ext cx="11112119" cy="503999"/>
          </a:xfrm>
          <a:prstGeom prst="roundRect">
            <a:avLst>
              <a:gd name="adj" fmla="val 4000"/>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7E5025"/>
                </a:solidFill>
                <a:latin typeface="Calibri"/>
              </a:rPr>
              <a:t>Exit ticket:  In two sentences, explain migration motivations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9D7C"/>
                </a:solidFill>
                <a:latin typeface="Calibri"/>
              </a:rPr>
              <a:t>LEARNING INTENTION</a:t>
            </a:r>
          </a:p>
        </p:txBody>
      </p:sp>
      <p:sp>
        <p:nvSpPr>
          <p:cNvPr id="4" name="Rectangle 3"/>
          <p:cNvSpPr/>
          <p:nvPr/>
        </p:nvSpPr>
        <p:spPr>
          <a:xfrm>
            <a:off x="540000" y="827999"/>
            <a:ext cx="720000" cy="36000"/>
          </a:xfrm>
          <a:prstGeom prst="rect">
            <a:avLst/>
          </a:prstGeom>
          <a:solidFill>
            <a:srgbClr val="C09D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apply source analysis skills to identify and explain migration motivations from primary sources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5025"/>
                </a:solidFill>
                <a:latin typeface="Calibri"/>
              </a:rPr>
              <a:t>SUCCESS CRITERIA</a:t>
            </a:r>
          </a:p>
        </p:txBody>
      </p:sp>
      <p:sp>
        <p:nvSpPr>
          <p:cNvPr id="8" name="Rectangle 7"/>
          <p:cNvSpPr/>
          <p:nvPr/>
        </p:nvSpPr>
        <p:spPr>
          <a:xfrm>
            <a:off x="5760000" y="827999"/>
            <a:ext cx="720000" cy="36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211912"/>
                </a:solidFill>
                <a:latin typeface="Calibri"/>
              </a:rPr>
              <a:t>I can describe different migration motives using historical evidence</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211912"/>
                </a:solidFill>
                <a:latin typeface="Calibri"/>
              </a:rPr>
              <a:t>I can compare push and pull factors in at least two examples</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211912"/>
                </a:solidFill>
                <a:latin typeface="Calibri"/>
              </a:rPr>
              <a:t>I can judge how a source helps reveal a migrant’s reasons for moving</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0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silently first, then compare your ideas with a partner before sharing one thought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5025"/>
                </a:solidFill>
                <a:latin typeface="Calibri Light"/>
              </a:rPr>
              <a:t>Moving for a Better Life</a:t>
            </a:r>
          </a:p>
        </p:txBody>
      </p:sp>
      <p:sp>
        <p:nvSpPr>
          <p:cNvPr id="9" name="Rectangle 8"/>
          <p:cNvSpPr/>
          <p:nvPr/>
        </p:nvSpPr>
        <p:spPr>
          <a:xfrm>
            <a:off x="540000" y="1116000"/>
            <a:ext cx="1260000" cy="432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912"/>
                </a:solidFill>
                <a:latin typeface="Calibri"/>
              </a:rPr>
              <a:t>Imagine leaving everything behind to move to a new country. What might drive someone to make such a big decision?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912"/>
                </a:solidFill>
                <a:latin typeface="Calibri"/>
              </a:rPr>
              <a:t>Do you think people in the 1800s moved for the same reasons as people move today?</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0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025"/>
                </a:solidFill>
                <a:latin typeface="Calibri Light"/>
              </a:rPr>
              <a:t>Key Vocabulary</a:t>
            </a:r>
          </a:p>
        </p:txBody>
      </p:sp>
      <p:sp>
        <p:nvSpPr>
          <p:cNvPr id="3" name="Rectangle 2"/>
          <p:cNvSpPr/>
          <p:nvPr/>
        </p:nvSpPr>
        <p:spPr>
          <a:xfrm>
            <a:off x="540000" y="1170000"/>
            <a:ext cx="1260000" cy="504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5025"/>
                </a:solidFill>
                <a:latin typeface="Calibri Light"/>
              </a:rPr>
              <a:t>INDUSTRIAL REVOLUTION</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912"/>
                </a:solidFill>
                <a:latin typeface="Calibri"/>
              </a:rPr>
              <a:t>A time when machines changed how goods were made, work was organised, and people lived.</a:t>
            </a:r>
          </a:p>
        </p:txBody>
      </p:sp>
      <p:sp>
        <p:nvSpPr>
          <p:cNvPr id="9" name="Rounded Rectangle 8"/>
          <p:cNvSpPr/>
          <p:nvPr/>
        </p:nvSpPr>
        <p:spPr>
          <a:xfrm>
            <a:off x="6204059" y="282228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DA2F40"/>
                </a:solidFill>
                <a:latin typeface="Calibri Light"/>
              </a:rPr>
              <a:t>MIGRATION</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912"/>
                </a:solidFill>
                <a:latin typeface="Calibri"/>
              </a:rPr>
              <a:t>The movement of people from one place to another to improve life or escape problems.</a:t>
            </a:r>
          </a:p>
        </p:txBody>
      </p:sp>
      <p:sp>
        <p:nvSpPr>
          <p:cNvPr id="13" name="Rounded Rectangle 12"/>
          <p:cNvSpPr/>
          <p:nvPr/>
        </p:nvSpPr>
        <p:spPr>
          <a:xfrm>
            <a:off x="540000" y="389700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5025"/>
                </a:solidFill>
                <a:latin typeface="Calibri Light"/>
              </a:rPr>
              <a:t>PERSECUTION</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912"/>
                </a:solidFill>
                <a:latin typeface="Calibri"/>
              </a:rPr>
              <a:t>Unfair treatment of people because of their religion, ethnicity, or beliefs.</a:t>
            </a:r>
          </a:p>
        </p:txBody>
      </p:sp>
      <p:sp>
        <p:nvSpPr>
          <p:cNvPr id="17" name="Rounded Rectangle 16"/>
          <p:cNvSpPr/>
          <p:nvPr/>
        </p:nvSpPr>
        <p:spPr>
          <a:xfrm>
            <a:off x="6204059" y="389700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DA2F40"/>
                </a:solidFill>
                <a:latin typeface="Calibri Light"/>
              </a:rPr>
              <a:t>URBANISATION</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912"/>
                </a:solidFill>
                <a:latin typeface="Calibri"/>
              </a:rPr>
              <a:t>The growth of towns and cities as more people move into urban areas for work.</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D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Migration</a:t>
            </a:r>
          </a:p>
        </p:txBody>
      </p:sp>
      <p:pic>
        <p:nvPicPr>
          <p:cNvPr id="5" name="Picture 4" descr="tmpbx8vnuj4.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3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912"/>
                </a:solidFill>
                <a:latin typeface="Calibri"/>
              </a:rPr>
              <a:t>Migration is the movement of people from one place to another, often because they hoped life would be safer, easier, or more prosperous. Historians look for evidence of both hardship and opportunity to understand why the move happened.</a:t>
            </a:r>
          </a:p>
        </p:txBody>
      </p:sp>
      <p:sp>
        <p:nvSpPr>
          <p:cNvPr id="8" name="Oval 7"/>
          <p:cNvSpPr/>
          <p:nvPr/>
        </p:nvSpPr>
        <p:spPr>
          <a:xfrm>
            <a:off x="6042059" y="3600000"/>
            <a:ext cx="108000" cy="108000"/>
          </a:xfrm>
          <a:prstGeom prst="ellipse">
            <a:avLst/>
          </a:prstGeom>
          <a:solidFill>
            <a:srgbClr val="C09D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A58"/>
                </a:solidFill>
                <a:latin typeface="Calibri"/>
              </a:rPr>
              <a:t>e.g.  In the 1800s, a family leaving England for Australia might have hoped for land, steady work, and better living conditions. Their decision was not simply about travel; it was about weighing risk against the chance of building a new future in a colony that advertised opportunity.</a:t>
            </a:r>
          </a:p>
        </p:txBody>
      </p:sp>
      <p:sp>
        <p:nvSpPr>
          <p:cNvPr id="10" name="Rectangle 9"/>
          <p:cNvSpPr/>
          <p:nvPr/>
        </p:nvSpPr>
        <p:spPr>
          <a:xfrm>
            <a:off x="0" y="6768000"/>
            <a:ext cx="12192119" cy="900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025"/>
                </a:solidFill>
                <a:latin typeface="Calibri Light"/>
              </a:rPr>
              <a:t>Push Factors and Pull Factors</a:t>
            </a:r>
          </a:p>
        </p:txBody>
      </p:sp>
      <p:sp>
        <p:nvSpPr>
          <p:cNvPr id="3" name="Rectangle 2"/>
          <p:cNvSpPr/>
          <p:nvPr/>
        </p:nvSpPr>
        <p:spPr>
          <a:xfrm>
            <a:off x="540000" y="1170000"/>
            <a:ext cx="1260000" cy="504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6075" cy="4986000"/>
          </a:xfrm>
          <a:prstGeom prst="roundRect">
            <a:avLst>
              <a:gd name="adj" fmla="val 203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0075" cy="43200"/>
          </a:xfrm>
          <a:prstGeom prst="rect">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4075" cy="288000"/>
          </a:xfrm>
          <a:prstGeom prst="rect">
            <a:avLst/>
          </a:prstGeom>
          <a:noFill/>
        </p:spPr>
        <p:txBody>
          <a:bodyPr wrap="square"/>
          <a:lstStyle/>
          <a:p>
            <a:pPr algn="l"/>
            <a:r>
              <a:rPr sz="1400" b="1" i="0">
                <a:solidFill>
                  <a:srgbClr val="7E5025"/>
                </a:solidFill>
                <a:latin typeface="Calibri Light"/>
              </a:rPr>
              <a:t>PUSH FACTORS</a:t>
            </a:r>
          </a:p>
        </p:txBody>
      </p:sp>
      <p:sp>
        <p:nvSpPr>
          <p:cNvPr id="8" name="TextBox 7"/>
          <p:cNvSpPr txBox="1"/>
          <p:nvPr/>
        </p:nvSpPr>
        <p:spPr>
          <a:xfrm>
            <a:off x="756000" y="1872000"/>
            <a:ext cx="5004075" cy="4302000"/>
          </a:xfrm>
          <a:prstGeom prst="rect">
            <a:avLst/>
          </a:prstGeom>
          <a:noFill/>
        </p:spPr>
        <p:txBody>
          <a:bodyPr wrap="square"/>
          <a:lstStyle/>
          <a:p>
            <a:pPr algn="l"/>
            <a:r>
              <a:rPr sz="1800" b="0" i="0">
                <a:solidFill>
                  <a:srgbClr val="211912"/>
                </a:solidFill>
                <a:latin typeface="Calibri"/>
              </a:rPr>
              <a:t>Push factors are pressures that make people want to leave home. Unemployment, famine, violence, or persecution can make daily life feel impossible or unsafe. In the Industrial Revolution, people often left when they could not feed their families or had no stable work. The important idea is that the pressure starts where they live now.</a:t>
            </a:r>
          </a:p>
        </p:txBody>
      </p:sp>
      <p:sp>
        <p:nvSpPr>
          <p:cNvPr id="9" name="Rounded Rectangle 8"/>
          <p:cNvSpPr/>
          <p:nvPr/>
        </p:nvSpPr>
        <p:spPr>
          <a:xfrm>
            <a:off x="6216044" y="1332000"/>
            <a:ext cx="5436075" cy="4986000"/>
          </a:xfrm>
          <a:prstGeom prst="roundRect">
            <a:avLst>
              <a:gd name="adj" fmla="val 203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4044" y="1386000"/>
            <a:ext cx="5220075" cy="432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32044" y="1530000"/>
            <a:ext cx="5004075" cy="288000"/>
          </a:xfrm>
          <a:prstGeom prst="rect">
            <a:avLst/>
          </a:prstGeom>
          <a:noFill/>
        </p:spPr>
        <p:txBody>
          <a:bodyPr wrap="square"/>
          <a:lstStyle/>
          <a:p>
            <a:pPr algn="l"/>
            <a:r>
              <a:rPr sz="1400" b="1" i="0">
                <a:solidFill>
                  <a:srgbClr val="DA2F40"/>
                </a:solidFill>
                <a:latin typeface="Calibri Light"/>
              </a:rPr>
              <a:t>PULL FACTORS</a:t>
            </a:r>
          </a:p>
        </p:txBody>
      </p:sp>
      <p:sp>
        <p:nvSpPr>
          <p:cNvPr id="12" name="TextBox 11"/>
          <p:cNvSpPr txBox="1"/>
          <p:nvPr/>
        </p:nvSpPr>
        <p:spPr>
          <a:xfrm>
            <a:off x="6432044" y="1872000"/>
            <a:ext cx="5004075" cy="4302000"/>
          </a:xfrm>
          <a:prstGeom prst="rect">
            <a:avLst/>
          </a:prstGeom>
          <a:noFill/>
        </p:spPr>
        <p:txBody>
          <a:bodyPr wrap="square"/>
          <a:lstStyle/>
          <a:p>
            <a:pPr algn="l"/>
            <a:r>
              <a:rPr sz="1800" b="0" i="0">
                <a:solidFill>
                  <a:srgbClr val="211912"/>
                </a:solidFill>
                <a:latin typeface="Calibri"/>
              </a:rPr>
              <a:t>Pull factors are attractions that draw people towards a new place. Job opportunities, land, freedom, and family networks could make another country seem worth the journey. A family might move because newspapers, letters, or recruiters promised a better life than the one they knew. The important idea is that the attraction comes from the destination.</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025"/>
                </a:solidFill>
                <a:latin typeface="Calibri Light"/>
              </a:rPr>
              <a:t>Reading Primary Sources for Migration</a:t>
            </a:r>
          </a:p>
        </p:txBody>
      </p:sp>
      <p:sp>
        <p:nvSpPr>
          <p:cNvPr id="3" name="Rectangle 2"/>
          <p:cNvSpPr/>
          <p:nvPr/>
        </p:nvSpPr>
        <p:spPr>
          <a:xfrm>
            <a:off x="540000" y="1170000"/>
            <a:ext cx="1260000" cy="504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gnyh1jp0.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2296" y="1411599"/>
            <a:ext cx="147673" cy="147673"/>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9184" y="1332000"/>
            <a:ext cx="7175262" cy="945736"/>
          </a:xfrm>
          <a:prstGeom prst="rect">
            <a:avLst/>
          </a:prstGeom>
          <a:noFill/>
        </p:spPr>
        <p:txBody>
          <a:bodyPr wrap="square"/>
          <a:lstStyle/>
          <a:p>
            <a:pPr algn="l"/>
            <a:r>
              <a:rPr sz="1400" b="0" i="0">
                <a:solidFill>
                  <a:srgbClr val="211912"/>
                </a:solidFill>
                <a:latin typeface="Calibri"/>
              </a:rPr>
              <a:t>A primary source is an original item from the time being studied, such as a letter, diary entry, advert, or newspaper report. These sources can reveal what people said, felt, and wanted at the time, which helps historians avoid relying only on later summaries.</a:t>
            </a:r>
          </a:p>
        </p:txBody>
      </p:sp>
      <p:sp>
        <p:nvSpPr>
          <p:cNvPr id="8" name="Rectangle 7"/>
          <p:cNvSpPr/>
          <p:nvPr/>
        </p:nvSpPr>
        <p:spPr>
          <a:xfrm>
            <a:off x="909184" y="2316684"/>
            <a:ext cx="717526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2296" y="2449631"/>
            <a:ext cx="147673" cy="147673"/>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9184" y="2370032"/>
            <a:ext cx="7175262" cy="732376"/>
          </a:xfrm>
          <a:prstGeom prst="rect">
            <a:avLst/>
          </a:prstGeom>
          <a:noFill/>
        </p:spPr>
        <p:txBody>
          <a:bodyPr wrap="square"/>
          <a:lstStyle/>
          <a:p>
            <a:pPr algn="l"/>
            <a:r>
              <a:rPr sz="1400" b="0" i="0">
                <a:solidFill>
                  <a:srgbClr val="211912"/>
                </a:solidFill>
                <a:latin typeface="Calibri"/>
              </a:rPr>
              <a:t>Source reliability asks how trustworthy a source is. A source may be reliable about what the writer believed, but less reliable about the whole story if the writer was biased, frightened, or trying to persuade someone.</a:t>
            </a:r>
          </a:p>
        </p:txBody>
      </p:sp>
      <p:sp>
        <p:nvSpPr>
          <p:cNvPr id="11" name="Rectangle 10"/>
          <p:cNvSpPr/>
          <p:nvPr/>
        </p:nvSpPr>
        <p:spPr>
          <a:xfrm>
            <a:off x="909184" y="3141356"/>
            <a:ext cx="717526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2296" y="3274303"/>
            <a:ext cx="147673" cy="147673"/>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09184" y="3194704"/>
            <a:ext cx="7175262" cy="945736"/>
          </a:xfrm>
          <a:prstGeom prst="rect">
            <a:avLst/>
          </a:prstGeom>
          <a:noFill/>
        </p:spPr>
        <p:txBody>
          <a:bodyPr wrap="square"/>
          <a:lstStyle/>
          <a:p>
            <a:pPr algn="l"/>
            <a:r>
              <a:rPr sz="1400" b="0" i="0">
                <a:solidFill>
                  <a:srgbClr val="211912"/>
                </a:solidFill>
                <a:latin typeface="Calibri"/>
              </a:rPr>
              <a:t>Source usefulness asks how well a source helps answer a particular historical question. A source can be useful even if it is not perfectly reliable, because a clue about fear, hope, or work can still help explain migration motives.</a:t>
            </a:r>
          </a:p>
        </p:txBody>
      </p:sp>
      <p:sp>
        <p:nvSpPr>
          <p:cNvPr id="14" name="Rectangle 13"/>
          <p:cNvSpPr/>
          <p:nvPr/>
        </p:nvSpPr>
        <p:spPr>
          <a:xfrm>
            <a:off x="909184" y="4179388"/>
            <a:ext cx="717526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2296" y="4312335"/>
            <a:ext cx="147673" cy="147673"/>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09184" y="4232736"/>
            <a:ext cx="7175262" cy="945736"/>
          </a:xfrm>
          <a:prstGeom prst="rect">
            <a:avLst/>
          </a:prstGeom>
          <a:noFill/>
        </p:spPr>
        <p:txBody>
          <a:bodyPr wrap="square"/>
          <a:lstStyle/>
          <a:p>
            <a:pPr algn="l"/>
            <a:r>
              <a:rPr sz="1400" b="0" i="0">
                <a:solidFill>
                  <a:srgbClr val="211912"/>
                </a:solidFill>
                <a:latin typeface="Calibri"/>
              </a:rPr>
              <a:t>In the Industrial Revolution, a diary might mention hunger, wages, or long factory hours, while a letter home might praise opportunity in another country. Historians compare these details to decide what the source can and cannot prove.</a:t>
            </a:r>
          </a:p>
        </p:txBody>
      </p:sp>
      <p:sp>
        <p:nvSpPr>
          <p:cNvPr id="17" name="Rectangle 16"/>
          <p:cNvSpPr/>
          <p:nvPr/>
        </p:nvSpPr>
        <p:spPr>
          <a:xfrm>
            <a:off x="909184" y="5217420"/>
            <a:ext cx="717526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32296" y="5350367"/>
            <a:ext cx="147673" cy="147673"/>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909184" y="5270768"/>
            <a:ext cx="7175262" cy="945736"/>
          </a:xfrm>
          <a:prstGeom prst="rect">
            <a:avLst/>
          </a:prstGeom>
          <a:noFill/>
        </p:spPr>
        <p:txBody>
          <a:bodyPr wrap="square"/>
          <a:lstStyle/>
          <a:p>
            <a:pPr algn="l"/>
            <a:r>
              <a:rPr sz="1400" b="0" i="0">
                <a:solidFill>
                  <a:srgbClr val="211912"/>
                </a:solidFill>
                <a:latin typeface="Calibri"/>
              </a:rPr>
              <a:t>A young woman’s letters from America, for example, may be highly useful because they describe job chances and a new life. They still need checking against other sources because she may have emphasised the positives to reassure family back home.</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025"/>
                </a:solidFill>
                <a:latin typeface="Calibri Light"/>
              </a:rPr>
              <a:t>Source Detective: Sort the Evidence</a:t>
            </a:r>
          </a:p>
        </p:txBody>
      </p:sp>
      <p:sp>
        <p:nvSpPr>
          <p:cNvPr id="3" name="Rectangle 2"/>
          <p:cNvSpPr/>
          <p:nvPr/>
        </p:nvSpPr>
        <p:spPr>
          <a:xfrm>
            <a:off x="540000" y="1170000"/>
            <a:ext cx="1260000" cy="504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38194" cy="338194"/>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38194" cy="338194"/>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25867" y="1332000"/>
            <a:ext cx="10626252" cy="306000"/>
          </a:xfrm>
          <a:prstGeom prst="rect">
            <a:avLst/>
          </a:prstGeom>
          <a:noFill/>
        </p:spPr>
        <p:txBody>
          <a:bodyPr wrap="square"/>
          <a:lstStyle/>
          <a:p>
            <a:pPr algn="l"/>
            <a:r>
              <a:rPr sz="1800" b="1" i="0">
                <a:solidFill>
                  <a:srgbClr val="211912"/>
                </a:solidFill>
                <a:latin typeface="Calibri"/>
              </a:rPr>
              <a:t>Step 1</a:t>
            </a:r>
          </a:p>
        </p:txBody>
      </p:sp>
      <p:sp>
        <p:nvSpPr>
          <p:cNvPr id="8" name="TextBox 7"/>
          <p:cNvSpPr txBox="1"/>
          <p:nvPr/>
        </p:nvSpPr>
        <p:spPr>
          <a:xfrm>
            <a:off x="1025867" y="1638000"/>
            <a:ext cx="10626252" cy="463224"/>
          </a:xfrm>
          <a:prstGeom prst="rect">
            <a:avLst/>
          </a:prstGeom>
          <a:noFill/>
        </p:spPr>
        <p:txBody>
          <a:bodyPr wrap="square"/>
          <a:lstStyle/>
          <a:p>
            <a:pPr algn="l"/>
            <a:r>
              <a:rPr sz="1400" b="0" i="0">
                <a:solidFill>
                  <a:srgbClr val="7E6A58"/>
                </a:solidFill>
                <a:latin typeface="Calibri"/>
              </a:rPr>
              <a:t>Step 1 — Highlight words or phrases that show a push factor or a pull factor.</a:t>
            </a:r>
          </a:p>
        </p:txBody>
      </p:sp>
      <p:sp>
        <p:nvSpPr>
          <p:cNvPr id="9" name="Rectangle 8"/>
          <p:cNvSpPr/>
          <p:nvPr/>
        </p:nvSpPr>
        <p:spPr>
          <a:xfrm>
            <a:off x="1025867" y="2250009"/>
            <a:ext cx="1062625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3193"/>
            <a:ext cx="338194" cy="338194"/>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3193"/>
            <a:ext cx="338194" cy="338194"/>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25867" y="2377193"/>
            <a:ext cx="10626252" cy="306000"/>
          </a:xfrm>
          <a:prstGeom prst="rect">
            <a:avLst/>
          </a:prstGeom>
          <a:noFill/>
        </p:spPr>
        <p:txBody>
          <a:bodyPr wrap="square"/>
          <a:lstStyle/>
          <a:p>
            <a:pPr algn="l"/>
            <a:r>
              <a:rPr sz="1800" b="1" i="0">
                <a:solidFill>
                  <a:srgbClr val="211912"/>
                </a:solidFill>
                <a:latin typeface="Calibri"/>
              </a:rPr>
              <a:t>Step 2</a:t>
            </a:r>
          </a:p>
        </p:txBody>
      </p:sp>
      <p:sp>
        <p:nvSpPr>
          <p:cNvPr id="13" name="TextBox 12"/>
          <p:cNvSpPr txBox="1"/>
          <p:nvPr/>
        </p:nvSpPr>
        <p:spPr>
          <a:xfrm>
            <a:off x="1025867" y="2683193"/>
            <a:ext cx="10626252" cy="463224"/>
          </a:xfrm>
          <a:prstGeom prst="rect">
            <a:avLst/>
          </a:prstGeom>
          <a:noFill/>
        </p:spPr>
        <p:txBody>
          <a:bodyPr wrap="square"/>
          <a:lstStyle/>
          <a:p>
            <a:pPr algn="l"/>
            <a:r>
              <a:rPr sz="1400" b="0" i="0">
                <a:solidFill>
                  <a:srgbClr val="7E6A58"/>
                </a:solidFill>
                <a:latin typeface="Calibri"/>
              </a:rPr>
              <a:t>Step 2 — Label each source as more reliable, more useful, or both, and write one reason.</a:t>
            </a:r>
          </a:p>
        </p:txBody>
      </p:sp>
      <p:sp>
        <p:nvSpPr>
          <p:cNvPr id="14" name="Rectangle 13"/>
          <p:cNvSpPr/>
          <p:nvPr/>
        </p:nvSpPr>
        <p:spPr>
          <a:xfrm>
            <a:off x="1025867" y="3295202"/>
            <a:ext cx="1062625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8387"/>
            <a:ext cx="338194" cy="338194"/>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8387"/>
            <a:ext cx="338194" cy="338194"/>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25867" y="3422387"/>
            <a:ext cx="10626252" cy="306000"/>
          </a:xfrm>
          <a:prstGeom prst="rect">
            <a:avLst/>
          </a:prstGeom>
          <a:noFill/>
        </p:spPr>
        <p:txBody>
          <a:bodyPr wrap="square"/>
          <a:lstStyle/>
          <a:p>
            <a:pPr algn="l"/>
            <a:r>
              <a:rPr sz="1800" b="1" i="0">
                <a:solidFill>
                  <a:srgbClr val="211912"/>
                </a:solidFill>
                <a:latin typeface="Calibri"/>
              </a:rPr>
              <a:t>Step 3</a:t>
            </a:r>
          </a:p>
        </p:txBody>
      </p:sp>
      <p:sp>
        <p:nvSpPr>
          <p:cNvPr id="18" name="TextBox 17"/>
          <p:cNvSpPr txBox="1"/>
          <p:nvPr/>
        </p:nvSpPr>
        <p:spPr>
          <a:xfrm>
            <a:off x="1025867" y="3728387"/>
            <a:ext cx="10626252" cy="463224"/>
          </a:xfrm>
          <a:prstGeom prst="rect">
            <a:avLst/>
          </a:prstGeom>
          <a:noFill/>
        </p:spPr>
        <p:txBody>
          <a:bodyPr wrap="square"/>
          <a:lstStyle/>
          <a:p>
            <a:pPr algn="l"/>
            <a:r>
              <a:rPr sz="1400" b="0" i="0">
                <a:solidFill>
                  <a:srgbClr val="7E6A58"/>
                </a:solidFill>
                <a:latin typeface="Calibri"/>
              </a:rPr>
              <a:t>Step 3 — Link each source to migration by naming the motive it suggests.</a:t>
            </a:r>
          </a:p>
        </p:txBody>
      </p:sp>
      <p:sp>
        <p:nvSpPr>
          <p:cNvPr id="19" name="Rectangle 18"/>
          <p:cNvSpPr/>
          <p:nvPr/>
        </p:nvSpPr>
        <p:spPr>
          <a:xfrm>
            <a:off x="1025867" y="4340396"/>
            <a:ext cx="1062625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503581"/>
            <a:ext cx="338194" cy="338194"/>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503581"/>
            <a:ext cx="338194" cy="338194"/>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25867" y="4467581"/>
            <a:ext cx="10626252" cy="306000"/>
          </a:xfrm>
          <a:prstGeom prst="rect">
            <a:avLst/>
          </a:prstGeom>
          <a:noFill/>
        </p:spPr>
        <p:txBody>
          <a:bodyPr wrap="square"/>
          <a:lstStyle/>
          <a:p>
            <a:pPr algn="l"/>
            <a:r>
              <a:rPr sz="1800" b="1" i="0">
                <a:solidFill>
                  <a:srgbClr val="211912"/>
                </a:solidFill>
                <a:latin typeface="Calibri"/>
              </a:rPr>
              <a:t>Step 4</a:t>
            </a:r>
          </a:p>
        </p:txBody>
      </p:sp>
      <p:sp>
        <p:nvSpPr>
          <p:cNvPr id="23" name="TextBox 22"/>
          <p:cNvSpPr txBox="1"/>
          <p:nvPr/>
        </p:nvSpPr>
        <p:spPr>
          <a:xfrm>
            <a:off x="1025867" y="4773581"/>
            <a:ext cx="10626252" cy="463224"/>
          </a:xfrm>
          <a:prstGeom prst="rect">
            <a:avLst/>
          </a:prstGeom>
          <a:noFill/>
        </p:spPr>
        <p:txBody>
          <a:bodyPr wrap="square"/>
          <a:lstStyle/>
          <a:p>
            <a:pPr algn="l"/>
            <a:r>
              <a:rPr sz="1400" b="0" i="0">
                <a:solidFill>
                  <a:srgbClr val="7E6A58"/>
                </a:solidFill>
                <a:latin typeface="Calibri"/>
              </a:rPr>
              <a:t>Step 4 — Compare your answers with a partner and improve one annotation.</a:t>
            </a:r>
          </a:p>
        </p:txBody>
      </p:sp>
      <p:sp>
        <p:nvSpPr>
          <p:cNvPr id="24" name="Rectangle 23"/>
          <p:cNvSpPr/>
          <p:nvPr/>
        </p:nvSpPr>
        <p:spPr>
          <a:xfrm>
            <a:off x="1025867" y="5385590"/>
            <a:ext cx="10626252"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48775"/>
            <a:ext cx="338194" cy="338194"/>
          </a:xfrm>
          <a:prstGeom prst="ellipse">
            <a:avLst/>
          </a:prstGeom>
          <a:solidFill>
            <a:srgbClr val="7E50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48775"/>
            <a:ext cx="338194" cy="338194"/>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25867" y="5512775"/>
            <a:ext cx="10626252" cy="306000"/>
          </a:xfrm>
          <a:prstGeom prst="rect">
            <a:avLst/>
          </a:prstGeom>
          <a:noFill/>
        </p:spPr>
        <p:txBody>
          <a:bodyPr wrap="square"/>
          <a:lstStyle/>
          <a:p>
            <a:pPr algn="l"/>
            <a:r>
              <a:rPr sz="1800" b="1" i="0">
                <a:solidFill>
                  <a:srgbClr val="211912"/>
                </a:solidFill>
                <a:latin typeface="Calibri"/>
              </a:rPr>
              <a:t>Step 5</a:t>
            </a:r>
          </a:p>
        </p:txBody>
      </p:sp>
      <p:sp>
        <p:nvSpPr>
          <p:cNvPr id="28" name="TextBox 27"/>
          <p:cNvSpPr txBox="1"/>
          <p:nvPr/>
        </p:nvSpPr>
        <p:spPr>
          <a:xfrm>
            <a:off x="1025867" y="5818775"/>
            <a:ext cx="10626252" cy="463224"/>
          </a:xfrm>
          <a:prstGeom prst="rect">
            <a:avLst/>
          </a:prstGeom>
          <a:noFill/>
        </p:spPr>
        <p:txBody>
          <a:bodyPr wrap="square"/>
          <a:lstStyle/>
          <a:p>
            <a:pPr algn="l"/>
            <a:r>
              <a:rPr sz="1400" b="0" i="0">
                <a:solidFill>
                  <a:srgbClr val="7E6A58"/>
                </a:solidFill>
                <a:latin typeface="Calibri"/>
              </a:rPr>
              <a:t>Step 5 — Write one sentence explaining which source best answers the lesson question.</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vo4dzu5g.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700" b="1" i="0">
                <a:solidFill>
                  <a:srgbClr val="FFFFFF"/>
                </a:solidFill>
                <a:latin typeface="Calibri Light"/>
              </a:rPr>
              <a:t>Migrants in the Industrial Revolution moved for different reasons, and primary sources help historians uncover those motives.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9D7C"/>
                </a:solidFill>
                <a:latin typeface="Calibri"/>
              </a:rPr>
              <a:t>Some people were pushed out by poverty, famine, or persecution, while others were pulled by land, wages, or freedom. No single source tells the full story, so historians compare letters, diaries, and other evidence to build a stronger explanation.</a:t>
            </a:r>
          </a:p>
        </p:txBody>
      </p:sp>
      <p:sp>
        <p:nvSpPr>
          <p:cNvPr id="6" name="Rectangle 5"/>
          <p:cNvSpPr/>
          <p:nvPr/>
        </p:nvSpPr>
        <p:spPr>
          <a:xfrm>
            <a:off x="0" y="6768000"/>
            <a:ext cx="12192119" cy="90000"/>
          </a:xfrm>
          <a:prstGeom prst="rect">
            <a:avLst/>
          </a:prstGeom>
          <a:solidFill>
            <a:srgbClr val="DA2F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