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fair testing and better results.</a:t>
            </a:r>
          </a:p>
          <a:p>
            <a:r>
              <a:t>Opening hook — say this: "Did you know that even the best scientists make mistakes? Understanding and fixing these mistakes is what makes science better!"</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It is reliable because the results are very similar each time | Q2: Measure the distance on each surface and keep the same car, ramp and start point | Q3: Systematic error; line the ruler up correctly or use the zero mark properly</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answer the exit ticket in full sentences.</a:t>
            </a:r>
          </a:p>
          <a:p>
            <a:r>
              <a:t>- Remind them to use one lesson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students on evaluating methods, not just finishing an experiment.</a:t>
            </a:r>
          </a:p>
          <a:p>
            <a:r>
              <a:t>- Remind them that science improves by noticing problems.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repeat results and differences.</a:t>
            </a:r>
          </a:p>
          <a:p>
            <a:r>
              <a:t>- Do not correct answers yet; collect assumptions.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tied to experiments.</a:t>
            </a:r>
          </a:p>
          <a:p>
            <a:r>
              <a:t>- Use the terms later when discussing examples.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repeated results, not perfection.</a:t>
            </a:r>
          </a:p>
          <a:p>
            <a:r>
              <a:t>- Link reliability to repeating trials.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'measures the right thing'.</a:t>
            </a:r>
          </a:p>
          <a:p>
            <a:r>
              <a:t>- Unfair changes reduce validity.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why errors matter.</a:t>
            </a:r>
          </a:p>
          <a:p>
            <a:r>
              <a:t>- Use the toy car example to show practical error spotting.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Contrast unpredictable variation with repeated bias.</a:t>
            </a:r>
          </a:p>
          <a:p>
            <a:r>
              <a:t>- Make sure students notice the direction of the effect.</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Expect written annotations on the investigation sheet.</a:t>
            </a:r>
          </a:p>
          <a:p>
            <a:r>
              <a:t>- Push students to connect improvements to reliability or validity.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orz105k4.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600" b="1" i="0">
                <a:solidFill>
                  <a:srgbClr val="FFFFFF"/>
                </a:solidFill>
                <a:latin typeface="Trebuchet MS"/>
              </a:rPr>
              <a:t>Improving Our Science Investigations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finding errors and making better methods</a:t>
            </a:r>
          </a:p>
        </p:txBody>
      </p:sp>
      <p:sp>
        <p:nvSpPr>
          <p:cNvPr id="8" name="Rectangle 7"/>
          <p:cNvSpPr/>
          <p:nvPr/>
        </p:nvSpPr>
        <p:spPr>
          <a:xfrm>
            <a:off x="0" y="6757200"/>
            <a:ext cx="12192119" cy="1008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E77"/>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0"/>
                </a:solidFill>
                <a:latin typeface="Calibri"/>
              </a:rPr>
              <a:t>Q1.  A student rolls the same toy car down the same ramp four times and gets distances of 82 cm, 84 cm, 83 cm and 81 cm. What does this suggest about the investigation method?</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120"/>
                </a:solidFill>
                <a:latin typeface="Calibri"/>
              </a:rPr>
              <a:t>A.  It is reliable because the results are very similar each time</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120"/>
                </a:solidFill>
                <a:latin typeface="Calibri"/>
              </a:rPr>
              <a:t>B.  It is valid because the car travelled the longest distance</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120"/>
                </a:solidFill>
                <a:latin typeface="Calibri"/>
              </a:rPr>
              <a:t>C.  It is unreliable because the results are all different</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120"/>
                </a:solidFill>
                <a:latin typeface="Calibri"/>
              </a:rPr>
              <a:t>D.  It is invalid because the ramp was used more than once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0"/>
                </a:solidFill>
                <a:latin typeface="Calibri"/>
              </a:rPr>
              <a:t>Q2.  A class wants to find out whether changing the surface affects how far a toy car travels. Which change would make the investigation more valid?</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120"/>
                </a:solidFill>
                <a:latin typeface="Calibri"/>
              </a:rPr>
              <a:t>A.  Use different cars for each surface so the test is more interesting</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120"/>
                </a:solidFill>
                <a:latin typeface="Calibri"/>
              </a:rPr>
              <a:t>B.  Measure the distance on each surface and keep the same car, ramp and start point</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120"/>
                </a:solidFill>
                <a:latin typeface="Calibri"/>
              </a:rPr>
              <a:t>C.  Let each group choose any ramp height they want</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120"/>
                </a:solidFill>
                <a:latin typeface="Calibri"/>
              </a:rPr>
              <a:t>D.  Repeat the test on different days without recording the conditions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0"/>
                </a:solidFill>
                <a:latin typeface="Calibri"/>
              </a:rPr>
              <a:t>Q3.  A student uses a ruler to measure how far a toy car travels. Every result seems about 2 cm too low because the ruler was not lined up at zero. What type of error is this, and what is the best improvement?</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120"/>
                </a:solidFill>
                <a:latin typeface="Calibri"/>
              </a:rPr>
              <a:t>A.  Random error; repeat once more and ignore the ruler</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120"/>
                </a:solidFill>
                <a:latin typeface="Calibri"/>
              </a:rPr>
              <a:t>B.  Systematic error; line the ruler up correctly or use the zero mark properly</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120"/>
                </a:solidFill>
                <a:latin typeface="Calibri"/>
              </a:rPr>
              <a:t>C.  Random error; use a different colour car</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120"/>
                </a:solidFill>
                <a:latin typeface="Calibri"/>
              </a:rPr>
              <a:t>D.  Systematic error; change the surface each time</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E77"/>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1DED8B"/>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can we improve our scientific investigations by identifying errors and making improvements?</a:t>
            </a:r>
          </a:p>
        </p:txBody>
      </p:sp>
      <p:sp>
        <p:nvSpPr>
          <p:cNvPr id="5" name="Rectangle 4"/>
          <p:cNvSpPr/>
          <p:nvPr/>
        </p:nvSpPr>
        <p:spPr>
          <a:xfrm>
            <a:off x="5556059" y="1260000"/>
            <a:ext cx="1080000" cy="432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257E77"/>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Reliable investigations give similar results when trials are repeated, so repeated measurements help us trust patterns instead of guessing from one result.</a:t>
            </a:r>
          </a:p>
        </p:txBody>
      </p:sp>
      <p:sp>
        <p:nvSpPr>
          <p:cNvPr id="9" name="Oval 8"/>
          <p:cNvSpPr/>
          <p:nvPr/>
        </p:nvSpPr>
        <p:spPr>
          <a:xfrm>
            <a:off x="540000" y="3066750"/>
            <a:ext cx="306000" cy="306000"/>
          </a:xfrm>
          <a:prstGeom prst="ellipse">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257E77"/>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Valid investigations measure the right thing, which means the method must stay focused on the question and avoid testing the wrong variable.</a:t>
            </a:r>
          </a:p>
        </p:txBody>
      </p:sp>
      <p:sp>
        <p:nvSpPr>
          <p:cNvPr id="12" name="Oval 11"/>
          <p:cNvSpPr/>
          <p:nvPr/>
        </p:nvSpPr>
        <p:spPr>
          <a:xfrm>
            <a:off x="540000" y="4205250"/>
            <a:ext cx="306000" cy="306000"/>
          </a:xfrm>
          <a:prstGeom prst="ellipse">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257E77"/>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Errors can come from the method, the tools, or the person measuring; some are random and some are systematic, so scientists need to spot both.</a:t>
            </a:r>
          </a:p>
        </p:txBody>
      </p:sp>
      <p:sp>
        <p:nvSpPr>
          <p:cNvPr id="15" name="Oval 14"/>
          <p:cNvSpPr/>
          <p:nvPr/>
        </p:nvSpPr>
        <p:spPr>
          <a:xfrm>
            <a:off x="540000" y="5343750"/>
            <a:ext cx="306000" cy="306000"/>
          </a:xfrm>
          <a:prstGeom prst="ellipse">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257E77"/>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Improvements are changes to the method that reduce error and make future investigations more reliable and valid.</a:t>
            </a:r>
          </a:p>
        </p:txBody>
      </p:sp>
      <p:sp>
        <p:nvSpPr>
          <p:cNvPr id="18" name="Rounded Rectangle 17"/>
          <p:cNvSpPr/>
          <p:nvPr/>
        </p:nvSpPr>
        <p:spPr>
          <a:xfrm>
            <a:off x="540000" y="6174001"/>
            <a:ext cx="11112119" cy="503999"/>
          </a:xfrm>
          <a:prstGeom prst="roundRect">
            <a:avLst>
              <a:gd name="adj" fmla="val 4000"/>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257E77"/>
                </a:solidFill>
                <a:latin typeface="Calibri"/>
              </a:rPr>
              <a:t>Exit ticket:  In two sentences, explain reliability and give one real-world example from today's lesson.</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C0BB"/>
                </a:solidFill>
                <a:latin typeface="Calibri"/>
              </a:rPr>
              <a:t>LEARNING INTENTION</a:t>
            </a:r>
          </a:p>
        </p:txBody>
      </p:sp>
      <p:sp>
        <p:nvSpPr>
          <p:cNvPr id="4" name="Rectangle 3"/>
          <p:cNvSpPr/>
          <p:nvPr/>
        </p:nvSpPr>
        <p:spPr>
          <a:xfrm>
            <a:off x="540000" y="827999"/>
            <a:ext cx="720000" cy="36000"/>
          </a:xfrm>
          <a:prstGeom prst="rect">
            <a:avLst/>
          </a:prstGeom>
          <a:solidFill>
            <a:srgbClr val="7CC0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evaluate our investigation methods and identify possible sources of error and improvements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E77"/>
                </a:solidFill>
                <a:latin typeface="Calibri"/>
              </a:rPr>
              <a:t>SUCCESS CRITERIA</a:t>
            </a:r>
          </a:p>
        </p:txBody>
      </p:sp>
      <p:sp>
        <p:nvSpPr>
          <p:cNvPr id="8" name="Rectangle 7"/>
          <p:cNvSpPr/>
          <p:nvPr/>
        </p:nvSpPr>
        <p:spPr>
          <a:xfrm>
            <a:off x="5760000" y="827999"/>
            <a:ext cx="720000"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0"/>
                </a:solidFill>
                <a:latin typeface="Calibri"/>
              </a:rPr>
              <a:t>I can explain why repeated results matter in an investigation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0"/>
                </a:solidFill>
                <a:latin typeface="Calibri"/>
              </a:rPr>
              <a:t>I can compare reliable and valid investigations using examples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0"/>
                </a:solidFill>
                <a:latin typeface="Calibri"/>
              </a:rPr>
              <a:t>I can identify sources of error in a simple experiment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0"/>
                </a:solidFill>
                <a:latin typeface="Calibri"/>
              </a:rPr>
              <a:t>I can give examples of improvements for future investigations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E77"/>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first, then compare ideas with a partner before sharing one reason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E77"/>
                </a:solidFill>
                <a:latin typeface="Trebuchet MS"/>
              </a:rPr>
              <a:t>Do Investigations Always Give the Same Result?</a:t>
            </a:r>
          </a:p>
        </p:txBody>
      </p:sp>
      <p:sp>
        <p:nvSpPr>
          <p:cNvPr id="9" name="Rectangle 8"/>
          <p:cNvSpPr/>
          <p:nvPr/>
        </p:nvSpPr>
        <p:spPr>
          <a:xfrm>
            <a:off x="540000" y="1116000"/>
            <a:ext cx="1260000" cy="432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2120"/>
                </a:solidFill>
                <a:latin typeface="Calibri"/>
              </a:rPr>
              <a:t>If the same experiment is repeated, should the results always match exactly?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2120"/>
                </a:solidFill>
                <a:latin typeface="Calibri"/>
              </a:rPr>
              <a:t>What might cause two groups to get slightly different results in the same investigation?</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E77"/>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9543"/>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590"/>
            <a:ext cx="11112119" cy="482953"/>
          </a:xfrm>
          <a:prstGeom prst="rect">
            <a:avLst/>
          </a:prstGeom>
          <a:noFill/>
        </p:spPr>
        <p:txBody>
          <a:bodyPr wrap="square"/>
          <a:lstStyle/>
          <a:p>
            <a:pPr algn="l"/>
            <a:r>
              <a:rPr sz="3500" b="1" i="0">
                <a:solidFill>
                  <a:srgbClr val="FFFFFF"/>
                </a:solidFill>
                <a:latin typeface="Trebuchet MS"/>
              </a:rPr>
              <a:t>Key Vocabulary</a:t>
            </a:r>
          </a:p>
        </p:txBody>
      </p:sp>
      <p:sp>
        <p:nvSpPr>
          <p:cNvPr id="4" name="Rounded Rectangle 3"/>
          <p:cNvSpPr/>
          <p:nvPr/>
        </p:nvSpPr>
        <p:spPr>
          <a:xfrm>
            <a:off x="540000" y="1985965"/>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21965"/>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29965"/>
            <a:ext cx="5124059" cy="234000"/>
          </a:xfrm>
          <a:prstGeom prst="rect">
            <a:avLst/>
          </a:prstGeom>
          <a:noFill/>
        </p:spPr>
        <p:txBody>
          <a:bodyPr wrap="square"/>
          <a:lstStyle/>
          <a:p>
            <a:pPr algn="l"/>
            <a:r>
              <a:rPr sz="1400" b="1" i="0">
                <a:solidFill>
                  <a:srgbClr val="257E77"/>
                </a:solidFill>
                <a:latin typeface="Trebuchet MS"/>
              </a:rPr>
              <a:t>RELIABILITY</a:t>
            </a:r>
          </a:p>
        </p:txBody>
      </p:sp>
      <p:sp>
        <p:nvSpPr>
          <p:cNvPr id="7" name="TextBox 6"/>
          <p:cNvSpPr txBox="1"/>
          <p:nvPr/>
        </p:nvSpPr>
        <p:spPr>
          <a:xfrm>
            <a:off x="702000" y="2363965"/>
            <a:ext cx="5124059" cy="462719"/>
          </a:xfrm>
          <a:prstGeom prst="rect">
            <a:avLst/>
          </a:prstGeom>
          <a:noFill/>
        </p:spPr>
        <p:txBody>
          <a:bodyPr wrap="square"/>
          <a:lstStyle/>
          <a:p>
            <a:pPr algn="l"/>
            <a:r>
              <a:rPr sz="1400" b="0" i="0">
                <a:solidFill>
                  <a:srgbClr val="122120"/>
                </a:solidFill>
                <a:latin typeface="Calibri"/>
              </a:rPr>
              <a:t>Getting similar results when an investigation is repeated.</a:t>
            </a:r>
          </a:p>
        </p:txBody>
      </p:sp>
      <p:sp>
        <p:nvSpPr>
          <p:cNvPr id="8" name="Rounded Rectangle 7"/>
          <p:cNvSpPr/>
          <p:nvPr/>
        </p:nvSpPr>
        <p:spPr>
          <a:xfrm>
            <a:off x="6204059" y="1985965"/>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21965"/>
            <a:ext cx="5232059" cy="36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29965"/>
            <a:ext cx="5124059" cy="234000"/>
          </a:xfrm>
          <a:prstGeom prst="rect">
            <a:avLst/>
          </a:prstGeom>
          <a:noFill/>
        </p:spPr>
        <p:txBody>
          <a:bodyPr wrap="square"/>
          <a:lstStyle/>
          <a:p>
            <a:pPr algn="l"/>
            <a:r>
              <a:rPr sz="1400" b="1" i="0">
                <a:solidFill>
                  <a:srgbClr val="1DED8B"/>
                </a:solidFill>
                <a:latin typeface="Trebuchet MS"/>
              </a:rPr>
              <a:t>VALIDITY</a:t>
            </a:r>
          </a:p>
        </p:txBody>
      </p:sp>
      <p:sp>
        <p:nvSpPr>
          <p:cNvPr id="11" name="TextBox 10"/>
          <p:cNvSpPr txBox="1"/>
          <p:nvPr/>
        </p:nvSpPr>
        <p:spPr>
          <a:xfrm>
            <a:off x="6366059" y="2363965"/>
            <a:ext cx="5124059" cy="462719"/>
          </a:xfrm>
          <a:prstGeom prst="rect">
            <a:avLst/>
          </a:prstGeom>
          <a:noFill/>
        </p:spPr>
        <p:txBody>
          <a:bodyPr wrap="square"/>
          <a:lstStyle/>
          <a:p>
            <a:pPr algn="l"/>
            <a:r>
              <a:rPr sz="1400" b="0" i="0">
                <a:solidFill>
                  <a:srgbClr val="122120"/>
                </a:solidFill>
                <a:latin typeface="Calibri"/>
              </a:rPr>
              <a:t>Testing what the investigation is meant to test.</a:t>
            </a:r>
          </a:p>
        </p:txBody>
      </p:sp>
      <p:sp>
        <p:nvSpPr>
          <p:cNvPr id="12" name="Rounded Rectangle 11"/>
          <p:cNvSpPr/>
          <p:nvPr/>
        </p:nvSpPr>
        <p:spPr>
          <a:xfrm>
            <a:off x="540000" y="3060684"/>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96684"/>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204684"/>
            <a:ext cx="5124059" cy="234000"/>
          </a:xfrm>
          <a:prstGeom prst="rect">
            <a:avLst/>
          </a:prstGeom>
          <a:noFill/>
        </p:spPr>
        <p:txBody>
          <a:bodyPr wrap="square"/>
          <a:lstStyle/>
          <a:p>
            <a:pPr algn="l"/>
            <a:r>
              <a:rPr sz="1400" b="1" i="0">
                <a:solidFill>
                  <a:srgbClr val="257E77"/>
                </a:solidFill>
                <a:latin typeface="Trebuchet MS"/>
              </a:rPr>
              <a:t>ERROR</a:t>
            </a:r>
          </a:p>
        </p:txBody>
      </p:sp>
      <p:sp>
        <p:nvSpPr>
          <p:cNvPr id="15" name="TextBox 14"/>
          <p:cNvSpPr txBox="1"/>
          <p:nvPr/>
        </p:nvSpPr>
        <p:spPr>
          <a:xfrm>
            <a:off x="702000" y="3438684"/>
            <a:ext cx="5124059" cy="462719"/>
          </a:xfrm>
          <a:prstGeom prst="rect">
            <a:avLst/>
          </a:prstGeom>
          <a:noFill/>
        </p:spPr>
        <p:txBody>
          <a:bodyPr wrap="square"/>
          <a:lstStyle/>
          <a:p>
            <a:pPr algn="l"/>
            <a:r>
              <a:rPr sz="1400" b="0" i="0">
                <a:solidFill>
                  <a:srgbClr val="122120"/>
                </a:solidFill>
                <a:latin typeface="Calibri"/>
              </a:rPr>
              <a:t>Something that makes a result less accurate.</a:t>
            </a:r>
          </a:p>
        </p:txBody>
      </p:sp>
      <p:sp>
        <p:nvSpPr>
          <p:cNvPr id="16" name="Rounded Rectangle 15"/>
          <p:cNvSpPr/>
          <p:nvPr/>
        </p:nvSpPr>
        <p:spPr>
          <a:xfrm>
            <a:off x="6204059" y="3060684"/>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96684"/>
            <a:ext cx="5232059" cy="36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204684"/>
            <a:ext cx="5124059" cy="234000"/>
          </a:xfrm>
          <a:prstGeom prst="rect">
            <a:avLst/>
          </a:prstGeom>
          <a:noFill/>
        </p:spPr>
        <p:txBody>
          <a:bodyPr wrap="square"/>
          <a:lstStyle/>
          <a:p>
            <a:pPr algn="l"/>
            <a:r>
              <a:rPr sz="1400" b="1" i="0">
                <a:solidFill>
                  <a:srgbClr val="1DED8B"/>
                </a:solidFill>
                <a:latin typeface="Trebuchet MS"/>
              </a:rPr>
              <a:t>RANDOM ERROR</a:t>
            </a:r>
          </a:p>
        </p:txBody>
      </p:sp>
      <p:sp>
        <p:nvSpPr>
          <p:cNvPr id="19" name="TextBox 18"/>
          <p:cNvSpPr txBox="1"/>
          <p:nvPr/>
        </p:nvSpPr>
        <p:spPr>
          <a:xfrm>
            <a:off x="6366059" y="3438684"/>
            <a:ext cx="5124059" cy="462719"/>
          </a:xfrm>
          <a:prstGeom prst="rect">
            <a:avLst/>
          </a:prstGeom>
          <a:noFill/>
        </p:spPr>
        <p:txBody>
          <a:bodyPr wrap="square"/>
          <a:lstStyle/>
          <a:p>
            <a:pPr algn="l"/>
            <a:r>
              <a:rPr sz="1400" b="0" i="0">
                <a:solidFill>
                  <a:srgbClr val="122120"/>
                </a:solidFill>
                <a:latin typeface="Calibri"/>
              </a:rPr>
              <a:t>An unpredictable change that makes measurements vary.</a:t>
            </a:r>
          </a:p>
        </p:txBody>
      </p:sp>
      <p:sp>
        <p:nvSpPr>
          <p:cNvPr id="20" name="Rounded Rectangle 19"/>
          <p:cNvSpPr/>
          <p:nvPr/>
        </p:nvSpPr>
        <p:spPr>
          <a:xfrm>
            <a:off x="540000" y="413540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71403"/>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79403"/>
            <a:ext cx="5124059" cy="234000"/>
          </a:xfrm>
          <a:prstGeom prst="rect">
            <a:avLst/>
          </a:prstGeom>
          <a:noFill/>
        </p:spPr>
        <p:txBody>
          <a:bodyPr wrap="square"/>
          <a:lstStyle/>
          <a:p>
            <a:pPr algn="l"/>
            <a:r>
              <a:rPr sz="1400" b="1" i="0">
                <a:solidFill>
                  <a:srgbClr val="257E77"/>
                </a:solidFill>
                <a:latin typeface="Trebuchet MS"/>
              </a:rPr>
              <a:t>SYSTEMATIC ERROR</a:t>
            </a:r>
          </a:p>
        </p:txBody>
      </p:sp>
      <p:sp>
        <p:nvSpPr>
          <p:cNvPr id="23" name="TextBox 22"/>
          <p:cNvSpPr txBox="1"/>
          <p:nvPr/>
        </p:nvSpPr>
        <p:spPr>
          <a:xfrm>
            <a:off x="702000" y="4513403"/>
            <a:ext cx="5124059" cy="462719"/>
          </a:xfrm>
          <a:prstGeom prst="rect">
            <a:avLst/>
          </a:prstGeom>
          <a:noFill/>
        </p:spPr>
        <p:txBody>
          <a:bodyPr wrap="square"/>
          <a:lstStyle/>
          <a:p>
            <a:pPr algn="l"/>
            <a:r>
              <a:rPr sz="1400" b="0" i="0">
                <a:solidFill>
                  <a:srgbClr val="122120"/>
                </a:solidFill>
                <a:latin typeface="Calibri"/>
              </a:rPr>
              <a:t>A repeated problem that pushes results in the same direction.</a:t>
            </a:r>
          </a:p>
        </p:txBody>
      </p:sp>
      <p:sp>
        <p:nvSpPr>
          <p:cNvPr id="24" name="Rounded Rectangle 23"/>
          <p:cNvSpPr/>
          <p:nvPr/>
        </p:nvSpPr>
        <p:spPr>
          <a:xfrm>
            <a:off x="6204059" y="4135403"/>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ectangle 24"/>
          <p:cNvSpPr/>
          <p:nvPr/>
        </p:nvSpPr>
        <p:spPr>
          <a:xfrm>
            <a:off x="6312059" y="4171403"/>
            <a:ext cx="5232059" cy="360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366059" y="4279403"/>
            <a:ext cx="5124059" cy="234000"/>
          </a:xfrm>
          <a:prstGeom prst="rect">
            <a:avLst/>
          </a:prstGeom>
          <a:noFill/>
        </p:spPr>
        <p:txBody>
          <a:bodyPr wrap="square"/>
          <a:lstStyle/>
          <a:p>
            <a:pPr algn="l"/>
            <a:r>
              <a:rPr sz="1400" b="1" i="0">
                <a:solidFill>
                  <a:srgbClr val="1DED8B"/>
                </a:solidFill>
                <a:latin typeface="Trebuchet MS"/>
              </a:rPr>
              <a:t>IMPROVEMENT</a:t>
            </a:r>
          </a:p>
        </p:txBody>
      </p:sp>
      <p:sp>
        <p:nvSpPr>
          <p:cNvPr id="27" name="TextBox 26"/>
          <p:cNvSpPr txBox="1"/>
          <p:nvPr/>
        </p:nvSpPr>
        <p:spPr>
          <a:xfrm>
            <a:off x="6366059" y="4513403"/>
            <a:ext cx="5124059" cy="462719"/>
          </a:xfrm>
          <a:prstGeom prst="rect">
            <a:avLst/>
          </a:prstGeom>
          <a:noFill/>
        </p:spPr>
        <p:txBody>
          <a:bodyPr wrap="square"/>
          <a:lstStyle/>
          <a:p>
            <a:pPr algn="l"/>
            <a:r>
              <a:rPr sz="1400" b="0" i="0">
                <a:solidFill>
                  <a:srgbClr val="122120"/>
                </a:solidFill>
                <a:latin typeface="Calibri"/>
              </a:rPr>
              <a:t>A change that can make future investigations better.</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B"/>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Reliability</a:t>
            </a:r>
          </a:p>
        </p:txBody>
      </p:sp>
      <p:pic>
        <p:nvPicPr>
          <p:cNvPr id="5" name="Picture 4" descr="tmpmqzlb7vi.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120"/>
                </a:solidFill>
                <a:latin typeface="Calibri"/>
              </a:rPr>
              <a:t>Reliability means getting the same or very similar results when you repeat an investigation. If results are close each time, you can trust that the pattern is not just a one-off chance result.</a:t>
            </a:r>
          </a:p>
        </p:txBody>
      </p:sp>
      <p:sp>
        <p:nvSpPr>
          <p:cNvPr id="8" name="Oval 7"/>
          <p:cNvSpPr/>
          <p:nvPr/>
        </p:nvSpPr>
        <p:spPr>
          <a:xfrm>
            <a:off x="6042059" y="3600000"/>
            <a:ext cx="108000" cy="108000"/>
          </a:xfrm>
          <a:prstGeom prst="ellipse">
            <a:avLst/>
          </a:prstGeom>
          <a:solidFill>
            <a:srgbClr val="7CC0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B"/>
                </a:solidFill>
                <a:latin typeface="Calibri"/>
              </a:rPr>
              <a:t>e.g.  A Year 7 class measures the height of the same bean plant every day for a week. If different students record almost the same growth pattern each time, the method is reliable because repeated measurements are giving similar results.</a:t>
            </a:r>
          </a:p>
        </p:txBody>
      </p:sp>
      <p:sp>
        <p:nvSpPr>
          <p:cNvPr id="10" name="Rectangle 9"/>
          <p:cNvSpPr/>
          <p:nvPr/>
        </p:nvSpPr>
        <p:spPr>
          <a:xfrm>
            <a:off x="0" y="6768000"/>
            <a:ext cx="12192119" cy="9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B"/>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400" b="1" i="0">
                <a:solidFill>
                  <a:srgbClr val="FFFFFF"/>
                </a:solidFill>
                <a:latin typeface="Trebuchet MS"/>
              </a:rPr>
              <a:t>Validity</a:t>
            </a:r>
          </a:p>
        </p:txBody>
      </p:sp>
      <p:pic>
        <p:nvPicPr>
          <p:cNvPr id="5" name="Picture 4" descr="tmpspw1risl.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120"/>
                </a:solidFill>
                <a:latin typeface="Calibri"/>
              </a:rPr>
              <a:t>Validity means the investigation measures what it is supposed to measure. A valid test keeps the focus on the question, so the results answer the right problem rather than a different one.</a:t>
            </a:r>
          </a:p>
        </p:txBody>
      </p:sp>
      <p:sp>
        <p:nvSpPr>
          <p:cNvPr id="8" name="Oval 7"/>
          <p:cNvSpPr/>
          <p:nvPr/>
        </p:nvSpPr>
        <p:spPr>
          <a:xfrm>
            <a:off x="6042059" y="3600000"/>
            <a:ext cx="108000" cy="108000"/>
          </a:xfrm>
          <a:prstGeom prst="ellipse">
            <a:avLst/>
          </a:prstGeom>
          <a:solidFill>
            <a:srgbClr val="7CC0B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B"/>
                </a:solidFill>
                <a:latin typeface="Calibri"/>
              </a:rPr>
              <a:t>e.g.  A class tests different brands of batteries to see which lasts the longest. The investigation is valid only if every battery is used in the same device and under the same conditions, because then the test is really measuring battery life rather than something else.</a:t>
            </a:r>
          </a:p>
        </p:txBody>
      </p:sp>
      <p:sp>
        <p:nvSpPr>
          <p:cNvPr id="10" name="Rectangle 9"/>
          <p:cNvSpPr/>
          <p:nvPr/>
        </p:nvSpPr>
        <p:spPr>
          <a:xfrm>
            <a:off x="0" y="6768000"/>
            <a:ext cx="12192119" cy="9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9543"/>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590"/>
            <a:ext cx="11112119" cy="482953"/>
          </a:xfrm>
          <a:prstGeom prst="rect">
            <a:avLst/>
          </a:prstGeom>
          <a:noFill/>
        </p:spPr>
        <p:txBody>
          <a:bodyPr wrap="square"/>
          <a:lstStyle/>
          <a:p>
            <a:pPr algn="l"/>
            <a:r>
              <a:rPr sz="3500" b="1" i="0">
                <a:solidFill>
                  <a:srgbClr val="FFFFFF"/>
                </a:solidFill>
                <a:latin typeface="Trebuchet MS"/>
              </a:rPr>
              <a:t>Sources of Error in Investigations</a:t>
            </a:r>
          </a:p>
        </p:txBody>
      </p:sp>
      <p:pic>
        <p:nvPicPr>
          <p:cNvPr id="4" name="Picture 3" descr="tmpryt5ojdl.jpg"/>
          <p:cNvPicPr>
            <a:picLocks noChangeAspect="1"/>
          </p:cNvPicPr>
          <p:nvPr/>
        </p:nvPicPr>
        <p:blipFill>
          <a:blip r:embed="rId2"/>
          <a:stretch>
            <a:fillRect/>
          </a:stretch>
        </p:blipFill>
        <p:spPr>
          <a:xfrm>
            <a:off x="8232119" y="734087"/>
            <a:ext cx="3420000" cy="5583913"/>
          </a:xfrm>
          <a:prstGeom prst="rect">
            <a:avLst/>
          </a:prstGeom>
        </p:spPr>
      </p:pic>
      <p:sp>
        <p:nvSpPr>
          <p:cNvPr id="5" name="Oval 4"/>
          <p:cNvSpPr/>
          <p:nvPr/>
        </p:nvSpPr>
        <p:spPr>
          <a:xfrm>
            <a:off x="636590" y="841747"/>
            <a:ext cx="154544" cy="154544"/>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6362" y="734087"/>
            <a:ext cx="7151213" cy="1193870"/>
          </a:xfrm>
          <a:prstGeom prst="rect">
            <a:avLst/>
          </a:prstGeom>
          <a:noFill/>
        </p:spPr>
        <p:txBody>
          <a:bodyPr wrap="square"/>
          <a:lstStyle/>
          <a:p>
            <a:pPr algn="l"/>
            <a:r>
              <a:rPr sz="1800" b="0" i="0">
                <a:solidFill>
                  <a:srgbClr val="122120"/>
                </a:solidFill>
                <a:latin typeface="Calibri"/>
              </a:rPr>
              <a:t>Errors are things that make results less accurate, even when students are trying carefully. They can come from the tool, the method, or the person measuring, so mistakes are not always obvious at first.</a:t>
            </a:r>
          </a:p>
        </p:txBody>
      </p:sp>
      <p:sp>
        <p:nvSpPr>
          <p:cNvPr id="7" name="Rectangle 6"/>
          <p:cNvSpPr/>
          <p:nvPr/>
        </p:nvSpPr>
        <p:spPr>
          <a:xfrm>
            <a:off x="926362" y="1998029"/>
            <a:ext cx="715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6590" y="2190161"/>
            <a:ext cx="154544" cy="154544"/>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6362" y="2082501"/>
            <a:ext cx="7151213" cy="1193870"/>
          </a:xfrm>
          <a:prstGeom prst="rect">
            <a:avLst/>
          </a:prstGeom>
          <a:noFill/>
        </p:spPr>
        <p:txBody>
          <a:bodyPr wrap="square"/>
          <a:lstStyle/>
          <a:p>
            <a:pPr algn="l"/>
            <a:r>
              <a:rPr sz="1800" b="0" i="0">
                <a:solidFill>
                  <a:srgbClr val="122120"/>
                </a:solidFill>
                <a:latin typeface="Calibri"/>
              </a:rPr>
              <a:t>A small reading mistake can shift every result slightly, which can change the final pattern you think you see. That is why scientists do not only ask, 'What did we get?' They also ask, 'What might have affected it?'</a:t>
            </a:r>
          </a:p>
        </p:txBody>
      </p:sp>
      <p:sp>
        <p:nvSpPr>
          <p:cNvPr id="10" name="Rectangle 9"/>
          <p:cNvSpPr/>
          <p:nvPr/>
        </p:nvSpPr>
        <p:spPr>
          <a:xfrm>
            <a:off x="926362" y="3346443"/>
            <a:ext cx="715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6590" y="3538575"/>
            <a:ext cx="154544" cy="154544"/>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6362" y="3430915"/>
            <a:ext cx="7151213" cy="1193870"/>
          </a:xfrm>
          <a:prstGeom prst="rect">
            <a:avLst/>
          </a:prstGeom>
          <a:noFill/>
        </p:spPr>
        <p:txBody>
          <a:bodyPr wrap="square"/>
          <a:lstStyle/>
          <a:p>
            <a:pPr algn="l"/>
            <a:r>
              <a:rPr sz="1800" b="0" i="0">
                <a:solidFill>
                  <a:srgbClr val="122120"/>
                </a:solidFill>
                <a:latin typeface="Calibri"/>
              </a:rPr>
              <a:t>Errors matter because they can hide the real answer or make one result look stronger than it really is. Spotting them after an investigation helps you judge how much confidence to place in the results.</a:t>
            </a:r>
          </a:p>
        </p:txBody>
      </p:sp>
      <p:sp>
        <p:nvSpPr>
          <p:cNvPr id="13" name="Rectangle 12"/>
          <p:cNvSpPr/>
          <p:nvPr/>
        </p:nvSpPr>
        <p:spPr>
          <a:xfrm>
            <a:off x="926362" y="4694857"/>
            <a:ext cx="715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6590" y="4886989"/>
            <a:ext cx="154544" cy="154544"/>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6362" y="4779329"/>
            <a:ext cx="7151213" cy="1468190"/>
          </a:xfrm>
          <a:prstGeom prst="rect">
            <a:avLst/>
          </a:prstGeom>
          <a:noFill/>
        </p:spPr>
        <p:txBody>
          <a:bodyPr wrap="square"/>
          <a:lstStyle/>
          <a:p>
            <a:pPr algn="l"/>
            <a:r>
              <a:rPr sz="1800" b="0" i="0">
                <a:solidFill>
                  <a:srgbClr val="122120"/>
                </a:solidFill>
                <a:latin typeface="Calibri"/>
              </a:rPr>
              <a:t>A class comparing toy cars on different surfaces might get different times if the starting line is uneven or the timer is started late. Those problems make the results less trustworthy because the cars are not the only thing being tested.</a:t>
            </a:r>
          </a:p>
        </p:txBody>
      </p:sp>
      <p:sp>
        <p:nvSpPr>
          <p:cNvPr id="16" name="Rectangle 15"/>
          <p:cNvSpPr/>
          <p:nvPr/>
        </p:nvSpPr>
        <p:spPr>
          <a:xfrm>
            <a:off x="0" y="6761410"/>
            <a:ext cx="12192119" cy="9659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9543"/>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590"/>
            <a:ext cx="11112119" cy="482953"/>
          </a:xfrm>
          <a:prstGeom prst="rect">
            <a:avLst/>
          </a:prstGeom>
          <a:noFill/>
        </p:spPr>
        <p:txBody>
          <a:bodyPr wrap="square"/>
          <a:lstStyle/>
          <a:p>
            <a:pPr algn="l"/>
            <a:r>
              <a:rPr sz="3500" b="1" i="0">
                <a:solidFill>
                  <a:srgbClr val="FFFFFF"/>
                </a:solidFill>
                <a:latin typeface="Trebuchet MS"/>
              </a:rPr>
              <a:t>Random Error or Systematic Error?</a:t>
            </a:r>
          </a:p>
        </p:txBody>
      </p:sp>
      <p:sp>
        <p:nvSpPr>
          <p:cNvPr id="4" name="Rounded Rectangle 3"/>
          <p:cNvSpPr/>
          <p:nvPr/>
        </p:nvSpPr>
        <p:spPr>
          <a:xfrm>
            <a:off x="540000" y="734087"/>
            <a:ext cx="5430492" cy="5583913"/>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88087"/>
            <a:ext cx="5214492" cy="432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932087"/>
            <a:ext cx="4998492" cy="288000"/>
          </a:xfrm>
          <a:prstGeom prst="rect">
            <a:avLst/>
          </a:prstGeom>
          <a:noFill/>
        </p:spPr>
        <p:txBody>
          <a:bodyPr wrap="square"/>
          <a:lstStyle/>
          <a:p>
            <a:pPr algn="l"/>
            <a:r>
              <a:rPr sz="1400" b="1" i="0">
                <a:solidFill>
                  <a:srgbClr val="257E77"/>
                </a:solidFill>
                <a:latin typeface="Trebuchet MS"/>
              </a:rPr>
              <a:t>RANDOM ERROR</a:t>
            </a:r>
          </a:p>
        </p:txBody>
      </p:sp>
      <p:sp>
        <p:nvSpPr>
          <p:cNvPr id="7" name="TextBox 6"/>
          <p:cNvSpPr txBox="1"/>
          <p:nvPr/>
        </p:nvSpPr>
        <p:spPr>
          <a:xfrm>
            <a:off x="756000" y="1274087"/>
            <a:ext cx="4998492" cy="4899913"/>
          </a:xfrm>
          <a:prstGeom prst="rect">
            <a:avLst/>
          </a:prstGeom>
          <a:noFill/>
        </p:spPr>
        <p:txBody>
          <a:bodyPr wrap="square"/>
          <a:lstStyle/>
          <a:p>
            <a:pPr algn="l"/>
            <a:r>
              <a:rPr sz="1800" b="0" i="0">
                <a:solidFill>
                  <a:srgbClr val="122120"/>
                </a:solidFill>
                <a:latin typeface="Calibri"/>
              </a:rPr>
              <a:t>Random error is unpredictable, so it can make results a little higher or lower in different trials. It might happen because of human reaction time, tiny changes in reading a scale, or the natural limits of a measuring tool. These differences do not all move in the same direction, so they create scatter in the results.</a:t>
            </a:r>
          </a:p>
        </p:txBody>
      </p:sp>
      <p:sp>
        <p:nvSpPr>
          <p:cNvPr id="8" name="Rounded Rectangle 7"/>
          <p:cNvSpPr/>
          <p:nvPr/>
        </p:nvSpPr>
        <p:spPr>
          <a:xfrm>
            <a:off x="6221627" y="734087"/>
            <a:ext cx="5430492" cy="5583913"/>
          </a:xfrm>
          <a:prstGeom prst="roundRect">
            <a:avLst>
              <a:gd name="adj" fmla="val 2377"/>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29627" y="788087"/>
            <a:ext cx="5214492" cy="43200"/>
          </a:xfrm>
          <a:prstGeom prst="rect">
            <a:avLst/>
          </a:prstGeom>
          <a:solidFill>
            <a:srgbClr val="1DED8B"/>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37627" y="932087"/>
            <a:ext cx="4998492" cy="288000"/>
          </a:xfrm>
          <a:prstGeom prst="rect">
            <a:avLst/>
          </a:prstGeom>
          <a:noFill/>
        </p:spPr>
        <p:txBody>
          <a:bodyPr wrap="square"/>
          <a:lstStyle/>
          <a:p>
            <a:pPr algn="l"/>
            <a:r>
              <a:rPr sz="1400" b="1" i="0">
                <a:solidFill>
                  <a:srgbClr val="1DED8B"/>
                </a:solidFill>
                <a:latin typeface="Trebuchet MS"/>
              </a:rPr>
              <a:t>SYSTEMATIC ERROR</a:t>
            </a:r>
          </a:p>
        </p:txBody>
      </p:sp>
      <p:sp>
        <p:nvSpPr>
          <p:cNvPr id="11" name="TextBox 10"/>
          <p:cNvSpPr txBox="1"/>
          <p:nvPr/>
        </p:nvSpPr>
        <p:spPr>
          <a:xfrm>
            <a:off x="6437627" y="1274087"/>
            <a:ext cx="4998492" cy="4899913"/>
          </a:xfrm>
          <a:prstGeom prst="rect">
            <a:avLst/>
          </a:prstGeom>
          <a:noFill/>
        </p:spPr>
        <p:txBody>
          <a:bodyPr wrap="square"/>
          <a:lstStyle/>
          <a:p>
            <a:pPr algn="l"/>
            <a:r>
              <a:rPr sz="1800" b="0" i="0">
                <a:solidFill>
                  <a:srgbClr val="122120"/>
                </a:solidFill>
                <a:latin typeface="Calibri"/>
              </a:rPr>
              <a:t>Systematic error affects results in the same way each time, so it creates a repeated bias. For example, a ruler that starts at 1 cm instead of 0 cm will make every measurement too large. Because the mistake is built into the method or equipment, repeating the trial alone will not fix it.</a:t>
            </a: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79543"/>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590"/>
            <a:ext cx="11112119" cy="482953"/>
          </a:xfrm>
          <a:prstGeom prst="rect">
            <a:avLst/>
          </a:prstGeom>
          <a:noFill/>
        </p:spPr>
        <p:txBody>
          <a:bodyPr wrap="square"/>
          <a:lstStyle/>
          <a:p>
            <a:pPr algn="l"/>
            <a:r>
              <a:rPr sz="3500" b="1" i="0">
                <a:solidFill>
                  <a:srgbClr val="FFFFFF"/>
                </a:solidFill>
                <a:latin typeface="Trebuchet MS"/>
              </a:rPr>
              <a:t>Annotate and Improve a Car Test</a:t>
            </a:r>
          </a:p>
        </p:txBody>
      </p:sp>
      <p:sp>
        <p:nvSpPr>
          <p:cNvPr id="4" name="Oval 3"/>
          <p:cNvSpPr/>
          <p:nvPr/>
        </p:nvSpPr>
        <p:spPr>
          <a:xfrm>
            <a:off x="540000" y="770087"/>
            <a:ext cx="386362" cy="386362"/>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70087"/>
            <a:ext cx="386362" cy="386362"/>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80906" y="734087"/>
            <a:ext cx="10571213" cy="306000"/>
          </a:xfrm>
          <a:prstGeom prst="rect">
            <a:avLst/>
          </a:prstGeom>
          <a:noFill/>
        </p:spPr>
        <p:txBody>
          <a:bodyPr wrap="square"/>
          <a:lstStyle/>
          <a:p>
            <a:pPr algn="l"/>
            <a:r>
              <a:rPr sz="1800" b="1" i="0">
                <a:solidFill>
                  <a:srgbClr val="122120"/>
                </a:solidFill>
                <a:latin typeface="Calibri"/>
              </a:rPr>
              <a:t>Step 1</a:t>
            </a:r>
          </a:p>
        </p:txBody>
      </p:sp>
      <p:sp>
        <p:nvSpPr>
          <p:cNvPr id="7" name="TextBox 6"/>
          <p:cNvSpPr txBox="1"/>
          <p:nvPr/>
        </p:nvSpPr>
        <p:spPr>
          <a:xfrm>
            <a:off x="1080906" y="1040087"/>
            <a:ext cx="10571213" cy="764206"/>
          </a:xfrm>
          <a:prstGeom prst="rect">
            <a:avLst/>
          </a:prstGeom>
          <a:noFill/>
        </p:spPr>
        <p:txBody>
          <a:bodyPr wrap="square"/>
          <a:lstStyle/>
          <a:p>
            <a:pPr algn="l"/>
            <a:r>
              <a:rPr sz="1400" b="0" i="0">
                <a:solidFill>
                  <a:srgbClr val="587E7B"/>
                </a:solidFill>
                <a:latin typeface="Calibri"/>
              </a:rPr>
              <a:t>Underline two possible sources of error in the investigation description.</a:t>
            </a:r>
          </a:p>
        </p:txBody>
      </p:sp>
      <p:sp>
        <p:nvSpPr>
          <p:cNvPr id="8" name="Rectangle 7"/>
          <p:cNvSpPr/>
          <p:nvPr/>
        </p:nvSpPr>
        <p:spPr>
          <a:xfrm>
            <a:off x="1080906" y="2026274"/>
            <a:ext cx="1057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2262655"/>
            <a:ext cx="386362" cy="386362"/>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2262655"/>
            <a:ext cx="386362" cy="386362"/>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80906" y="2226655"/>
            <a:ext cx="10571213" cy="306000"/>
          </a:xfrm>
          <a:prstGeom prst="rect">
            <a:avLst/>
          </a:prstGeom>
          <a:noFill/>
        </p:spPr>
        <p:txBody>
          <a:bodyPr wrap="square"/>
          <a:lstStyle/>
          <a:p>
            <a:pPr algn="l"/>
            <a:r>
              <a:rPr sz="1800" b="1" i="0">
                <a:solidFill>
                  <a:srgbClr val="122120"/>
                </a:solidFill>
                <a:latin typeface="Calibri"/>
              </a:rPr>
              <a:t>Step 2</a:t>
            </a:r>
          </a:p>
        </p:txBody>
      </p:sp>
      <p:sp>
        <p:nvSpPr>
          <p:cNvPr id="12" name="TextBox 11"/>
          <p:cNvSpPr txBox="1"/>
          <p:nvPr/>
        </p:nvSpPr>
        <p:spPr>
          <a:xfrm>
            <a:off x="1080906" y="2532655"/>
            <a:ext cx="10571213" cy="764206"/>
          </a:xfrm>
          <a:prstGeom prst="rect">
            <a:avLst/>
          </a:prstGeom>
          <a:noFill/>
        </p:spPr>
        <p:txBody>
          <a:bodyPr wrap="square"/>
          <a:lstStyle/>
          <a:p>
            <a:pPr algn="l"/>
            <a:r>
              <a:rPr sz="1400" b="0" i="0">
                <a:solidFill>
                  <a:srgbClr val="587E7B"/>
                </a:solidFill>
                <a:latin typeface="Calibri"/>
              </a:rPr>
              <a:t>Label each one as random error or systematic error.</a:t>
            </a:r>
          </a:p>
        </p:txBody>
      </p:sp>
      <p:sp>
        <p:nvSpPr>
          <p:cNvPr id="13" name="Rectangle 12"/>
          <p:cNvSpPr/>
          <p:nvPr/>
        </p:nvSpPr>
        <p:spPr>
          <a:xfrm>
            <a:off x="1080906" y="3518842"/>
            <a:ext cx="1057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755224"/>
            <a:ext cx="386362" cy="386362"/>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755224"/>
            <a:ext cx="386362" cy="386362"/>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80906" y="3719224"/>
            <a:ext cx="10571213" cy="306000"/>
          </a:xfrm>
          <a:prstGeom prst="rect">
            <a:avLst/>
          </a:prstGeom>
          <a:noFill/>
        </p:spPr>
        <p:txBody>
          <a:bodyPr wrap="square"/>
          <a:lstStyle/>
          <a:p>
            <a:pPr algn="l"/>
            <a:r>
              <a:rPr sz="1800" b="1" i="0">
                <a:solidFill>
                  <a:srgbClr val="122120"/>
                </a:solidFill>
                <a:latin typeface="Calibri"/>
              </a:rPr>
              <a:t>Step 3</a:t>
            </a:r>
          </a:p>
        </p:txBody>
      </p:sp>
      <p:sp>
        <p:nvSpPr>
          <p:cNvPr id="17" name="TextBox 16"/>
          <p:cNvSpPr txBox="1"/>
          <p:nvPr/>
        </p:nvSpPr>
        <p:spPr>
          <a:xfrm>
            <a:off x="1080906" y="4025224"/>
            <a:ext cx="10571213" cy="764206"/>
          </a:xfrm>
          <a:prstGeom prst="rect">
            <a:avLst/>
          </a:prstGeom>
          <a:noFill/>
        </p:spPr>
        <p:txBody>
          <a:bodyPr wrap="square"/>
          <a:lstStyle/>
          <a:p>
            <a:pPr algn="l"/>
            <a:r>
              <a:rPr sz="1400" b="0" i="0">
                <a:solidFill>
                  <a:srgbClr val="587E7B"/>
                </a:solidFill>
                <a:latin typeface="Calibri"/>
              </a:rPr>
              <a:t>Write one improvement beside each error.</a:t>
            </a:r>
          </a:p>
        </p:txBody>
      </p:sp>
      <p:sp>
        <p:nvSpPr>
          <p:cNvPr id="18" name="Rectangle 17"/>
          <p:cNvSpPr/>
          <p:nvPr/>
        </p:nvSpPr>
        <p:spPr>
          <a:xfrm>
            <a:off x="1080906" y="5011411"/>
            <a:ext cx="105712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5247793"/>
            <a:ext cx="386362" cy="386362"/>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5247793"/>
            <a:ext cx="386362" cy="386362"/>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80906" y="5211793"/>
            <a:ext cx="10571213" cy="306000"/>
          </a:xfrm>
          <a:prstGeom prst="rect">
            <a:avLst/>
          </a:prstGeom>
          <a:noFill/>
        </p:spPr>
        <p:txBody>
          <a:bodyPr wrap="square"/>
          <a:lstStyle/>
          <a:p>
            <a:pPr algn="l"/>
            <a:r>
              <a:rPr sz="1800" b="1" i="0">
                <a:solidFill>
                  <a:srgbClr val="122120"/>
                </a:solidFill>
                <a:latin typeface="Calibri"/>
              </a:rPr>
              <a:t>Step 4</a:t>
            </a:r>
          </a:p>
        </p:txBody>
      </p:sp>
      <p:sp>
        <p:nvSpPr>
          <p:cNvPr id="22" name="TextBox 21"/>
          <p:cNvSpPr txBox="1"/>
          <p:nvPr/>
        </p:nvSpPr>
        <p:spPr>
          <a:xfrm>
            <a:off x="1080906" y="5517793"/>
            <a:ext cx="10571213" cy="764206"/>
          </a:xfrm>
          <a:prstGeom prst="rect">
            <a:avLst/>
          </a:prstGeom>
          <a:noFill/>
        </p:spPr>
        <p:txBody>
          <a:bodyPr wrap="square"/>
          <a:lstStyle/>
          <a:p>
            <a:pPr algn="l"/>
            <a:r>
              <a:rPr sz="1400" b="0" i="0">
                <a:solidFill>
                  <a:srgbClr val="587E7B"/>
                </a:solidFill>
                <a:latin typeface="Calibri"/>
              </a:rPr>
              <a:t>Add one sentence explaining how the improvement would help the results.</a:t>
            </a:r>
          </a:p>
        </p:txBody>
      </p:sp>
      <p:sp>
        <p:nvSpPr>
          <p:cNvPr id="23" name="Rectangle 22"/>
          <p:cNvSpPr/>
          <p:nvPr/>
        </p:nvSpPr>
        <p:spPr>
          <a:xfrm>
            <a:off x="0" y="6761410"/>
            <a:ext cx="12192119" cy="9659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