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connected feeding relationships.</a:t>
            </a:r>
          </a:p>
          <a:p>
            <a:r>
              <a:t>- Keep attention on how one change can spread.</a:t>
            </a:r>
          </a:p>
          <a:p>
            <a:r>
              <a:t>Opening hook — say this: "Did you know that removing just one species from an ecosystem can cause a domino effect? Let's explore how everything is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Grass → Rabbit | Q2: Big fish and birds may have less food, so their numbers could also fall | Q3: A set of connected arrows showing that caterpillars and rabbits both eat plants, and birds and foxes both eat more than one type of animal</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at least two lesson ideas.</a:t>
            </a:r>
          </a:p>
          <a:p>
            <a:r>
              <a:t>- Check for a real-world example in the exit response.</a:t>
            </a:r>
          </a:p>
          <a:p>
            <a:r>
              <a:t>- Keep the final reflection brief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be visible throughout the lesson.</a:t>
            </a:r>
          </a:p>
          <a:p>
            <a:r>
              <a:t>- Students will build and then test a food web.</a:t>
            </a:r>
          </a:p>
          <a:p>
            <a:r>
              <a:t>- Keep the focus on connected relationships, not isolated facts.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before teaching.</a:t>
            </a:r>
          </a:p>
          <a:p>
            <a:r>
              <a:t>- Encourage reasons, not just guesses.</a:t>
            </a:r>
          </a:p>
          <a:p>
            <a:r>
              <a:t>- Listen for mentions of connections and knock-on effects.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four terms are needed before the content begins.</a:t>
            </a:r>
          </a:p>
          <a:p>
            <a:r>
              <a:t>- Keep definitions short and linked to the lesson.</a:t>
            </a:r>
          </a:p>
          <a:p>
            <a:r>
              <a:t>- Students will use these words when building the food web.</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multiple links, not just one chain.</a:t>
            </a:r>
          </a:p>
          <a:p>
            <a:r>
              <a:t>- Check arrow direction carefully.</a:t>
            </a:r>
          </a:p>
          <a:p>
            <a:r>
              <a:t>- Ask students to spot more than one connection.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position in the network, not just the animal name.</a:t>
            </a:r>
          </a:p>
          <a:p>
            <a:r>
              <a:t>- Show that an organism’s level depends on what it eats.</a:t>
            </a:r>
          </a:p>
          <a:p>
            <a:r>
              <a:t>- Use the pond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resilience to the strength of connections.</a:t>
            </a:r>
          </a:p>
          <a:p>
            <a:r>
              <a:t>- Disturbance does not always mean total collapse.</a:t>
            </a:r>
          </a:p>
          <a:p>
            <a:r>
              <a:t>- Recovery is the key idea here.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versus non-living parts.</a:t>
            </a:r>
          </a:p>
          <a:p>
            <a:r>
              <a:t>- Connect both factors back to food web changes.</a:t>
            </a:r>
          </a:p>
          <a:p>
            <a:r>
              <a:t>- Use the coral reef or pond example if needed.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idea to remember.</a:t>
            </a:r>
          </a:p>
          <a:p>
            <a:r>
              <a:t>- Connect the statement to resilience and factors.</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vi13bgg6.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400" b="1" i="0">
                <a:solidFill>
                  <a:srgbClr val="FFFFFF"/>
                </a:solidFill>
                <a:latin typeface="Trebuchet MS"/>
              </a:rPr>
              <a:t>Food Webs: Connect the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removing just one species from an ecosystem can cause a domino effect? Let's explore how everything is connected.</a:t>
            </a:r>
          </a:p>
        </p:txBody>
      </p:sp>
      <p:sp>
        <p:nvSpPr>
          <p:cNvPr id="8" name="Rectangle 7"/>
          <p:cNvSpPr/>
          <p:nvPr/>
        </p:nvSpPr>
        <p:spPr>
          <a:xfrm>
            <a:off x="0" y="6757200"/>
            <a:ext cx="12192119" cy="1008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In a meadow ecosystem, grass is eaten by rabbits and grasshoppers. Rabbits are eaten by foxes, and grasshoppers are eaten by birds. Which arrow correctly shows the energy flow from the grass to the rabbits?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1"/>
                </a:solidFill>
                <a:latin typeface="Calibri"/>
              </a:rPr>
              <a:t>A.  Grass → Rabbit</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1"/>
                </a:solidFill>
                <a:latin typeface="Calibri"/>
              </a:rPr>
              <a:t>B.  Rabbit → Grass</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1"/>
                </a:solidFill>
                <a:latin typeface="Calibri"/>
              </a:rPr>
              <a:t>C.  Fox → Rabbit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1"/>
                </a:solidFill>
                <a:latin typeface="Calibri"/>
              </a:rPr>
              <a:t>D.  Grasshopper → Grass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food web in a pond includes algae, small fish, big fish, and birds. If many of the small fish die, what is the most likely effect on the rest of the food web?</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1"/>
                </a:solidFill>
                <a:latin typeface="Calibri"/>
              </a:rPr>
              <a:t>A.  Big fish and birds may have less food, so their numbers could also fall</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1"/>
                </a:solidFill>
                <a:latin typeface="Calibri"/>
              </a:rPr>
              <a:t>B.  Algae will immediately disappear because small fish eat all the algae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1"/>
                </a:solidFill>
                <a:latin typeface="Calibri"/>
              </a:rPr>
              <a:t>C.  The pond will not change because food webs are not connected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1"/>
                </a:solidFill>
                <a:latin typeface="Calibri"/>
              </a:rPr>
              <a:t>D.  Big fish will start producing their own food to replace the missing small fish</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student is building a food web for a woodland ecosystem. Which diagram choice would best show a realistic food web rather than just a simple food chain?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1"/>
                </a:solidFill>
                <a:latin typeface="Calibri"/>
              </a:rPr>
              <a:t>A.  One straight line of arrows from tree leaves to caterpillar to bird to hawk</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1"/>
                </a:solidFill>
                <a:latin typeface="Calibri"/>
              </a:rPr>
              <a:t>B.  A set of connected arrows showing that caterpillars and rabbits both eat plants, and birds and foxes both eat more than one type of animal</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1"/>
                </a:solidFill>
                <a:latin typeface="Calibri"/>
              </a:rPr>
              <a:t>C.  Only the top predator shown, because it affects the rest of the ecosystem</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1"/>
                </a:solidFill>
                <a:latin typeface="Calibri"/>
              </a:rPr>
              <a:t>D.  A list of organism names with no arrows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9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 food webs show the complex connections between organisms in an ecosystem?</a:t>
            </a:r>
          </a:p>
        </p:txBody>
      </p:sp>
      <p:sp>
        <p:nvSpPr>
          <p:cNvPr id="5" name="Rectangle 4"/>
          <p:cNvSpPr/>
          <p:nvPr/>
        </p:nvSpPr>
        <p:spPr>
          <a:xfrm>
            <a:off x="5556059" y="1260000"/>
            <a:ext cx="1080000" cy="432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E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Food webs show that organisms are interconnected, so one species can affect several others through feeding relationships.</a:t>
            </a:r>
          </a:p>
        </p:txBody>
      </p:sp>
      <p:sp>
        <p:nvSpPr>
          <p:cNvPr id="9" name="Oval 8"/>
          <p:cNvSpPr/>
          <p:nvPr/>
        </p:nvSpPr>
        <p:spPr>
          <a:xfrm>
            <a:off x="540000" y="30667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E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Trophic levels help us see where organisms sit in the flow of energy, including producers and different levels of consumers.</a:t>
            </a:r>
          </a:p>
        </p:txBody>
      </p:sp>
      <p:sp>
        <p:nvSpPr>
          <p:cNvPr id="12" name="Oval 11"/>
          <p:cNvSpPr/>
          <p:nvPr/>
        </p:nvSpPr>
        <p:spPr>
          <a:xfrm>
            <a:off x="540000" y="42052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E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Ecosystem resilience depends partly on how many links a food web has, because more connections can help an ecosystem recover after change.</a:t>
            </a:r>
          </a:p>
        </p:txBody>
      </p:sp>
      <p:sp>
        <p:nvSpPr>
          <p:cNvPr id="15" name="Oval 14"/>
          <p:cNvSpPr/>
          <p:nvPr/>
        </p:nvSpPr>
        <p:spPr>
          <a:xfrm>
            <a:off x="540000" y="5343750"/>
            <a:ext cx="306000" cy="306000"/>
          </a:xfrm>
          <a:prstGeom prst="ellipse">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E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Abiotic factors such as sunlight and water, and biotic factors such as plants and animals, can both change how the food web works.</a:t>
            </a:r>
          </a:p>
        </p:txBody>
      </p:sp>
      <p:sp>
        <p:nvSpPr>
          <p:cNvPr id="18" name="Rounded Rectangle 17"/>
          <p:cNvSpPr/>
          <p:nvPr/>
        </p:nvSpPr>
        <p:spPr>
          <a:xfrm>
            <a:off x="540000" y="6174001"/>
            <a:ext cx="11112119" cy="503999"/>
          </a:xfrm>
          <a:prstGeom prst="roundRect">
            <a:avLst>
              <a:gd name="adj" fmla="val 4000"/>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E7E"/>
                </a:solidFill>
                <a:latin typeface="Calibri"/>
              </a:rPr>
              <a:t>Exit ticket:  In two sentences, explain a food web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food webs showing interconnected feeding relationships in ecosystems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how a food web connects several feeding relationships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a food web with a simple food chain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producers, consumers, predators, prey and decomposers in a food web</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how one change can affect other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Turn to a partner, share your idea, then be ready to give one example to the class.</a:t>
            </a:r>
          </a:p>
        </p:txBody>
      </p:sp>
      <p:sp>
        <p:nvSpPr>
          <p:cNvPr id="8" name="TextBox 7"/>
          <p:cNvSpPr txBox="1"/>
          <p:nvPr/>
        </p:nvSpPr>
        <p:spPr>
          <a:xfrm>
            <a:off x="540000" y="720000"/>
            <a:ext cx="11112119" cy="360000"/>
          </a:xfrm>
          <a:prstGeom prst="rect">
            <a:avLst/>
          </a:prstGeom>
          <a:noFill/>
        </p:spPr>
        <p:txBody>
          <a:bodyPr wrap="square"/>
          <a:lstStyle/>
          <a:p>
            <a:pPr algn="l"/>
            <a:r>
              <a:rPr sz="3000" b="1" i="0">
                <a:solidFill>
                  <a:srgbClr val="257E7E"/>
                </a:solidFill>
                <a:latin typeface="Trebuchet MS"/>
              </a:rPr>
              <a:t>Food Web Dominoes</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1"/>
                </a:solidFill>
                <a:latin typeface="Calibri"/>
              </a:rPr>
              <a:t>Think-pair-share: What might happen in an ecosystem if one predator disappears?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1"/>
                </a:solidFill>
                <a:latin typeface="Calibri"/>
              </a:rPr>
              <a:t>Agree or disagree: Every animal in an ecosystem depends on other living things for food.</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6677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277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10773"/>
            <a:ext cx="5124059" cy="234000"/>
          </a:xfrm>
          <a:prstGeom prst="rect">
            <a:avLst/>
          </a:prstGeom>
          <a:noFill/>
        </p:spPr>
        <p:txBody>
          <a:bodyPr wrap="square"/>
          <a:lstStyle/>
          <a:p>
            <a:pPr algn="l"/>
            <a:r>
              <a:rPr sz="1400" b="1" i="0">
                <a:solidFill>
                  <a:srgbClr val="257E7E"/>
                </a:solidFill>
                <a:latin typeface="Trebuchet MS"/>
              </a:rPr>
              <a:t>ECOSYSTEM</a:t>
            </a:r>
          </a:p>
        </p:txBody>
      </p:sp>
      <p:sp>
        <p:nvSpPr>
          <p:cNvPr id="7" name="TextBox 6"/>
          <p:cNvSpPr txBox="1"/>
          <p:nvPr/>
        </p:nvSpPr>
        <p:spPr>
          <a:xfrm>
            <a:off x="702000" y="2844773"/>
            <a:ext cx="5124059" cy="462719"/>
          </a:xfrm>
          <a:prstGeom prst="rect">
            <a:avLst/>
          </a:prstGeom>
          <a:noFill/>
        </p:spPr>
        <p:txBody>
          <a:bodyPr wrap="square"/>
          <a:lstStyle/>
          <a:p>
            <a:pPr algn="l"/>
            <a:r>
              <a:rPr sz="1400" b="0" i="0">
                <a:solidFill>
                  <a:srgbClr val="122121"/>
                </a:solidFill>
                <a:latin typeface="Calibri"/>
              </a:rPr>
              <a:t>A place where living things and non-living parts interact together.</a:t>
            </a:r>
          </a:p>
        </p:txBody>
      </p:sp>
      <p:sp>
        <p:nvSpPr>
          <p:cNvPr id="8" name="Rounded Rectangle 7"/>
          <p:cNvSpPr/>
          <p:nvPr/>
        </p:nvSpPr>
        <p:spPr>
          <a:xfrm>
            <a:off x="6204059" y="246677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2773"/>
            <a:ext cx="5232059"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10773"/>
            <a:ext cx="5124059" cy="234000"/>
          </a:xfrm>
          <a:prstGeom prst="rect">
            <a:avLst/>
          </a:prstGeom>
          <a:noFill/>
        </p:spPr>
        <p:txBody>
          <a:bodyPr wrap="square"/>
          <a:lstStyle/>
          <a:p>
            <a:pPr algn="l"/>
            <a:r>
              <a:rPr sz="1400" b="1" i="0">
                <a:solidFill>
                  <a:srgbClr val="1DED9C"/>
                </a:solidFill>
                <a:latin typeface="Trebuchet MS"/>
              </a:rPr>
              <a:t>PRODUCER</a:t>
            </a:r>
          </a:p>
        </p:txBody>
      </p:sp>
      <p:sp>
        <p:nvSpPr>
          <p:cNvPr id="11" name="TextBox 10"/>
          <p:cNvSpPr txBox="1"/>
          <p:nvPr/>
        </p:nvSpPr>
        <p:spPr>
          <a:xfrm>
            <a:off x="6366059" y="2844773"/>
            <a:ext cx="5124059" cy="462719"/>
          </a:xfrm>
          <a:prstGeom prst="rect">
            <a:avLst/>
          </a:prstGeom>
          <a:noFill/>
        </p:spPr>
        <p:txBody>
          <a:bodyPr wrap="square"/>
          <a:lstStyle/>
          <a:p>
            <a:pPr algn="l"/>
            <a:r>
              <a:rPr sz="1400" b="0" i="0">
                <a:solidFill>
                  <a:srgbClr val="122121"/>
                </a:solidFill>
                <a:latin typeface="Calibri"/>
              </a:rPr>
              <a:t>A living thing, usually a plant, that makes its own food using sunlight.</a:t>
            </a:r>
          </a:p>
        </p:txBody>
      </p:sp>
      <p:sp>
        <p:nvSpPr>
          <p:cNvPr id="12" name="Rounded Rectangle 11"/>
          <p:cNvSpPr/>
          <p:nvPr/>
        </p:nvSpPr>
        <p:spPr>
          <a:xfrm>
            <a:off x="540000" y="354149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7749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85492"/>
            <a:ext cx="5124059" cy="234000"/>
          </a:xfrm>
          <a:prstGeom prst="rect">
            <a:avLst/>
          </a:prstGeom>
          <a:noFill/>
        </p:spPr>
        <p:txBody>
          <a:bodyPr wrap="square"/>
          <a:lstStyle/>
          <a:p>
            <a:pPr algn="l"/>
            <a:r>
              <a:rPr sz="1400" b="1" i="0">
                <a:solidFill>
                  <a:srgbClr val="257E7E"/>
                </a:solidFill>
                <a:latin typeface="Trebuchet MS"/>
              </a:rPr>
              <a:t>CONSUMER</a:t>
            </a:r>
          </a:p>
        </p:txBody>
      </p:sp>
      <p:sp>
        <p:nvSpPr>
          <p:cNvPr id="15" name="TextBox 14"/>
          <p:cNvSpPr txBox="1"/>
          <p:nvPr/>
        </p:nvSpPr>
        <p:spPr>
          <a:xfrm>
            <a:off x="702000" y="3919492"/>
            <a:ext cx="5124059" cy="462719"/>
          </a:xfrm>
          <a:prstGeom prst="rect">
            <a:avLst/>
          </a:prstGeom>
          <a:noFill/>
        </p:spPr>
        <p:txBody>
          <a:bodyPr wrap="square"/>
          <a:lstStyle/>
          <a:p>
            <a:pPr algn="l"/>
            <a:r>
              <a:rPr sz="1400" b="0" i="0">
                <a:solidFill>
                  <a:srgbClr val="122121"/>
                </a:solidFill>
                <a:latin typeface="Calibri"/>
              </a:rPr>
              <a:t>An organism that gets energy by eating plants or animals.</a:t>
            </a:r>
          </a:p>
        </p:txBody>
      </p:sp>
      <p:sp>
        <p:nvSpPr>
          <p:cNvPr id="16" name="Rounded Rectangle 15"/>
          <p:cNvSpPr/>
          <p:nvPr/>
        </p:nvSpPr>
        <p:spPr>
          <a:xfrm>
            <a:off x="6204059" y="354149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77492"/>
            <a:ext cx="5232059" cy="36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85492"/>
            <a:ext cx="5124059" cy="234000"/>
          </a:xfrm>
          <a:prstGeom prst="rect">
            <a:avLst/>
          </a:prstGeom>
          <a:noFill/>
        </p:spPr>
        <p:txBody>
          <a:bodyPr wrap="square"/>
          <a:lstStyle/>
          <a:p>
            <a:pPr algn="l"/>
            <a:r>
              <a:rPr sz="1400" b="1" i="0">
                <a:solidFill>
                  <a:srgbClr val="1DED9C"/>
                </a:solidFill>
                <a:latin typeface="Trebuchet MS"/>
              </a:rPr>
              <a:t>DECOMPOSER</a:t>
            </a:r>
          </a:p>
        </p:txBody>
      </p:sp>
      <p:sp>
        <p:nvSpPr>
          <p:cNvPr id="19" name="TextBox 18"/>
          <p:cNvSpPr txBox="1"/>
          <p:nvPr/>
        </p:nvSpPr>
        <p:spPr>
          <a:xfrm>
            <a:off x="6366059" y="3919492"/>
            <a:ext cx="5124059" cy="462719"/>
          </a:xfrm>
          <a:prstGeom prst="rect">
            <a:avLst/>
          </a:prstGeom>
          <a:noFill/>
        </p:spPr>
        <p:txBody>
          <a:bodyPr wrap="square"/>
          <a:lstStyle/>
          <a:p>
            <a:pPr algn="l"/>
            <a:r>
              <a:rPr sz="1400" b="0" i="0">
                <a:solidFill>
                  <a:srgbClr val="122121"/>
                </a:solidFill>
                <a:latin typeface="Calibri"/>
              </a:rPr>
              <a:t>A living thing that breaks down dead material and returns nutrients to the soil.</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Food Webs Are Interconnected</a:t>
            </a:r>
          </a:p>
        </p:txBody>
      </p:sp>
      <p:pic>
        <p:nvPicPr>
          <p:cNvPr id="4" name="Picture 3" descr="tmpj1hdpted.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40549"/>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453308"/>
          </a:xfrm>
          <a:prstGeom prst="rect">
            <a:avLst/>
          </a:prstGeom>
          <a:noFill/>
        </p:spPr>
        <p:txBody>
          <a:bodyPr wrap="square"/>
          <a:lstStyle/>
          <a:p>
            <a:pPr algn="l"/>
            <a:r>
              <a:rPr sz="1800" b="0" i="0">
                <a:solidFill>
                  <a:srgbClr val="122121"/>
                </a:solidFill>
                <a:latin typeface="Calibri"/>
              </a:rPr>
              <a:t>A food web shows how several food chains link together in one ecosystem. It is more complex than a single chain because many organisms can be connected to more than one food source or predator. This makes the web a better picture of real life than a simple arrow line.</a:t>
            </a:r>
          </a:p>
        </p:txBody>
      </p:sp>
      <p:sp>
        <p:nvSpPr>
          <p:cNvPr id="7" name="Rectangle 6"/>
          <p:cNvSpPr/>
          <p:nvPr/>
        </p:nvSpPr>
        <p:spPr>
          <a:xfrm>
            <a:off x="866834" y="213245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324590"/>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2205025"/>
            <a:ext cx="7234552" cy="1453308"/>
          </a:xfrm>
          <a:prstGeom prst="rect">
            <a:avLst/>
          </a:prstGeom>
          <a:noFill/>
        </p:spPr>
        <p:txBody>
          <a:bodyPr wrap="square"/>
          <a:lstStyle/>
          <a:p>
            <a:pPr algn="l"/>
            <a:r>
              <a:rPr sz="1800" b="0" i="0">
                <a:solidFill>
                  <a:srgbClr val="122121"/>
                </a:solidFill>
                <a:latin typeface="Calibri"/>
              </a:rPr>
              <a:t>If rabbits eat grass and foxes eat rabbits, that is only one path in the web. In the same ecosystem, other animals may also feed on grass, or foxes may eat other prey, so the connections branch out. When one organism changes, other parts of the web can be affected too.</a:t>
            </a:r>
          </a:p>
        </p:txBody>
      </p:sp>
      <p:sp>
        <p:nvSpPr>
          <p:cNvPr id="10" name="Rectangle 9"/>
          <p:cNvSpPr/>
          <p:nvPr/>
        </p:nvSpPr>
        <p:spPr>
          <a:xfrm>
            <a:off x="866834" y="3716499"/>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3908631"/>
            <a:ext cx="130733" cy="13073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3789066"/>
            <a:ext cx="7234552" cy="1453308"/>
          </a:xfrm>
          <a:prstGeom prst="rect">
            <a:avLst/>
          </a:prstGeom>
          <a:noFill/>
        </p:spPr>
        <p:txBody>
          <a:bodyPr wrap="square"/>
          <a:lstStyle/>
          <a:p>
            <a:pPr algn="l"/>
            <a:r>
              <a:rPr sz="1800" b="0" i="0">
                <a:solidFill>
                  <a:srgbClr val="122121"/>
                </a:solidFill>
                <a:latin typeface="Calibri"/>
              </a:rPr>
              <a:t>Arrows in a food web show the direction of energy transfer. They point from the food to the eater, so students can see who provides energy and who receives it. This helps avoid confusion when the web becomes crowded with names and arrows.</a:t>
            </a:r>
          </a:p>
        </p:txBody>
      </p:sp>
      <p:sp>
        <p:nvSpPr>
          <p:cNvPr id="13" name="Rectangle 12"/>
          <p:cNvSpPr/>
          <p:nvPr/>
        </p:nvSpPr>
        <p:spPr>
          <a:xfrm>
            <a:off x="0" y="6776292"/>
            <a:ext cx="12192119" cy="81708"/>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Trebuchet MS"/>
              </a:rPr>
              <a:t>Trophic Levels</a:t>
            </a:r>
          </a:p>
        </p:txBody>
      </p:sp>
      <p:pic>
        <p:nvPicPr>
          <p:cNvPr id="5" name="Picture 4" descr="tmph3wpu5f0.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1"/>
                </a:solidFill>
                <a:latin typeface="Calibri"/>
              </a:rPr>
              <a:t>Trophic levels are the positions organisms hold in a feeding network. They show where an organism sits in the transfer of energy, such as producer, primary consumer, or higher-level consumer.</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pond, algae sit at the first trophic level because they make their own food. Frogs that eat insects are at a higher trophic level, and birds that eat frogs sit even higher. The same bird can belong to a different trophic level if it eats a different prey in another food web, which is why one role can shift with the food source.</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900" b="1" i="0">
                <a:solidFill>
                  <a:srgbClr val="FFFFFF"/>
                </a:solidFill>
                <a:latin typeface="Trebuchet MS"/>
              </a:rPr>
              <a:t>Ecosystem Resilience</a:t>
            </a:r>
          </a:p>
        </p:txBody>
      </p:sp>
      <p:pic>
        <p:nvPicPr>
          <p:cNvPr id="5" name="Picture 4" descr="tmpdjr_epx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1"/>
                </a:solidFill>
                <a:latin typeface="Calibri"/>
              </a:rPr>
              <a:t>Ecosystem resilience is the ability of an ecosystem to recover after a disturbance. A food web with many connections is often more resilient because other organisms may help keep energy moving when one species is reduced.</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forest, if fox numbers fall, rabbits may increase and grass may be eaten faster. But if other predators are still present, or if rabbits are not the only herbivores, the ecosystem may adjust without collapsing completely. The forest does not stay unchanged, but resilience helps it continue functioning after the disturbance.</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000" b="1" i="0">
                <a:solidFill>
                  <a:srgbClr val="FFFFFF"/>
                </a:solidFill>
                <a:latin typeface="Trebuchet MS"/>
              </a:rPr>
              <a:t>Abiotic and Biotic Factors in a Food Web</a:t>
            </a:r>
          </a:p>
        </p:txBody>
      </p:sp>
      <p:sp>
        <p:nvSpPr>
          <p:cNvPr id="4" name="Rounded Rectangle 3"/>
          <p:cNvSpPr/>
          <p:nvPr/>
        </p:nvSpPr>
        <p:spPr>
          <a:xfrm>
            <a:off x="540000" y="620984"/>
            <a:ext cx="5449838" cy="5697016"/>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674984"/>
            <a:ext cx="5233838"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18984"/>
            <a:ext cx="5017838" cy="288000"/>
          </a:xfrm>
          <a:prstGeom prst="rect">
            <a:avLst/>
          </a:prstGeom>
          <a:noFill/>
        </p:spPr>
        <p:txBody>
          <a:bodyPr wrap="square"/>
          <a:lstStyle/>
          <a:p>
            <a:pPr algn="l"/>
            <a:r>
              <a:rPr sz="1400" b="1" i="0">
                <a:solidFill>
                  <a:srgbClr val="257E7E"/>
                </a:solidFill>
                <a:latin typeface="Trebuchet MS"/>
              </a:rPr>
              <a:t>ABIOTIC FACTORS</a:t>
            </a:r>
          </a:p>
        </p:txBody>
      </p:sp>
      <p:sp>
        <p:nvSpPr>
          <p:cNvPr id="7" name="TextBox 6"/>
          <p:cNvSpPr txBox="1"/>
          <p:nvPr/>
        </p:nvSpPr>
        <p:spPr>
          <a:xfrm>
            <a:off x="756000" y="1160984"/>
            <a:ext cx="5017838" cy="5013016"/>
          </a:xfrm>
          <a:prstGeom prst="rect">
            <a:avLst/>
          </a:prstGeom>
          <a:noFill/>
        </p:spPr>
        <p:txBody>
          <a:bodyPr wrap="square"/>
          <a:lstStyle/>
          <a:p>
            <a:pPr algn="l"/>
            <a:r>
              <a:rPr sz="1800" b="0" i="0">
                <a:solidFill>
                  <a:srgbClr val="122121"/>
                </a:solidFill>
                <a:latin typeface="Calibri"/>
              </a:rPr>
              <a:t>Abiotic factors are the non-living parts of an ecosystem, such as sunlight and water. These factors affect how well plants grow, which changes how much food is available for the rest of the food web. If sunlight drops or water becomes scarce, producers can slow down and the whole web may shrink.</a:t>
            </a:r>
          </a:p>
        </p:txBody>
      </p:sp>
      <p:sp>
        <p:nvSpPr>
          <p:cNvPr id="8" name="Rounded Rectangle 7"/>
          <p:cNvSpPr/>
          <p:nvPr/>
        </p:nvSpPr>
        <p:spPr>
          <a:xfrm>
            <a:off x="6202280" y="620984"/>
            <a:ext cx="5449838" cy="5697016"/>
          </a:xfrm>
          <a:prstGeom prst="roundRect">
            <a:avLst>
              <a:gd name="adj" fmla="val 2472"/>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0280" y="674984"/>
            <a:ext cx="5233838" cy="432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18280" y="818984"/>
            <a:ext cx="5017838" cy="288000"/>
          </a:xfrm>
          <a:prstGeom prst="rect">
            <a:avLst/>
          </a:prstGeom>
          <a:noFill/>
        </p:spPr>
        <p:txBody>
          <a:bodyPr wrap="square"/>
          <a:lstStyle/>
          <a:p>
            <a:pPr algn="l"/>
            <a:r>
              <a:rPr sz="1400" b="1" i="0">
                <a:solidFill>
                  <a:srgbClr val="1DED9C"/>
                </a:solidFill>
                <a:latin typeface="Trebuchet MS"/>
              </a:rPr>
              <a:t>BIOTIC FACTORS</a:t>
            </a:r>
          </a:p>
        </p:txBody>
      </p:sp>
      <p:sp>
        <p:nvSpPr>
          <p:cNvPr id="11" name="TextBox 10"/>
          <p:cNvSpPr txBox="1"/>
          <p:nvPr/>
        </p:nvSpPr>
        <p:spPr>
          <a:xfrm>
            <a:off x="6418280" y="1160984"/>
            <a:ext cx="5017838" cy="5013016"/>
          </a:xfrm>
          <a:prstGeom prst="rect">
            <a:avLst/>
          </a:prstGeom>
          <a:noFill/>
        </p:spPr>
        <p:txBody>
          <a:bodyPr wrap="square"/>
          <a:lstStyle/>
          <a:p>
            <a:pPr algn="l"/>
            <a:r>
              <a:rPr sz="1800" b="0" i="0">
                <a:solidFill>
                  <a:srgbClr val="122121"/>
                </a:solidFill>
                <a:latin typeface="Calibri"/>
              </a:rPr>
              <a:t>Biotic factors are the living parts of an ecosystem, such as plants and animals. Changes in one living group can spread through the food web because organisms depend on each other for food. If one species becomes too common or disappears, other populations may rise or fall as a result.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p_0js_3.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Trebuchet MS"/>
              </a:rPr>
              <a:t>A food web is strongest when many organisms are linked, because changes can move through the whole ecosystem.</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FC0"/>
                </a:solidFill>
                <a:latin typeface="Calibri"/>
              </a:rPr>
              <a:t>When producers, consumers and decomposers are connected, the ecosystem has more than one pathway for energy and nutrients. That means a change in sunlight, water, pollution or species numbers can affect more than one organism at a time. Food webs help us predict these ripple effects instead of looking at one animal alone.</a:t>
            </a:r>
          </a:p>
        </p:txBody>
      </p:sp>
      <p:sp>
        <p:nvSpPr>
          <p:cNvPr id="6" name="Rectangle 5"/>
          <p:cNvSpPr/>
          <p:nvPr/>
        </p:nvSpPr>
        <p:spPr>
          <a:xfrm>
            <a:off x="0" y="6768000"/>
            <a:ext cx="12192119" cy="90000"/>
          </a:xfrm>
          <a:prstGeom prst="rect">
            <a:avLst/>
          </a:prstGeom>
          <a:solidFill>
            <a:srgbClr val="1DED9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