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opening hook aloud exactly as written in the lesson brief.</a:t>
            </a:r>
          </a:p>
          <a:p>
            <a:r>
              <a:t>- Emphasise that work, living conditions and ideas all changed rapidly.</a:t>
            </a:r>
          </a:p>
          <a:p>
            <a:r>
              <a:t>- Set up source analysis as a tool for understanding those changes.</a:t>
            </a:r>
          </a:p>
          <a:p>
            <a:r>
              <a:t>Opening hook — say this: "Did you know that the Industrial Revolution changed not only how people worked but also how they lived and thought? Imagine living in a world where everything around you is rapidly changing."</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Because it was written by a worker in 1842, it could give first-hand details about factory life, but it may only show one person’s experience. | Q2: This source tells us factories were noisy and unpleasant, but it does not tell us how many workers were there or what child workers experienced. | Q3: The account is reliable because it uses evidence from primary sources, but students should still check which evidence was chosen and what may have been left out.</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exit ticket tightly focused on source analysis.</a:t>
            </a:r>
          </a:p>
          <a:p>
            <a:r>
              <a:t>- Expect students to mention at least two analysis ideas from the lesson.</a:t>
            </a:r>
          </a:p>
          <a:p>
            <a:r>
              <a:t>- If time allows, collect one example from a diary, cartoon or newspaper.</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Success criteria are all visible in later slides.</a:t>
            </a:r>
          </a:p>
          <a:p>
            <a:r>
              <a:t>- Remind students that strong answers need more than description.</a:t>
            </a:r>
          </a:p>
          <a:p>
            <a:r>
              <a:t>- Tell students they will practise with real Industrial Revolution sources.</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responses speculative; do not correct them yet.</a:t>
            </a:r>
          </a:p>
          <a:p>
            <a:r>
              <a:t>- Listen for ideas about who made a source and why.</a:t>
            </a:r>
          </a:p>
          <a:p>
            <a:r>
              <a:t>- Use student answers to bridge into source analysis vocabulary.</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tied to Industrial Revolution examples.</a:t>
            </a:r>
          </a:p>
          <a:p>
            <a:r>
              <a:t>- Ask students which terms sound similar and which do not.</a:t>
            </a:r>
          </a:p>
          <a:p>
            <a:r>
              <a:t>- Point out that historians need all four to write strong source analysis.</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creator, date and place.</a:t>
            </a:r>
          </a:p>
          <a:p>
            <a:r>
              <a:t>- Link origin to what the source could realistically know.</a:t>
            </a:r>
          </a:p>
          <a:p>
            <a:r>
              <a:t>- Use the diary example to show why origin matters.</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Start with what the source says before moving to judgement.</a:t>
            </a:r>
          </a:p>
          <a:p>
            <a:r>
              <a:t>- Model short quotations followed by explanation.</a:t>
            </a:r>
          </a:p>
          <a:p>
            <a:r>
              <a:t>- Remind students that omissions can matter too.</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Purpose is about intention, not just topic.</a:t>
            </a:r>
          </a:p>
          <a:p>
            <a:r>
              <a:t>- Link audience to tone and exaggeration.</a:t>
            </a:r>
          </a:p>
          <a:p>
            <a:r>
              <a:t>- Use the cartoon to show persuasion in action.</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Tie the source to the wider historical moment.</a:t>
            </a:r>
          </a:p>
          <a:p>
            <a:r>
              <a:t>- Show how context changes interpretation.</a:t>
            </a:r>
          </a:p>
          <a:p>
            <a:r>
              <a:t>- Keep the focus on significance, not extra background facts.</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that usefulness and reliability are not identical.</a:t>
            </a:r>
          </a:p>
          <a:p>
            <a:r>
              <a:t>- Use the comparison to correct the common misconception.</a:t>
            </a:r>
          </a:p>
          <a:p>
            <a:r>
              <a:t>- Ask students which sources might be useful even if they are not fully reliable.</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4ky0_q5p.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ED1D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5200" b="1" i="0">
                <a:solidFill>
                  <a:srgbClr val="FFFFFF"/>
                </a:solidFill>
                <a:latin typeface="Calibri Light"/>
              </a:rPr>
              <a:t>Analysing Sources in the Industrial Revolution</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9 History: origin, purpose, usefulness and reliability</a:t>
            </a:r>
          </a:p>
        </p:txBody>
      </p:sp>
      <p:sp>
        <p:nvSpPr>
          <p:cNvPr id="8" name="Rectangle 7"/>
          <p:cNvSpPr/>
          <p:nvPr/>
        </p:nvSpPr>
        <p:spPr>
          <a:xfrm>
            <a:off x="0" y="6757200"/>
            <a:ext cx="12192119" cy="100800"/>
          </a:xfrm>
          <a:prstGeom prst="rect">
            <a:avLst/>
          </a:prstGeom>
          <a:solidFill>
            <a:srgbClr val="ED1D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ED1D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200" b="1" i="0">
                <a:solidFill>
                  <a:srgbClr val="7E3A25"/>
                </a:solidFill>
                <a:latin typeface="Calibri Light"/>
              </a:rPr>
              <a:t>✓ Check Your Understanding</a:t>
            </a:r>
          </a:p>
        </p:txBody>
      </p:sp>
      <p:sp>
        <p:nvSpPr>
          <p:cNvPr id="4" name="Rectangle 3"/>
          <p:cNvSpPr/>
          <p:nvPr/>
        </p:nvSpPr>
        <p:spPr>
          <a:xfrm>
            <a:off x="540000" y="684000"/>
            <a:ext cx="1260000" cy="36000"/>
          </a:xfrm>
          <a:prstGeom prst="rect">
            <a:avLst/>
          </a:prstGeom>
          <a:solidFill>
            <a:srgbClr val="ED1D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512"/>
                </a:solidFill>
                <a:latin typeface="Calibri"/>
              </a:rPr>
              <a:t>Q1.  A student is analysing a diary written by a factory worker in 1842. Which response best shows origin analysis?</a:t>
            </a:r>
          </a:p>
        </p:txBody>
      </p:sp>
      <p:sp>
        <p:nvSpPr>
          <p:cNvPr id="6" name="Rounded Rectangle 5"/>
          <p:cNvSpPr/>
          <p:nvPr/>
        </p:nvSpPr>
        <p:spPr>
          <a:xfrm>
            <a:off x="540000"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211512"/>
                </a:solidFill>
                <a:latin typeface="Calibri"/>
              </a:rPr>
              <a:t>A.  The diary is useful because it mentions a 14-hour shift and shows the worker was exhausted.</a:t>
            </a:r>
          </a:p>
        </p:txBody>
      </p:sp>
      <p:sp>
        <p:nvSpPr>
          <p:cNvPr id="8" name="Rounded Rectangle 7"/>
          <p:cNvSpPr/>
          <p:nvPr/>
        </p:nvSpPr>
        <p:spPr>
          <a:xfrm>
            <a:off x="6186059"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211512"/>
                </a:solidFill>
                <a:latin typeface="Calibri"/>
              </a:rPr>
              <a:t>B.  Because it was written by a worker in 1842, it could give first-hand details about factory life, but it may only show one person’s experience.</a:t>
            </a:r>
          </a:p>
        </p:txBody>
      </p:sp>
      <p:sp>
        <p:nvSpPr>
          <p:cNvPr id="10" name="Rounded Rectangle 9"/>
          <p:cNvSpPr/>
          <p:nvPr/>
        </p:nvSpPr>
        <p:spPr>
          <a:xfrm>
            <a:off x="540000"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211512"/>
                </a:solidFill>
                <a:latin typeface="Calibri"/>
              </a:rPr>
              <a:t>C.  The diary is unreliable because all diaries are biased and cannot be used by historians.</a:t>
            </a:r>
          </a:p>
        </p:txBody>
      </p:sp>
      <p:sp>
        <p:nvSpPr>
          <p:cNvPr id="12" name="Rounded Rectangle 11"/>
          <p:cNvSpPr/>
          <p:nvPr/>
        </p:nvSpPr>
        <p:spPr>
          <a:xfrm>
            <a:off x="6186059"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211512"/>
                </a:solidFill>
                <a:latin typeface="Calibri"/>
              </a:rPr>
              <a:t>D.  The diary proves that all factory workers hated Industria because it is a primary source.</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512"/>
                </a:solidFill>
                <a:latin typeface="Calibri"/>
              </a:rPr>
              <a:t>Q2.  A newspaper article from 1850 says Industria’s factories were ‘full of noise, smoke and long hours’. Which analysis best shows strong content analysis?</a:t>
            </a:r>
          </a:p>
        </p:txBody>
      </p:sp>
      <p:sp>
        <p:nvSpPr>
          <p:cNvPr id="15" name="Rounded Rectangle 14"/>
          <p:cNvSpPr/>
          <p:nvPr/>
        </p:nvSpPr>
        <p:spPr>
          <a:xfrm>
            <a:off x="540000"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211512"/>
                </a:solidFill>
                <a:latin typeface="Calibri"/>
              </a:rPr>
              <a:t>A.  The article is definitely reliable because newspapers are always accurate.</a:t>
            </a:r>
          </a:p>
        </p:txBody>
      </p:sp>
      <p:sp>
        <p:nvSpPr>
          <p:cNvPr id="17" name="Rounded Rectangle 16"/>
          <p:cNvSpPr/>
          <p:nvPr/>
        </p:nvSpPr>
        <p:spPr>
          <a:xfrm>
            <a:off x="6186059"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211512"/>
                </a:solidFill>
                <a:latin typeface="Calibri"/>
              </a:rPr>
              <a:t>B.  This source tells us factories were noisy and unpleasant, but it does not tell us how many workers were there or what child workers experienced.</a:t>
            </a:r>
          </a:p>
        </p:txBody>
      </p:sp>
      <p:sp>
        <p:nvSpPr>
          <p:cNvPr id="19" name="Rounded Rectangle 18"/>
          <p:cNvSpPr/>
          <p:nvPr/>
        </p:nvSpPr>
        <p:spPr>
          <a:xfrm>
            <a:off x="540000"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211512"/>
                </a:solidFill>
                <a:latin typeface="Calibri"/>
              </a:rPr>
              <a:t>C.  The source is a primary source, so it must be better than any secondary source.</a:t>
            </a:r>
          </a:p>
        </p:txBody>
      </p:sp>
      <p:sp>
        <p:nvSpPr>
          <p:cNvPr id="21" name="Rounded Rectangle 20"/>
          <p:cNvSpPr/>
          <p:nvPr/>
        </p:nvSpPr>
        <p:spPr>
          <a:xfrm>
            <a:off x="6186059"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211512"/>
                </a:solidFill>
                <a:latin typeface="Calibri"/>
              </a:rPr>
              <a:t>D.  The writer must have visited every factory in Industria, so the description is complete.</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512"/>
                </a:solidFill>
                <a:latin typeface="Calibri"/>
              </a:rPr>
              <a:t>Q3.  A later historian writes about Industria using factory records and workers’ diaries. Which statement best explains reliability and usefulness?</a:t>
            </a:r>
          </a:p>
        </p:txBody>
      </p:sp>
      <p:sp>
        <p:nvSpPr>
          <p:cNvPr id="24" name="Rounded Rectangle 23"/>
          <p:cNvSpPr/>
          <p:nvPr/>
        </p:nvSpPr>
        <p:spPr>
          <a:xfrm>
            <a:off x="540000"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211512"/>
                </a:solidFill>
                <a:latin typeface="Calibri"/>
              </a:rPr>
              <a:t>A.  The historian’s account is useless because it was written later than the events.</a:t>
            </a:r>
          </a:p>
        </p:txBody>
      </p:sp>
      <p:sp>
        <p:nvSpPr>
          <p:cNvPr id="26" name="Rounded Rectangle 25"/>
          <p:cNvSpPr/>
          <p:nvPr/>
        </p:nvSpPr>
        <p:spPr>
          <a:xfrm>
            <a:off x="6186059"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211512"/>
                </a:solidFill>
                <a:latin typeface="Calibri"/>
              </a:rPr>
              <a:t>B.  The account is reliable because it uses evidence from primary sources, but students should still check which evidence was chosen and what may have been left out.</a:t>
            </a:r>
          </a:p>
        </p:txBody>
      </p:sp>
      <p:sp>
        <p:nvSpPr>
          <p:cNvPr id="28" name="Rounded Rectangle 27"/>
          <p:cNvSpPr/>
          <p:nvPr/>
        </p:nvSpPr>
        <p:spPr>
          <a:xfrm>
            <a:off x="540000"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211512"/>
                </a:solidFill>
                <a:latin typeface="Calibri"/>
              </a:rPr>
              <a:t>C.  The account is unreliable because secondary sources cannot be trusted at all.</a:t>
            </a:r>
          </a:p>
        </p:txBody>
      </p:sp>
      <p:sp>
        <p:nvSpPr>
          <p:cNvPr id="30" name="Rounded Rectangle 29"/>
          <p:cNvSpPr/>
          <p:nvPr/>
        </p:nvSpPr>
        <p:spPr>
          <a:xfrm>
            <a:off x="6186059"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211512"/>
                </a:solidFill>
                <a:latin typeface="Calibri"/>
              </a:rPr>
              <a:t>D.  The account is only useful if it repeats the exact words of the primary sources.</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7E3A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ED1D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0" i="1">
                <a:solidFill>
                  <a:srgbClr val="ED1D62"/>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200" b="1" i="0">
                <a:solidFill>
                  <a:srgbClr val="FFFFFF"/>
                </a:solidFill>
                <a:latin typeface="Calibri Light"/>
              </a:rPr>
              <a:t>How can we effectively analyse historical sources to understand the Industrial Revolution?</a:t>
            </a:r>
          </a:p>
        </p:txBody>
      </p:sp>
      <p:sp>
        <p:nvSpPr>
          <p:cNvPr id="5" name="Rectangle 4"/>
          <p:cNvSpPr/>
          <p:nvPr/>
        </p:nvSpPr>
        <p:spPr>
          <a:xfrm>
            <a:off x="5556059" y="1260000"/>
            <a:ext cx="1080000" cy="43200"/>
          </a:xfrm>
          <a:prstGeom prst="rect">
            <a:avLst/>
          </a:prstGeom>
          <a:solidFill>
            <a:srgbClr val="ED1D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28250"/>
            <a:ext cx="306000" cy="306000"/>
          </a:xfrm>
          <a:prstGeom prst="ellipse">
            <a:avLst/>
          </a:prstGeom>
          <a:solidFill>
            <a:srgbClr val="ED1D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28250"/>
            <a:ext cx="306000" cy="306000"/>
          </a:xfrm>
          <a:prstGeom prst="rect">
            <a:avLst/>
          </a:prstGeom>
          <a:noFill/>
        </p:spPr>
        <p:txBody>
          <a:bodyPr wrap="square" anchor="ctr"/>
          <a:lstStyle/>
          <a:p>
            <a:pPr algn="ctr"/>
            <a:r>
              <a:rPr sz="1500" b="1" i="0">
                <a:solidFill>
                  <a:srgbClr val="7E3A25"/>
                </a:solidFill>
                <a:latin typeface="Calibri"/>
              </a:rPr>
              <a:t>1</a:t>
            </a:r>
          </a:p>
        </p:txBody>
      </p:sp>
      <p:sp>
        <p:nvSpPr>
          <p:cNvPr id="8" name="TextBox 7"/>
          <p:cNvSpPr txBox="1"/>
          <p:nvPr/>
        </p:nvSpPr>
        <p:spPr>
          <a:xfrm>
            <a:off x="990000" y="1512000"/>
            <a:ext cx="10662119" cy="1138500"/>
          </a:xfrm>
          <a:prstGeom prst="rect">
            <a:avLst/>
          </a:prstGeom>
          <a:noFill/>
        </p:spPr>
        <p:txBody>
          <a:bodyPr wrap="square" anchor="ctr"/>
          <a:lstStyle/>
          <a:p>
            <a:pPr algn="l"/>
            <a:r>
              <a:rPr sz="1800" b="0" i="0">
                <a:solidFill>
                  <a:srgbClr val="FFFFFF"/>
                </a:solidFill>
                <a:latin typeface="Calibri"/>
              </a:rPr>
              <a:t>Origin analysis helps historians judge a source by asking who made it, when it was made and where it came from, because those details shape what the source could know.</a:t>
            </a:r>
          </a:p>
        </p:txBody>
      </p:sp>
      <p:sp>
        <p:nvSpPr>
          <p:cNvPr id="9" name="Oval 8"/>
          <p:cNvSpPr/>
          <p:nvPr/>
        </p:nvSpPr>
        <p:spPr>
          <a:xfrm>
            <a:off x="540000" y="3066750"/>
            <a:ext cx="306000" cy="306000"/>
          </a:xfrm>
          <a:prstGeom prst="ellipse">
            <a:avLst/>
          </a:prstGeom>
          <a:solidFill>
            <a:srgbClr val="ED1D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66750"/>
            <a:ext cx="306000" cy="306000"/>
          </a:xfrm>
          <a:prstGeom prst="rect">
            <a:avLst/>
          </a:prstGeom>
          <a:noFill/>
        </p:spPr>
        <p:txBody>
          <a:bodyPr wrap="square" anchor="ctr"/>
          <a:lstStyle/>
          <a:p>
            <a:pPr algn="ctr"/>
            <a:r>
              <a:rPr sz="1500" b="1" i="0">
                <a:solidFill>
                  <a:srgbClr val="7E3A25"/>
                </a:solidFill>
                <a:latin typeface="Calibri"/>
              </a:rPr>
              <a:t>2</a:t>
            </a:r>
          </a:p>
        </p:txBody>
      </p:sp>
      <p:sp>
        <p:nvSpPr>
          <p:cNvPr id="11" name="TextBox 10"/>
          <p:cNvSpPr txBox="1"/>
          <p:nvPr/>
        </p:nvSpPr>
        <p:spPr>
          <a:xfrm>
            <a:off x="990000" y="2650500"/>
            <a:ext cx="10662119" cy="1138500"/>
          </a:xfrm>
          <a:prstGeom prst="rect">
            <a:avLst/>
          </a:prstGeom>
          <a:noFill/>
        </p:spPr>
        <p:txBody>
          <a:bodyPr wrap="square" anchor="ctr"/>
          <a:lstStyle/>
          <a:p>
            <a:pPr algn="l"/>
            <a:r>
              <a:rPr sz="1800" b="0" i="0">
                <a:solidFill>
                  <a:srgbClr val="FFFFFF"/>
                </a:solidFill>
                <a:latin typeface="Calibri"/>
              </a:rPr>
              <a:t>Content analysis requires students to describe what the source actually says and notice what it leaves out, so evidence stays close to the text before judgement begins.</a:t>
            </a:r>
          </a:p>
        </p:txBody>
      </p:sp>
      <p:sp>
        <p:nvSpPr>
          <p:cNvPr id="12" name="Oval 11"/>
          <p:cNvSpPr/>
          <p:nvPr/>
        </p:nvSpPr>
        <p:spPr>
          <a:xfrm>
            <a:off x="540000" y="4205250"/>
            <a:ext cx="306000" cy="306000"/>
          </a:xfrm>
          <a:prstGeom prst="ellipse">
            <a:avLst/>
          </a:prstGeom>
          <a:solidFill>
            <a:srgbClr val="ED1D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205250"/>
            <a:ext cx="306000" cy="306000"/>
          </a:xfrm>
          <a:prstGeom prst="rect">
            <a:avLst/>
          </a:prstGeom>
          <a:noFill/>
        </p:spPr>
        <p:txBody>
          <a:bodyPr wrap="square" anchor="ctr"/>
          <a:lstStyle/>
          <a:p>
            <a:pPr algn="ctr"/>
            <a:r>
              <a:rPr sz="1500" b="1" i="0">
                <a:solidFill>
                  <a:srgbClr val="7E3A25"/>
                </a:solidFill>
                <a:latin typeface="Calibri"/>
              </a:rPr>
              <a:t>3</a:t>
            </a:r>
          </a:p>
        </p:txBody>
      </p:sp>
      <p:sp>
        <p:nvSpPr>
          <p:cNvPr id="14" name="TextBox 13"/>
          <p:cNvSpPr txBox="1"/>
          <p:nvPr/>
        </p:nvSpPr>
        <p:spPr>
          <a:xfrm>
            <a:off x="990000" y="3789000"/>
            <a:ext cx="10662119" cy="1138500"/>
          </a:xfrm>
          <a:prstGeom prst="rect">
            <a:avLst/>
          </a:prstGeom>
          <a:noFill/>
        </p:spPr>
        <p:txBody>
          <a:bodyPr wrap="square" anchor="ctr"/>
          <a:lstStyle/>
          <a:p>
            <a:pPr algn="l"/>
            <a:r>
              <a:rPr sz="1800" b="0" i="0">
                <a:solidFill>
                  <a:srgbClr val="FFFFFF"/>
                </a:solidFill>
                <a:latin typeface="Calibri"/>
              </a:rPr>
              <a:t>Purpose and context help explain why a source was created and why it matters in its historical moment, especially when sources try to persuade an audience.</a:t>
            </a:r>
          </a:p>
        </p:txBody>
      </p:sp>
      <p:sp>
        <p:nvSpPr>
          <p:cNvPr id="15" name="Oval 14"/>
          <p:cNvSpPr/>
          <p:nvPr/>
        </p:nvSpPr>
        <p:spPr>
          <a:xfrm>
            <a:off x="540000" y="5343750"/>
            <a:ext cx="306000" cy="306000"/>
          </a:xfrm>
          <a:prstGeom prst="ellipse">
            <a:avLst/>
          </a:prstGeom>
          <a:solidFill>
            <a:srgbClr val="ED1D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343750"/>
            <a:ext cx="306000" cy="306000"/>
          </a:xfrm>
          <a:prstGeom prst="rect">
            <a:avLst/>
          </a:prstGeom>
          <a:noFill/>
        </p:spPr>
        <p:txBody>
          <a:bodyPr wrap="square" anchor="ctr"/>
          <a:lstStyle/>
          <a:p>
            <a:pPr algn="ctr"/>
            <a:r>
              <a:rPr sz="1500" b="1" i="0">
                <a:solidFill>
                  <a:srgbClr val="7E3A25"/>
                </a:solidFill>
                <a:latin typeface="Calibri"/>
              </a:rPr>
              <a:t>4</a:t>
            </a:r>
          </a:p>
        </p:txBody>
      </p:sp>
      <p:sp>
        <p:nvSpPr>
          <p:cNvPr id="17" name="TextBox 16"/>
          <p:cNvSpPr txBox="1"/>
          <p:nvPr/>
        </p:nvSpPr>
        <p:spPr>
          <a:xfrm>
            <a:off x="990000" y="4927500"/>
            <a:ext cx="10662119" cy="1138500"/>
          </a:xfrm>
          <a:prstGeom prst="rect">
            <a:avLst/>
          </a:prstGeom>
          <a:noFill/>
        </p:spPr>
        <p:txBody>
          <a:bodyPr wrap="square" anchor="ctr"/>
          <a:lstStyle/>
          <a:p>
            <a:pPr algn="l"/>
            <a:r>
              <a:rPr sz="1800" b="0" i="0">
                <a:solidFill>
                  <a:srgbClr val="FFFFFF"/>
                </a:solidFill>
                <a:latin typeface="Calibri"/>
              </a:rPr>
              <a:t>Usefulness and reliability are connected but different: a source may be useful for showing perspectives even when its reliability is limited by bias or audience.</a:t>
            </a:r>
          </a:p>
        </p:txBody>
      </p:sp>
      <p:sp>
        <p:nvSpPr>
          <p:cNvPr id="18" name="Rounded Rectangle 17"/>
          <p:cNvSpPr/>
          <p:nvPr/>
        </p:nvSpPr>
        <p:spPr>
          <a:xfrm>
            <a:off x="540000" y="6174001"/>
            <a:ext cx="11112119" cy="503999"/>
          </a:xfrm>
          <a:prstGeom prst="roundRect">
            <a:avLst>
              <a:gd name="adj" fmla="val 4000"/>
            </a:avLst>
          </a:prstGeom>
          <a:solidFill>
            <a:srgbClr val="ED1D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174001"/>
            <a:ext cx="10752119" cy="503999"/>
          </a:xfrm>
          <a:prstGeom prst="rect">
            <a:avLst/>
          </a:prstGeom>
          <a:noFill/>
        </p:spPr>
        <p:txBody>
          <a:bodyPr wrap="square" anchor="ctr"/>
          <a:lstStyle/>
          <a:p>
            <a:pPr algn="l"/>
            <a:r>
              <a:rPr sz="1500" b="0" i="1">
                <a:solidFill>
                  <a:srgbClr val="7E3A25"/>
                </a:solidFill>
                <a:latin typeface="Calibri"/>
              </a:rPr>
              <a:t>Exit ticket:  In two sentences, explain source analysis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000" b="1" i="0">
                <a:solidFill>
                  <a:srgbClr val="C08C7C"/>
                </a:solidFill>
                <a:latin typeface="Calibri"/>
              </a:rPr>
              <a:t>LEARNING INTENTION</a:t>
            </a:r>
          </a:p>
        </p:txBody>
      </p:sp>
      <p:sp>
        <p:nvSpPr>
          <p:cNvPr id="4" name="Rectangle 3"/>
          <p:cNvSpPr/>
          <p:nvPr/>
        </p:nvSpPr>
        <p:spPr>
          <a:xfrm>
            <a:off x="540000" y="827999"/>
            <a:ext cx="720000" cy="36000"/>
          </a:xfrm>
          <a:prstGeom prst="rect">
            <a:avLst/>
          </a:prstGeom>
          <a:solidFill>
            <a:srgbClr val="C08C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2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create complete source analysis responses addressing origin, purpose, usefulness and reliability</a:t>
            </a:r>
          </a:p>
        </p:txBody>
      </p:sp>
      <p:sp>
        <p:nvSpPr>
          <p:cNvPr id="7" name="TextBox 6"/>
          <p:cNvSpPr txBox="1"/>
          <p:nvPr/>
        </p:nvSpPr>
        <p:spPr>
          <a:xfrm>
            <a:off x="5760000" y="540000"/>
            <a:ext cx="6162119" cy="216000"/>
          </a:xfrm>
          <a:prstGeom prst="rect">
            <a:avLst/>
          </a:prstGeom>
          <a:noFill/>
        </p:spPr>
        <p:txBody>
          <a:bodyPr wrap="square"/>
          <a:lstStyle/>
          <a:p>
            <a:pPr algn="l"/>
            <a:r>
              <a:rPr sz="1000" b="1" i="0">
                <a:solidFill>
                  <a:srgbClr val="7E3A25"/>
                </a:solidFill>
                <a:latin typeface="Calibri"/>
              </a:rPr>
              <a:t>SUCCESS CRITERIA</a:t>
            </a:r>
          </a:p>
        </p:txBody>
      </p:sp>
      <p:sp>
        <p:nvSpPr>
          <p:cNvPr id="8" name="Rectangle 7"/>
          <p:cNvSpPr/>
          <p:nvPr/>
        </p:nvSpPr>
        <p:spPr>
          <a:xfrm>
            <a:off x="5760000" y="827999"/>
            <a:ext cx="720000" cy="36000"/>
          </a:xfrm>
          <a:prstGeom prst="rect">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512"/>
                </a:solidFill>
                <a:latin typeface="Calibri"/>
              </a:rPr>
              <a:t>I can explain who created an Industrial Revolution source, and when and where it was made</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ED1D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512"/>
                </a:solidFill>
                <a:latin typeface="Calibri"/>
              </a:rPr>
              <a:t>I can compare what a source says with what it leaves out</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512"/>
                </a:solidFill>
                <a:latin typeface="Calibri"/>
              </a:rPr>
              <a:t>I can give examples of how purpose and context shape a source</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ED1D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512"/>
                </a:solidFill>
                <a:latin typeface="Calibri"/>
              </a:rPr>
              <a:t>I can analyse whether a source is useful and reliable for a historical question</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ED1D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0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7E3A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Think quietly first, then compare ideas with a partner before hearing a few answers.</a:t>
            </a:r>
          </a:p>
        </p:txBody>
      </p:sp>
      <p:sp>
        <p:nvSpPr>
          <p:cNvPr id="8" name="TextBox 7"/>
          <p:cNvSpPr txBox="1"/>
          <p:nvPr/>
        </p:nvSpPr>
        <p:spPr>
          <a:xfrm>
            <a:off x="540000" y="720000"/>
            <a:ext cx="11112119" cy="360000"/>
          </a:xfrm>
          <a:prstGeom prst="rect">
            <a:avLst/>
          </a:prstGeom>
          <a:noFill/>
        </p:spPr>
        <p:txBody>
          <a:bodyPr wrap="square"/>
          <a:lstStyle/>
          <a:p>
            <a:pPr algn="l"/>
            <a:r>
              <a:rPr sz="2800" b="1" i="0">
                <a:solidFill>
                  <a:srgbClr val="7E3A25"/>
                </a:solidFill>
                <a:latin typeface="Calibri Light"/>
              </a:rPr>
              <a:t>Industrial Revolution sources: first impressions</a:t>
            </a:r>
          </a:p>
        </p:txBody>
      </p:sp>
      <p:sp>
        <p:nvSpPr>
          <p:cNvPr id="9" name="Rectangle 8"/>
          <p:cNvSpPr/>
          <p:nvPr/>
        </p:nvSpPr>
        <p:spPr>
          <a:xfrm>
            <a:off x="540000" y="1116000"/>
            <a:ext cx="1260000" cy="43200"/>
          </a:xfrm>
          <a:prstGeom prst="rect">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211512"/>
                </a:solidFill>
                <a:latin typeface="Calibri"/>
              </a:rPr>
              <a:t>Think of a source from the past — what might make it helpful for a historian?</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211512"/>
                </a:solidFill>
                <a:latin typeface="Calibri"/>
              </a:rPr>
              <a:t>What could make a source misleading, even if it looks detailed?</a:t>
            </a:r>
          </a:p>
        </p:txBody>
      </p:sp>
      <p:sp>
        <p:nvSpPr>
          <p:cNvPr id="18" name="Rounded Rectangle 17"/>
          <p:cNvSpPr/>
          <p:nvPr/>
        </p:nvSpPr>
        <p:spPr>
          <a:xfrm>
            <a:off x="540000" y="6210000"/>
            <a:ext cx="11112119" cy="468000"/>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7E3A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400" b="1" i="0">
                <a:solidFill>
                  <a:srgbClr val="7E3A25"/>
                </a:solidFill>
                <a:latin typeface="Calibri Light"/>
              </a:rPr>
              <a:t>Key Vocabulary</a:t>
            </a:r>
          </a:p>
        </p:txBody>
      </p:sp>
      <p:sp>
        <p:nvSpPr>
          <p:cNvPr id="3" name="Rectangle 2"/>
          <p:cNvSpPr/>
          <p:nvPr/>
        </p:nvSpPr>
        <p:spPr>
          <a:xfrm>
            <a:off x="540000" y="1170000"/>
            <a:ext cx="1260000" cy="50400"/>
          </a:xfrm>
          <a:prstGeom prst="rect">
            <a:avLst/>
          </a:prstGeom>
          <a:solidFill>
            <a:srgbClr val="ED1D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791801"/>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827801"/>
            <a:ext cx="5232059" cy="36000"/>
          </a:xfrm>
          <a:prstGeom prst="rect">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935801"/>
            <a:ext cx="5124059" cy="234000"/>
          </a:xfrm>
          <a:prstGeom prst="rect">
            <a:avLst/>
          </a:prstGeom>
          <a:noFill/>
        </p:spPr>
        <p:txBody>
          <a:bodyPr wrap="square"/>
          <a:lstStyle/>
          <a:p>
            <a:pPr algn="l"/>
            <a:r>
              <a:rPr sz="1500" b="1" i="0">
                <a:solidFill>
                  <a:srgbClr val="7E3A25"/>
                </a:solidFill>
                <a:latin typeface="Calibri Light"/>
              </a:rPr>
              <a:t>PRIMARY SOURCE</a:t>
            </a:r>
          </a:p>
        </p:txBody>
      </p:sp>
      <p:sp>
        <p:nvSpPr>
          <p:cNvPr id="8" name="TextBox 7"/>
          <p:cNvSpPr txBox="1"/>
          <p:nvPr/>
        </p:nvSpPr>
        <p:spPr>
          <a:xfrm>
            <a:off x="702000" y="3169801"/>
            <a:ext cx="5124059" cy="493199"/>
          </a:xfrm>
          <a:prstGeom prst="rect">
            <a:avLst/>
          </a:prstGeom>
          <a:noFill/>
        </p:spPr>
        <p:txBody>
          <a:bodyPr wrap="square"/>
          <a:lstStyle/>
          <a:p>
            <a:pPr algn="l"/>
            <a:r>
              <a:rPr sz="1500" b="0" i="0">
                <a:solidFill>
                  <a:srgbClr val="211512"/>
                </a:solidFill>
                <a:latin typeface="Calibri"/>
              </a:rPr>
              <a:t>A source made during the time being studied, such as a diary or newspaper article.</a:t>
            </a:r>
          </a:p>
        </p:txBody>
      </p:sp>
      <p:sp>
        <p:nvSpPr>
          <p:cNvPr id="9" name="Rounded Rectangle 8"/>
          <p:cNvSpPr/>
          <p:nvPr/>
        </p:nvSpPr>
        <p:spPr>
          <a:xfrm>
            <a:off x="6204059" y="2791801"/>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827801"/>
            <a:ext cx="5232059" cy="36000"/>
          </a:xfrm>
          <a:prstGeom prst="rect">
            <a:avLst/>
          </a:prstGeom>
          <a:solidFill>
            <a:srgbClr val="ED1D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935801"/>
            <a:ext cx="5124059" cy="234000"/>
          </a:xfrm>
          <a:prstGeom prst="rect">
            <a:avLst/>
          </a:prstGeom>
          <a:noFill/>
        </p:spPr>
        <p:txBody>
          <a:bodyPr wrap="square"/>
          <a:lstStyle/>
          <a:p>
            <a:pPr algn="l"/>
            <a:r>
              <a:rPr sz="1500" b="1" i="0">
                <a:solidFill>
                  <a:srgbClr val="ED1D62"/>
                </a:solidFill>
                <a:latin typeface="Calibri Light"/>
              </a:rPr>
              <a:t>SECONDARY SOURCE</a:t>
            </a:r>
          </a:p>
        </p:txBody>
      </p:sp>
      <p:sp>
        <p:nvSpPr>
          <p:cNvPr id="12" name="TextBox 11"/>
          <p:cNvSpPr txBox="1"/>
          <p:nvPr/>
        </p:nvSpPr>
        <p:spPr>
          <a:xfrm>
            <a:off x="6366059" y="3169801"/>
            <a:ext cx="5124059" cy="493199"/>
          </a:xfrm>
          <a:prstGeom prst="rect">
            <a:avLst/>
          </a:prstGeom>
          <a:noFill/>
        </p:spPr>
        <p:txBody>
          <a:bodyPr wrap="square"/>
          <a:lstStyle/>
          <a:p>
            <a:pPr algn="l"/>
            <a:r>
              <a:rPr sz="1500" b="0" i="0">
                <a:solidFill>
                  <a:srgbClr val="211512"/>
                </a:solidFill>
                <a:latin typeface="Calibri"/>
              </a:rPr>
              <a:t>A later source that explains the past using evidence from primary sources.</a:t>
            </a:r>
          </a:p>
        </p:txBody>
      </p:sp>
      <p:sp>
        <p:nvSpPr>
          <p:cNvPr id="13" name="Rounded Rectangle 12"/>
          <p:cNvSpPr/>
          <p:nvPr/>
        </p:nvSpPr>
        <p:spPr>
          <a:xfrm>
            <a:off x="540000" y="3897000"/>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933000"/>
            <a:ext cx="5232059" cy="36000"/>
          </a:xfrm>
          <a:prstGeom prst="rect">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4041000"/>
            <a:ext cx="5124059" cy="234000"/>
          </a:xfrm>
          <a:prstGeom prst="rect">
            <a:avLst/>
          </a:prstGeom>
          <a:noFill/>
        </p:spPr>
        <p:txBody>
          <a:bodyPr wrap="square"/>
          <a:lstStyle/>
          <a:p>
            <a:pPr algn="l"/>
            <a:r>
              <a:rPr sz="1500" b="1" i="0">
                <a:solidFill>
                  <a:srgbClr val="7E3A25"/>
                </a:solidFill>
                <a:latin typeface="Calibri Light"/>
              </a:rPr>
              <a:t>CONTEXT</a:t>
            </a:r>
          </a:p>
        </p:txBody>
      </p:sp>
      <p:sp>
        <p:nvSpPr>
          <p:cNvPr id="16" name="TextBox 15"/>
          <p:cNvSpPr txBox="1"/>
          <p:nvPr/>
        </p:nvSpPr>
        <p:spPr>
          <a:xfrm>
            <a:off x="702000" y="4275000"/>
            <a:ext cx="5124059" cy="493199"/>
          </a:xfrm>
          <a:prstGeom prst="rect">
            <a:avLst/>
          </a:prstGeom>
          <a:noFill/>
        </p:spPr>
        <p:txBody>
          <a:bodyPr wrap="square"/>
          <a:lstStyle/>
          <a:p>
            <a:pPr algn="l"/>
            <a:r>
              <a:rPr sz="1500" b="0" i="0">
                <a:solidFill>
                  <a:srgbClr val="211512"/>
                </a:solidFill>
                <a:latin typeface="Calibri"/>
              </a:rPr>
              <a:t>The historical circumstances around a source that help explain its meaning.</a:t>
            </a:r>
          </a:p>
        </p:txBody>
      </p:sp>
      <p:sp>
        <p:nvSpPr>
          <p:cNvPr id="17" name="Rounded Rectangle 16"/>
          <p:cNvSpPr/>
          <p:nvPr/>
        </p:nvSpPr>
        <p:spPr>
          <a:xfrm>
            <a:off x="6204059" y="3897000"/>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933000"/>
            <a:ext cx="5232059" cy="36000"/>
          </a:xfrm>
          <a:prstGeom prst="rect">
            <a:avLst/>
          </a:prstGeom>
          <a:solidFill>
            <a:srgbClr val="ED1D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4041000"/>
            <a:ext cx="5124059" cy="234000"/>
          </a:xfrm>
          <a:prstGeom prst="rect">
            <a:avLst/>
          </a:prstGeom>
          <a:noFill/>
        </p:spPr>
        <p:txBody>
          <a:bodyPr wrap="square"/>
          <a:lstStyle/>
          <a:p>
            <a:pPr algn="l"/>
            <a:r>
              <a:rPr sz="1500" b="1" i="0">
                <a:solidFill>
                  <a:srgbClr val="ED1D62"/>
                </a:solidFill>
                <a:latin typeface="Calibri Light"/>
              </a:rPr>
              <a:t>RELIABILITY</a:t>
            </a:r>
          </a:p>
        </p:txBody>
      </p:sp>
      <p:sp>
        <p:nvSpPr>
          <p:cNvPr id="20" name="TextBox 19"/>
          <p:cNvSpPr txBox="1"/>
          <p:nvPr/>
        </p:nvSpPr>
        <p:spPr>
          <a:xfrm>
            <a:off x="6366059" y="4275000"/>
            <a:ext cx="5124059" cy="493199"/>
          </a:xfrm>
          <a:prstGeom prst="rect">
            <a:avLst/>
          </a:prstGeom>
          <a:noFill/>
        </p:spPr>
        <p:txBody>
          <a:bodyPr wrap="square"/>
          <a:lstStyle/>
          <a:p>
            <a:pPr algn="l"/>
            <a:r>
              <a:rPr sz="1500" b="0" i="0">
                <a:solidFill>
                  <a:srgbClr val="211512"/>
                </a:solidFill>
                <a:latin typeface="Calibri"/>
              </a:rPr>
              <a:t>How trustworthy a source is as evidence for a historical question.</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8C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200" b="1" i="0">
                <a:solidFill>
                  <a:srgbClr val="FFFFFF"/>
                </a:solidFill>
                <a:latin typeface="Calibri Light"/>
              </a:rPr>
              <a:t>Origin Analysis</a:t>
            </a:r>
          </a:p>
        </p:txBody>
      </p:sp>
      <p:pic>
        <p:nvPicPr>
          <p:cNvPr id="5" name="Picture 4" descr="tmpyst_c3m5.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62"/>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211512"/>
                </a:solidFill>
                <a:latin typeface="Calibri"/>
              </a:rPr>
              <a:t>Origin analysis means working out who created a source, when they created it, and where it was created. This matters because the maker, date and place shape what the source could know, notice or leave out.</a:t>
            </a:r>
          </a:p>
        </p:txBody>
      </p:sp>
      <p:sp>
        <p:nvSpPr>
          <p:cNvPr id="8" name="Oval 7"/>
          <p:cNvSpPr/>
          <p:nvPr/>
        </p:nvSpPr>
        <p:spPr>
          <a:xfrm>
            <a:off x="6042059" y="3600000"/>
            <a:ext cx="108000" cy="108000"/>
          </a:xfrm>
          <a:prstGeom prst="ellipse">
            <a:avLst/>
          </a:prstGeom>
          <a:solidFill>
            <a:srgbClr val="C08C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158"/>
                </a:solidFill>
                <a:latin typeface="Calibri"/>
              </a:rPr>
              <a:t>e.g.  A factory worker’s diary written in Manchester in 1842 tells us something very different from a government report written in London ten years later. The diary is close to daily experience, while the report may be shaped by policy concerns and distance from the factory floor.</a:t>
            </a:r>
          </a:p>
        </p:txBody>
      </p:sp>
      <p:sp>
        <p:nvSpPr>
          <p:cNvPr id="10" name="Rectangle 9"/>
          <p:cNvSpPr/>
          <p:nvPr/>
        </p:nvSpPr>
        <p:spPr>
          <a:xfrm>
            <a:off x="0" y="6768000"/>
            <a:ext cx="12192119" cy="90000"/>
          </a:xfrm>
          <a:prstGeom prst="rect">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400" b="1" i="0">
                <a:solidFill>
                  <a:srgbClr val="7E3A25"/>
                </a:solidFill>
                <a:latin typeface="Calibri Light"/>
              </a:rPr>
              <a:t>Content Analysis: What does the source say?</a:t>
            </a:r>
          </a:p>
        </p:txBody>
      </p:sp>
      <p:sp>
        <p:nvSpPr>
          <p:cNvPr id="3" name="Rectangle 2"/>
          <p:cNvSpPr/>
          <p:nvPr/>
        </p:nvSpPr>
        <p:spPr>
          <a:xfrm>
            <a:off x="540000" y="1170000"/>
            <a:ext cx="1260000" cy="50400"/>
          </a:xfrm>
          <a:prstGeom prst="rect">
            <a:avLst/>
          </a:prstGeom>
          <a:solidFill>
            <a:srgbClr val="ED1D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qwcu2ezx.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30212" y="1421140"/>
            <a:ext cx="144340" cy="144340"/>
          </a:xfrm>
          <a:prstGeom prst="ellipse">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850" y="1332000"/>
            <a:ext cx="7186929" cy="925030"/>
          </a:xfrm>
          <a:prstGeom prst="rect">
            <a:avLst/>
          </a:prstGeom>
          <a:noFill/>
        </p:spPr>
        <p:txBody>
          <a:bodyPr wrap="square"/>
          <a:lstStyle/>
          <a:p>
            <a:pPr algn="l"/>
            <a:r>
              <a:rPr sz="1500" b="0" i="0">
                <a:solidFill>
                  <a:srgbClr val="211512"/>
                </a:solidFill>
                <a:latin typeface="Calibri"/>
              </a:rPr>
              <a:t>Content analysis starts by describing the information the source actually gives you. A strong response stays close to the evidence instead of jumping straight to opinion, because historians must first show they have read the source carefully.</a:t>
            </a:r>
          </a:p>
        </p:txBody>
      </p:sp>
      <p:sp>
        <p:nvSpPr>
          <p:cNvPr id="8" name="Rectangle 7"/>
          <p:cNvSpPr/>
          <p:nvPr/>
        </p:nvSpPr>
        <p:spPr>
          <a:xfrm>
            <a:off x="900850" y="2294936"/>
            <a:ext cx="718692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30212" y="2436382"/>
            <a:ext cx="144340" cy="144340"/>
          </a:xfrm>
          <a:prstGeom prst="ellipse">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900850" y="2347242"/>
            <a:ext cx="7186929" cy="925030"/>
          </a:xfrm>
          <a:prstGeom prst="rect">
            <a:avLst/>
          </a:prstGeom>
          <a:noFill/>
        </p:spPr>
        <p:txBody>
          <a:bodyPr wrap="square"/>
          <a:lstStyle/>
          <a:p>
            <a:pPr algn="l"/>
            <a:r>
              <a:rPr sz="1500" b="0" i="0">
                <a:solidFill>
                  <a:srgbClr val="211512"/>
                </a:solidFill>
                <a:latin typeface="Calibri"/>
              </a:rPr>
              <a:t>The details in a source can reveal working hours, wages, noise, danger or feelings about change. For example, a diary entry might mention exhaustion after a 14-hour shift, which tells us about daily life as well as the writer’s attitude to factory work.</a:t>
            </a:r>
          </a:p>
        </p:txBody>
      </p:sp>
      <p:sp>
        <p:nvSpPr>
          <p:cNvPr id="11" name="Rectangle 10"/>
          <p:cNvSpPr/>
          <p:nvPr/>
        </p:nvSpPr>
        <p:spPr>
          <a:xfrm>
            <a:off x="900850" y="3310178"/>
            <a:ext cx="718692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30212" y="3451624"/>
            <a:ext cx="144340" cy="144340"/>
          </a:xfrm>
          <a:prstGeom prst="ellipse">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900850" y="3362484"/>
            <a:ext cx="7186929" cy="925030"/>
          </a:xfrm>
          <a:prstGeom prst="rect">
            <a:avLst/>
          </a:prstGeom>
          <a:noFill/>
        </p:spPr>
        <p:txBody>
          <a:bodyPr wrap="square"/>
          <a:lstStyle/>
          <a:p>
            <a:pPr algn="l"/>
            <a:r>
              <a:rPr sz="1500" b="0" i="0">
                <a:solidFill>
                  <a:srgbClr val="211512"/>
                </a:solidFill>
                <a:latin typeface="Calibri"/>
              </a:rPr>
              <a:t>Content analysis also asks what is missing. If a source focuses on owners and profits but never mentions child workers, that absence is important because silence can show the limits of the writer’s viewpoint.</a:t>
            </a:r>
          </a:p>
        </p:txBody>
      </p:sp>
      <p:sp>
        <p:nvSpPr>
          <p:cNvPr id="14" name="Rectangle 13"/>
          <p:cNvSpPr/>
          <p:nvPr/>
        </p:nvSpPr>
        <p:spPr>
          <a:xfrm>
            <a:off x="900850" y="4325421"/>
            <a:ext cx="718692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30212" y="4466867"/>
            <a:ext cx="144340" cy="144340"/>
          </a:xfrm>
          <a:prstGeom prst="ellipse">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900850" y="4377727"/>
            <a:ext cx="7186929" cy="925030"/>
          </a:xfrm>
          <a:prstGeom prst="rect">
            <a:avLst/>
          </a:prstGeom>
          <a:noFill/>
        </p:spPr>
        <p:txBody>
          <a:bodyPr wrap="square"/>
          <a:lstStyle/>
          <a:p>
            <a:pPr algn="l"/>
            <a:r>
              <a:rPr sz="1500" b="0" i="0">
                <a:solidFill>
                  <a:srgbClr val="211512"/>
                </a:solidFill>
                <a:latin typeface="Calibri"/>
              </a:rPr>
              <a:t>Good content analysis uses specific evidence from the source, not vague generalisations. Students should quote or paraphrase short details and then explain what those details suggest about Industrial Revolution life.</a:t>
            </a:r>
          </a:p>
        </p:txBody>
      </p:sp>
      <p:sp>
        <p:nvSpPr>
          <p:cNvPr id="17" name="Rectangle 16"/>
          <p:cNvSpPr/>
          <p:nvPr/>
        </p:nvSpPr>
        <p:spPr>
          <a:xfrm>
            <a:off x="900850" y="5340663"/>
            <a:ext cx="718692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Oval 17"/>
          <p:cNvSpPr/>
          <p:nvPr/>
        </p:nvSpPr>
        <p:spPr>
          <a:xfrm>
            <a:off x="630212" y="5482109"/>
            <a:ext cx="144340" cy="144340"/>
          </a:xfrm>
          <a:prstGeom prst="ellipse">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900850" y="5392969"/>
            <a:ext cx="7186929" cy="925030"/>
          </a:xfrm>
          <a:prstGeom prst="rect">
            <a:avLst/>
          </a:prstGeom>
          <a:noFill/>
        </p:spPr>
        <p:txBody>
          <a:bodyPr wrap="square"/>
          <a:lstStyle/>
          <a:p>
            <a:pPr algn="l"/>
            <a:r>
              <a:rPr sz="1500" b="0" i="0">
                <a:solidFill>
                  <a:srgbClr val="211512"/>
                </a:solidFill>
                <a:latin typeface="Calibri"/>
              </a:rPr>
              <a:t>Content is the foundation for the rest of the response, because you cannot judge usefulness or reliability until you know what the source actually contains.</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8C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200" b="1" i="0">
                <a:solidFill>
                  <a:srgbClr val="FFFFFF"/>
                </a:solidFill>
                <a:latin typeface="Calibri Light"/>
              </a:rPr>
              <a:t>Purpose Analysis</a:t>
            </a:r>
          </a:p>
        </p:txBody>
      </p:sp>
      <p:pic>
        <p:nvPicPr>
          <p:cNvPr id="5" name="Picture 4" descr="tmpe2hyb103.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62"/>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211512"/>
                </a:solidFill>
                <a:latin typeface="Calibri"/>
              </a:rPr>
              <a:t>Purpose analysis explains why a source was created and who it was meant for. A source can inform, persuade, entertain, criticise or defend, and the intended audience often shapes the language and details chosen.</a:t>
            </a:r>
          </a:p>
        </p:txBody>
      </p:sp>
      <p:sp>
        <p:nvSpPr>
          <p:cNvPr id="8" name="Oval 7"/>
          <p:cNvSpPr/>
          <p:nvPr/>
        </p:nvSpPr>
        <p:spPr>
          <a:xfrm>
            <a:off x="6042059" y="3600000"/>
            <a:ext cx="108000" cy="108000"/>
          </a:xfrm>
          <a:prstGeom prst="ellipse">
            <a:avLst/>
          </a:prstGeom>
          <a:solidFill>
            <a:srgbClr val="C08C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158"/>
                </a:solidFill>
                <a:latin typeface="Calibri"/>
              </a:rPr>
              <a:t>e.g.  An 1800s political cartoon about factory reform was made to persuade readers, not to give a neutral summary. A cartoonist could exaggerate machines, smoke or misery to push an opinion, and the audience would have been expected to recognise the message quickly.</a:t>
            </a:r>
          </a:p>
        </p:txBody>
      </p:sp>
      <p:sp>
        <p:nvSpPr>
          <p:cNvPr id="10" name="Rectangle 9"/>
          <p:cNvSpPr/>
          <p:nvPr/>
        </p:nvSpPr>
        <p:spPr>
          <a:xfrm>
            <a:off x="0" y="6768000"/>
            <a:ext cx="12192119" cy="90000"/>
          </a:xfrm>
          <a:prstGeom prst="rect">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8C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200" b="1" i="0">
                <a:solidFill>
                  <a:srgbClr val="FFFFFF"/>
                </a:solidFill>
                <a:latin typeface="Calibri Light"/>
              </a:rPr>
              <a:t>Context Analysis</a:t>
            </a:r>
          </a:p>
        </p:txBody>
      </p:sp>
      <p:pic>
        <p:nvPicPr>
          <p:cNvPr id="5" name="Picture 4" descr="tmp8bpueqte.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62"/>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211512"/>
                </a:solidFill>
                <a:latin typeface="Calibri"/>
              </a:rPr>
              <a:t>Context analysis places a source within its historical circumstances so its meaning is clearer. Knowing what was happening at the time helps historians understand why the source matters and why it was produced in that moment.</a:t>
            </a:r>
          </a:p>
        </p:txBody>
      </p:sp>
      <p:sp>
        <p:nvSpPr>
          <p:cNvPr id="8" name="Oval 7"/>
          <p:cNvSpPr/>
          <p:nvPr/>
        </p:nvSpPr>
        <p:spPr>
          <a:xfrm>
            <a:off x="6042059" y="3600000"/>
            <a:ext cx="108000" cy="108000"/>
          </a:xfrm>
          <a:prstGeom prst="ellipse">
            <a:avLst/>
          </a:prstGeom>
          <a:solidFill>
            <a:srgbClr val="C08C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158"/>
                </a:solidFill>
                <a:latin typeface="Calibri"/>
              </a:rPr>
              <a:t>e.g.  A newspaper article written during rapid factory expansion in the 1840s sits inside a world of urban crowding, labour unrest and public debate about reform. Without that context, the same article might look like a simple description, when it may actually be part of a bigger argument about industrial change.</a:t>
            </a:r>
          </a:p>
        </p:txBody>
      </p:sp>
      <p:sp>
        <p:nvSpPr>
          <p:cNvPr id="10" name="Rectangle 9"/>
          <p:cNvSpPr/>
          <p:nvPr/>
        </p:nvSpPr>
        <p:spPr>
          <a:xfrm>
            <a:off x="0" y="6768000"/>
            <a:ext cx="12192119" cy="90000"/>
          </a:xfrm>
          <a:prstGeom prst="rect">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2800" b="1" i="0">
                <a:solidFill>
                  <a:srgbClr val="7E3A25"/>
                </a:solidFill>
                <a:latin typeface="Calibri Light"/>
              </a:rPr>
              <a:t>Usefulness and Reliability: related but not the same</a:t>
            </a:r>
          </a:p>
        </p:txBody>
      </p:sp>
      <p:sp>
        <p:nvSpPr>
          <p:cNvPr id="3" name="Rectangle 2"/>
          <p:cNvSpPr/>
          <p:nvPr/>
        </p:nvSpPr>
        <p:spPr>
          <a:xfrm>
            <a:off x="540000" y="1170000"/>
            <a:ext cx="1260000" cy="50400"/>
          </a:xfrm>
          <a:prstGeom prst="rect">
            <a:avLst/>
          </a:prstGeom>
          <a:solidFill>
            <a:srgbClr val="ED1D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1332000"/>
            <a:ext cx="5438783" cy="4986000"/>
          </a:xfrm>
          <a:prstGeom prst="roundRect">
            <a:avLst>
              <a:gd name="adj" fmla="val 2062"/>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1386000"/>
            <a:ext cx="5222783" cy="43200"/>
          </a:xfrm>
          <a:prstGeom prst="rect">
            <a:avLst/>
          </a:prstGeom>
          <a:solidFill>
            <a:srgbClr val="7E3A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56000" y="1530000"/>
            <a:ext cx="5006783" cy="288000"/>
          </a:xfrm>
          <a:prstGeom prst="rect">
            <a:avLst/>
          </a:prstGeom>
          <a:noFill/>
        </p:spPr>
        <p:txBody>
          <a:bodyPr wrap="square"/>
          <a:lstStyle/>
          <a:p>
            <a:pPr algn="l"/>
            <a:r>
              <a:rPr sz="1500" b="1" i="0">
                <a:solidFill>
                  <a:srgbClr val="7E3A25"/>
                </a:solidFill>
                <a:latin typeface="Calibri Light"/>
              </a:rPr>
              <a:t>USEFULNESS</a:t>
            </a:r>
          </a:p>
        </p:txBody>
      </p:sp>
      <p:sp>
        <p:nvSpPr>
          <p:cNvPr id="8" name="TextBox 7"/>
          <p:cNvSpPr txBox="1"/>
          <p:nvPr/>
        </p:nvSpPr>
        <p:spPr>
          <a:xfrm>
            <a:off x="756000" y="1872000"/>
            <a:ext cx="5006783" cy="4302000"/>
          </a:xfrm>
          <a:prstGeom prst="rect">
            <a:avLst/>
          </a:prstGeom>
          <a:noFill/>
        </p:spPr>
        <p:txBody>
          <a:bodyPr wrap="square"/>
          <a:lstStyle/>
          <a:p>
            <a:pPr algn="l"/>
            <a:r>
              <a:rPr sz="1800" b="0" i="0">
                <a:solidFill>
                  <a:srgbClr val="211512"/>
                </a:solidFill>
                <a:latin typeface="Calibri"/>
              </a:rPr>
              <a:t>A source is useful if it helps answer a historical question. A biased source can still be very useful because it reveals attitudes, opinions or experiences that other sources may hide. Its value depends on the question being asked and the detail it provides.</a:t>
            </a:r>
          </a:p>
        </p:txBody>
      </p:sp>
      <p:sp>
        <p:nvSpPr>
          <p:cNvPr id="9" name="Rounded Rectangle 8"/>
          <p:cNvSpPr/>
          <p:nvPr/>
        </p:nvSpPr>
        <p:spPr>
          <a:xfrm>
            <a:off x="6213335" y="1332000"/>
            <a:ext cx="5438783" cy="4986000"/>
          </a:xfrm>
          <a:prstGeom prst="roundRect">
            <a:avLst>
              <a:gd name="adj" fmla="val 2062"/>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21335" y="1386000"/>
            <a:ext cx="5222783" cy="43200"/>
          </a:xfrm>
          <a:prstGeom prst="rect">
            <a:avLst/>
          </a:prstGeom>
          <a:solidFill>
            <a:srgbClr val="ED1D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29335" y="1530000"/>
            <a:ext cx="5006783" cy="288000"/>
          </a:xfrm>
          <a:prstGeom prst="rect">
            <a:avLst/>
          </a:prstGeom>
          <a:noFill/>
        </p:spPr>
        <p:txBody>
          <a:bodyPr wrap="square"/>
          <a:lstStyle/>
          <a:p>
            <a:pPr algn="l"/>
            <a:r>
              <a:rPr sz="1500" b="1" i="0">
                <a:solidFill>
                  <a:srgbClr val="ED1D62"/>
                </a:solidFill>
                <a:latin typeface="Calibri Light"/>
              </a:rPr>
              <a:t>RELIABILITY</a:t>
            </a:r>
          </a:p>
        </p:txBody>
      </p:sp>
      <p:sp>
        <p:nvSpPr>
          <p:cNvPr id="12" name="TextBox 11"/>
          <p:cNvSpPr txBox="1"/>
          <p:nvPr/>
        </p:nvSpPr>
        <p:spPr>
          <a:xfrm>
            <a:off x="6429335" y="1872000"/>
            <a:ext cx="5006783" cy="4302000"/>
          </a:xfrm>
          <a:prstGeom prst="rect">
            <a:avLst/>
          </a:prstGeom>
          <a:noFill/>
        </p:spPr>
        <p:txBody>
          <a:bodyPr wrap="square"/>
          <a:lstStyle/>
          <a:p>
            <a:pPr algn="l"/>
            <a:r>
              <a:rPr sz="1800" b="0" i="0">
                <a:solidFill>
                  <a:srgbClr val="211512"/>
                </a:solidFill>
                <a:latin typeface="Calibri"/>
              </a:rPr>
              <a:t>A source is reliable if historians can trust it as evidence for what happened or what people believed. Reliability is affected by purpose, context, distance from events and bias, so a source can be partly reliable without being completely neutral. Historians test reliability by comparing it with other evidence.</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