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Emphasise that we will compare three different experiences, not just memorise facts.</a:t>
            </a:r>
          </a:p>
          <a:p>
            <a:r>
              <a:t>- Keep the focus on work, wages and daily life.</a:t>
            </a:r>
          </a:p>
          <a:p>
            <a:r>
              <a:t>Opening hook — say this: "Did you know that during the Industrial Revolution, children as young as 5 worked in factories? Let's explore why this happened and how it affected their lives."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Men were most likely to do heavy industrial jobs, while many women worked in factories or domestic service and children were often pushed into low-paid, risky work. | Q2: Children were often hired because they could use smaller spaces and were paid less, even when the work was dangerous and long hours reduced time for school or play. | Q3: Women were more likely to work in domestic service or textile factories, while men were more likely to work in heavier industrial jobs such as mining.</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wages, roles and laws in their response.</a:t>
            </a:r>
          </a:p>
          <a:p>
            <a:r>
              <a:t>- Check for one example from the lesson.</a:t>
            </a:r>
          </a:p>
          <a:p>
            <a:r>
              <a:t>- Remind students to write in full sentences.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Tell students they will compare evidence, not guess.</a:t>
            </a:r>
          </a:p>
          <a:p>
            <a:r>
              <a:t>- Point out that the lesson will move from work roles to laws and beliefs.</a:t>
            </a:r>
          </a:p>
          <a:p>
            <a:r>
              <a:t>- Remind students that clear examples matter.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any facts are taught.</a:t>
            </a:r>
          </a:p>
          <a:p>
            <a:r>
              <a:t>- Encourage students to justify their choice with a reason.</a:t>
            </a:r>
          </a:p>
          <a:p>
            <a:r>
              <a:t>- Do not confirm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words students need to follow the content.</a:t>
            </a:r>
          </a:p>
          <a:p>
            <a:r>
              <a:t>- Keep definitions short and tied to industrial work.</a:t>
            </a:r>
          </a:p>
          <a:p>
            <a:r>
              <a:t>- Clarify that wages were not the same for everyone.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industrial work to long hours and machine-based production.</a:t>
            </a:r>
          </a:p>
          <a:p>
            <a:r>
              <a:t>- Stress that family survival often shaped who worked.</a:t>
            </a:r>
          </a:p>
          <a:p>
            <a:r>
              <a:t>- Use the example to show life changed as well as jobs.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expectations with economic reality.</a:t>
            </a:r>
          </a:p>
          <a:p>
            <a:r>
              <a:t>- Make sure students notice the wage gap.</a:t>
            </a:r>
          </a:p>
          <a:p>
            <a:r>
              <a:t>- Ask which column had more power and why.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danger, low pay and family pressure.</a:t>
            </a:r>
          </a:p>
          <a:p>
            <a:r>
              <a:t>- Keep the focus on why children were hired.</a:t>
            </a:r>
          </a:p>
          <a:p>
            <a:r>
              <a:t>- Point out that schooling was often sacrificed.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limited protection, not complete abolition.</a:t>
            </a:r>
          </a:p>
          <a:p>
            <a:r>
              <a:t>- Use enforcement as the key idea.</a:t>
            </a:r>
          </a:p>
          <a:p>
            <a:r>
              <a:t>- Link law to the fact that abuse continued.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Connect wages, gender roles and child labour.</a:t>
            </a:r>
          </a:p>
          <a:p>
            <a:r>
              <a:t>- Reinforce that laws changed slowly.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x_ddjw2.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Industrial Work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Men, women and children at work</a:t>
            </a:r>
          </a:p>
        </p:txBody>
      </p:sp>
      <p:sp>
        <p:nvSpPr>
          <p:cNvPr id="8" name="Rectangle 7"/>
          <p:cNvSpPr/>
          <p:nvPr/>
        </p:nvSpPr>
        <p:spPr>
          <a:xfrm>
            <a:off x="0" y="6757200"/>
            <a:ext cx="12192119" cy="1008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E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statement best compares how industrialisation affected men, women and children in different ways?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Men were most likely to do heavy industrial jobs, while many women worked in factories or domestic service and children were often pushed into low-paid, risky work.</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Men, women and children all usually worked the same hours in the same jobs, because industrialisation made work more equal.</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Women were mainly employed in coal mining, while men mostly stayed at home to look after children.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Children were generally paid more than adults because factories valued their small size and skills the most.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historian says that children’s experiences during industrialisation were often worse than adults’ because of the kind of work they did. Which explanation best supports this view?</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Children were often hired because they could use smaller spaces and were paid less, even when the work was dangerous and long hours reduced time for school or play.</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Children mainly worked fewer hours than adults and were usually protected from danger by factory owners.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Children chose industrial jobs because they wanted to earn more than their parents.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Children were usually employed only in skilled jobs that were safer and better paid than adults' work.</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comparison best shows how women’s experiences in industrialisation could be different from men’s?</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Women were more likely to work in domestic service or textile factories, while men were more likely to work in heavier industrial jobs such as mining.</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Women always earned the same wages as men because industrial employers paid everyone equally.</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Women were usually the main owners of factories, while men were mostly unpaid helpers.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Women and men both avoided factory rules because industrial work was mostly done at home.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3E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4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industrial work differ for men, women, and children during the Industrial Revolution?</a:t>
            </a:r>
          </a:p>
        </p:txBody>
      </p:sp>
      <p:sp>
        <p:nvSpPr>
          <p:cNvPr id="5" name="Rectangle 4"/>
          <p:cNvSpPr/>
          <p:nvPr/>
        </p:nvSpPr>
        <p:spPr>
          <a:xfrm>
            <a:off x="5556059" y="1260000"/>
            <a:ext cx="1080000"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3E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Men, women and children worked in different parts of industrial society because employers and families followed gender expectations and economic need, not equal treatment.</a:t>
            </a:r>
          </a:p>
        </p:txBody>
      </p:sp>
      <p:sp>
        <p:nvSpPr>
          <p:cNvPr id="9" name="Oval 8"/>
          <p:cNvSpPr/>
          <p:nvPr/>
        </p:nvSpPr>
        <p:spPr>
          <a:xfrm>
            <a:off x="540000" y="30168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3E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Women and children were usually paid less than men, which shows that industrial work created hierarchy as well as new jobs.</a:t>
            </a:r>
          </a:p>
        </p:txBody>
      </p:sp>
      <p:sp>
        <p:nvSpPr>
          <p:cNvPr id="12" name="Oval 11"/>
          <p:cNvSpPr/>
          <p:nvPr/>
        </p:nvSpPr>
        <p:spPr>
          <a:xfrm>
            <a:off x="540000" y="41220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3E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Child labour continued even after the Factory Act of 1833 because enforcement was weak, so reform improved conditions without ending exploitation.</a:t>
            </a:r>
          </a:p>
        </p:txBody>
      </p:sp>
      <p:sp>
        <p:nvSpPr>
          <p:cNvPr id="15" name="Oval 14"/>
          <p:cNvSpPr/>
          <p:nvPr/>
        </p:nvSpPr>
        <p:spPr>
          <a:xfrm>
            <a:off x="540000" y="52272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3E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Modern labour laws matter because earlier industrial work showed how workers can be harmed when profit is valued above safety and fairness.</a:t>
            </a:r>
          </a:p>
        </p:txBody>
      </p:sp>
      <p:sp>
        <p:nvSpPr>
          <p:cNvPr id="18" name="Rounded Rectangle 17"/>
          <p:cNvSpPr/>
          <p:nvPr/>
        </p:nvSpPr>
        <p:spPr>
          <a:xfrm>
            <a:off x="540000" y="6040800"/>
            <a:ext cx="11112119" cy="637200"/>
          </a:xfrm>
          <a:prstGeom prst="roundRect">
            <a:avLst>
              <a:gd name="adj" fmla="val 4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3E25"/>
                </a:solidFill>
                <a:latin typeface="Calibri"/>
              </a:rPr>
              <a:t>Exit ticket:  In two sentences, explain how industrial work differed for men, women and children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compare the different perspectives and experiences of men, women and children during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E25"/>
                </a:solidFill>
                <a:latin typeface="Calibri"/>
              </a:rPr>
              <a:t>SUCCESS CRITERIA</a:t>
            </a:r>
          </a:p>
        </p:txBody>
      </p:sp>
      <p:sp>
        <p:nvSpPr>
          <p:cNvPr id="8" name="Rectangle 7"/>
          <p:cNvSpPr/>
          <p:nvPr/>
        </p:nvSpPr>
        <p:spPr>
          <a:xfrm>
            <a:off x="5760000" y="827999"/>
            <a:ext cx="720000"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compare how industrial work affected men, women and children differently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give examples of the jobs, wages and conditions each group experienced</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analyse how societal expectations shaped work choices during industrialisation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how factory laws changed children’s work</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E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Share one idea from your own knowledge, then listen for a different viewpoint from your partner.</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E25"/>
                </a:solidFill>
                <a:latin typeface="Calibri Light"/>
              </a:rPr>
              <a:t>Industrial Work: Who Worked the Longest?</a:t>
            </a:r>
          </a:p>
        </p:txBody>
      </p:sp>
      <p:sp>
        <p:nvSpPr>
          <p:cNvPr id="9" name="Rectangle 8"/>
          <p:cNvSpPr/>
          <p:nvPr/>
        </p:nvSpPr>
        <p:spPr>
          <a:xfrm>
            <a:off x="540000" y="1116000"/>
            <a:ext cx="1260000"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Think-pair-share: Which workers do you think had the hardest day in an industrial town — men, women or children?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Think-pair-share: What might make a family send a child to work in a factory or mine?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E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E25"/>
                </a:solidFill>
                <a:latin typeface="Calibri Light"/>
              </a:rPr>
              <a:t>Key Vocabulary</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E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A period when machines changed how goods were made and how people worked.</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492F"/>
                </a:solidFill>
                <a:latin typeface="Calibri Light"/>
              </a:rPr>
              <a:t>TEXTILE FACTORY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workplace where cloth was made using machines and long shifts.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E25"/>
                </a:solidFill>
                <a:latin typeface="Calibri Light"/>
              </a:rPr>
              <a:t>COAL MINING</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Digging coal from underground for fuel, often in dark and dangerous conditions.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492F"/>
                </a:solidFill>
                <a:latin typeface="Calibri Light"/>
              </a:rPr>
              <a:t>WAGES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Money paid for work; industrial wages were often very unequal.</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E25"/>
                </a:solidFill>
                <a:latin typeface="Calibri Light"/>
              </a:rPr>
              <a:t>DOMESTIC SERVICE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Paid work in a private home, often done by women and girls.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Industrial Work</a:t>
            </a:r>
          </a:p>
        </p:txBody>
      </p:sp>
      <p:pic>
        <p:nvPicPr>
          <p:cNvPr id="5" name="Picture 4" descr="tmpdqn7ct_u.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Industrial work was paid labour done in factories, mines or other workplaces powered by machines and organised around long hours. It often replaced home-based work, so people’s daily routines became stricter and more controlled.</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In Manchester, many workers left home before dawn and returned after dark because mill bells controlled the day. A coal-mining family might depend on every wage earner, so even a young teenager could be sent underground to keep food on the table.</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E25"/>
                </a:solidFill>
                <a:latin typeface="Calibri Light"/>
              </a:rPr>
              <a:t>Gender Roles at Work</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6259" cy="4986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0259"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4259" cy="288000"/>
          </a:xfrm>
          <a:prstGeom prst="rect">
            <a:avLst/>
          </a:prstGeom>
          <a:noFill/>
        </p:spPr>
        <p:txBody>
          <a:bodyPr wrap="square"/>
          <a:lstStyle/>
          <a:p>
            <a:pPr algn="l"/>
            <a:r>
              <a:rPr sz="1500" b="1" i="0">
                <a:solidFill>
                  <a:srgbClr val="7E3E25"/>
                </a:solidFill>
                <a:latin typeface="Calibri Light"/>
              </a:rPr>
              <a:t>MEN</a:t>
            </a:r>
          </a:p>
        </p:txBody>
      </p:sp>
      <p:sp>
        <p:nvSpPr>
          <p:cNvPr id="8" name="TextBox 7"/>
          <p:cNvSpPr txBox="1"/>
          <p:nvPr/>
        </p:nvSpPr>
        <p:spPr>
          <a:xfrm>
            <a:off x="756000" y="1872000"/>
            <a:ext cx="5004259" cy="4302000"/>
          </a:xfrm>
          <a:prstGeom prst="rect">
            <a:avLst/>
          </a:prstGeom>
          <a:noFill/>
        </p:spPr>
        <p:txBody>
          <a:bodyPr wrap="square"/>
          <a:lstStyle/>
          <a:p>
            <a:pPr algn="l"/>
            <a:r>
              <a:rPr sz="1800" b="0" i="0">
                <a:solidFill>
                  <a:srgbClr val="211612"/>
                </a:solidFill>
                <a:latin typeface="Calibri"/>
              </a:rPr>
              <a:t>Men were usually expected to do heavy, visible work outside the home, such as mining, engineering or factory management. They were commonly paid more because society linked men with being the main breadwinner. That expectation gave men more access to paid industrial jobs, but it also placed pressure on them to support entire families.</a:t>
            </a:r>
          </a:p>
        </p:txBody>
      </p:sp>
      <p:sp>
        <p:nvSpPr>
          <p:cNvPr id="9" name="Rounded Rectangle 8"/>
          <p:cNvSpPr/>
          <p:nvPr/>
        </p:nvSpPr>
        <p:spPr>
          <a:xfrm>
            <a:off x="6215860" y="1332000"/>
            <a:ext cx="5436259" cy="4986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3860" y="1386000"/>
            <a:ext cx="5220259"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1860" y="1530000"/>
            <a:ext cx="5004259" cy="288000"/>
          </a:xfrm>
          <a:prstGeom prst="rect">
            <a:avLst/>
          </a:prstGeom>
          <a:noFill/>
        </p:spPr>
        <p:txBody>
          <a:bodyPr wrap="square"/>
          <a:lstStyle/>
          <a:p>
            <a:pPr algn="l"/>
            <a:r>
              <a:rPr sz="1500" b="1" i="0">
                <a:solidFill>
                  <a:srgbClr val="DA492F"/>
                </a:solidFill>
                <a:latin typeface="Calibri Light"/>
              </a:rPr>
              <a:t>WOMEN</a:t>
            </a:r>
          </a:p>
        </p:txBody>
      </p:sp>
      <p:sp>
        <p:nvSpPr>
          <p:cNvPr id="12" name="TextBox 11"/>
          <p:cNvSpPr txBox="1"/>
          <p:nvPr/>
        </p:nvSpPr>
        <p:spPr>
          <a:xfrm>
            <a:off x="6431860" y="1872000"/>
            <a:ext cx="5004259" cy="4302000"/>
          </a:xfrm>
          <a:prstGeom prst="rect">
            <a:avLst/>
          </a:prstGeom>
          <a:noFill/>
        </p:spPr>
        <p:txBody>
          <a:bodyPr wrap="square"/>
          <a:lstStyle/>
          <a:p>
            <a:pPr algn="l"/>
            <a:r>
              <a:rPr sz="1800" b="0" i="0">
                <a:solidFill>
                  <a:srgbClr val="211612"/>
                </a:solidFill>
                <a:latin typeface="Calibri"/>
              </a:rPr>
              <a:t>Women were often pushed into lower-paid industrial jobs such as textile work or domestic service. They were expected to be modest, obedient and tied to home life, even when they earned money in factories. Many women worked because their wages were needed, yet they were still treated as secondary earners.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Child Labour</a:t>
            </a:r>
          </a:p>
        </p:txBody>
      </p:sp>
      <p:pic>
        <p:nvPicPr>
          <p:cNvPr id="5" name="Picture 4" descr="tmpgzqd5tb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Child labour means children being employed in paid work instead of spending their time at school or play. During industrialisation, children were often chosen for jobs that needed small hands or low pay, even when the work was dangerous.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A young girl might be made to crawl under moving machinery to clear lint in a textile factory. In coal mines, boys as young as 10 could open and close ventilation doors for hours in the dark, earning a tiny wage that helped the whole household survive.</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Factory Act of 1833</a:t>
            </a:r>
          </a:p>
        </p:txBody>
      </p:sp>
      <p:pic>
        <p:nvPicPr>
          <p:cNvPr id="5" name="Picture 4" descr="tmpgcjgzlm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The Factory Act of 1833 was a law designed to reduce the worst abuse of child workers in factories. It limited the hours children could work and created inspectors, but it relied on enforcement that was often weak.</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358"/>
                </a:solidFill>
                <a:latin typeface="Calibri"/>
              </a:rPr>
              <a:t>e.g.  In some mills, owners continued to push children to work longer than the law allowed because inspectors could not visit everywhere often enough. That meant the law improved conditions in theory, but many children still faced exhausting shifts before more effective reform followed later.</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2rikwhes.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 work was shaped by money, not fairness: men, women and children often did different jobs, earned different wages and faced different risks.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F7C"/>
                </a:solidFill>
                <a:latin typeface="Calibri"/>
              </a:rPr>
              <a:t>These differences were not random. They came from social expectations about gender and from families needing income, even when that meant sending children into factories and mines. Laws like the Factory Act of 1833 began to challenge the worst abuses, but they did not instantly change everyday life.</a:t>
            </a:r>
          </a:p>
        </p:txBody>
      </p:sp>
      <p:sp>
        <p:nvSpPr>
          <p:cNvPr id="6" name="Rectangle 5"/>
          <p:cNvSpPr/>
          <p:nvPr/>
        </p:nvSpPr>
        <p:spPr>
          <a:xfrm>
            <a:off x="0" y="6768000"/>
            <a:ext cx="12192119" cy="90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